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6"/>
  </p:notesMasterIdLst>
  <p:handoutMasterIdLst>
    <p:handoutMasterId r:id="rId17"/>
  </p:handoutMasterIdLst>
  <p:sldIdLst>
    <p:sldId id="260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6" d="100"/>
          <a:sy n="156" d="100"/>
        </p:scale>
        <p:origin x="1944" y="13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canderson\_Resource%20Adequacy\Solar%20Capacity%20Contribution%20Changes\Solar%20Region%20Capacity%20Contriubtions%20All%20Seasons%203yr%203-zon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Regional Split of Solar Fleet (</a:t>
            </a:r>
            <a:r>
              <a:rPr lang="en-US" dirty="0" smtClean="0"/>
              <a:t>CDR-eligible </a:t>
            </a:r>
            <a:r>
              <a:rPr lang="en-US" dirty="0"/>
              <a:t>as of May 2021)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'May 2021 CDR Solar Units 3zone'!$U$4</c:f>
              <c:strCache>
                <c:ptCount val="1"/>
                <c:pt idx="0">
                  <c:v>Non-West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0110701107011064E-2"/>
                  <c:y val="-2.0730266292661205E-2"/>
                </c:manualLayout>
              </c:layout>
              <c:tx>
                <c:rich>
                  <a:bodyPr/>
                  <a:lstStyle/>
                  <a:p>
                    <a:fld id="{53201A10-AAE2-4590-B607-AEC6A71E450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4A696269-8D38-48D7-9126-60577885704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3CB16DB-D3B4-4104-8BE1-7EFC5E60D7B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4EA4363-6002-4137-9336-2E3F543D6B6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'May 2021 CDR Solar Units 3zone'!$T$5:$T$8</c:f>
              <c:strCache>
                <c:ptCount val="4"/>
                <c:pt idx="0">
                  <c:v>Current (May 2021)</c:v>
                </c:pt>
                <c:pt idx="1">
                  <c:v>End of 2021</c:v>
                </c:pt>
                <c:pt idx="2">
                  <c:v>End of 2022</c:v>
                </c:pt>
                <c:pt idx="3">
                  <c:v>End of 2023</c:v>
                </c:pt>
              </c:strCache>
            </c:strRef>
          </c:cat>
          <c:val>
            <c:numRef>
              <c:f>'May 2021 CDR Solar Units 3zone'!$U$5:$U$8</c:f>
              <c:numCache>
                <c:formatCode>_(* #,##0_);_(* \(#,##0\);_(* "-"??_);_(@_)</c:formatCode>
                <c:ptCount val="4"/>
                <c:pt idx="0">
                  <c:v>323.10000000000002</c:v>
                </c:pt>
                <c:pt idx="1">
                  <c:v>4083.1</c:v>
                </c:pt>
                <c:pt idx="2">
                  <c:v>13738.400000000001</c:v>
                </c:pt>
                <c:pt idx="3">
                  <c:v>15692.7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'May 2021 CDR Solar Units 3zone'!$X$5:$X$8</c15:f>
                <c15:dlblRangeCache>
                  <c:ptCount val="4"/>
                  <c:pt idx="0">
                    <c:v>8%</c:v>
                  </c:pt>
                  <c:pt idx="1">
                    <c:v>35%</c:v>
                  </c:pt>
                  <c:pt idx="2">
                    <c:v>57%</c:v>
                  </c:pt>
                  <c:pt idx="3">
                    <c:v>56%</c:v>
                  </c:pt>
                </c15:dlblRangeCache>
              </c15:datalabelsRange>
            </c:ext>
          </c:extLst>
        </c:ser>
        <c:ser>
          <c:idx val="1"/>
          <c:order val="1"/>
          <c:tx>
            <c:strRef>
              <c:f>'May 2021 CDR Solar Units 3zone'!$V$4</c:f>
              <c:strCache>
                <c:ptCount val="1"/>
                <c:pt idx="0">
                  <c:v>West</c:v>
                </c:pt>
              </c:strCache>
            </c:strRef>
          </c:tx>
          <c:spPr>
            <a:solidFill>
              <a:srgbClr val="FF82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F2C9FE7-D4B7-41AD-9261-5A3F58F70C8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31178CF5-E579-4D83-8EED-BA72DDC17B4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EB3F9A9-A8AB-4704-902B-83B67061B72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DE18DEA7-7C25-49F2-92CB-479C8B2C034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'May 2021 CDR Solar Units 3zone'!$T$5:$T$8</c:f>
              <c:strCache>
                <c:ptCount val="4"/>
                <c:pt idx="0">
                  <c:v>Current (May 2021)</c:v>
                </c:pt>
                <c:pt idx="1">
                  <c:v>End of 2021</c:v>
                </c:pt>
                <c:pt idx="2">
                  <c:v>End of 2022</c:v>
                </c:pt>
                <c:pt idx="3">
                  <c:v>End of 2023</c:v>
                </c:pt>
              </c:strCache>
            </c:strRef>
          </c:cat>
          <c:val>
            <c:numRef>
              <c:f>'May 2021 CDR Solar Units 3zone'!$V$5:$V$8</c:f>
              <c:numCache>
                <c:formatCode>_(* #,##0_);_(* \(#,##0\);_(* "-"??_);_(@_)</c:formatCode>
                <c:ptCount val="4"/>
                <c:pt idx="0">
                  <c:v>813.1</c:v>
                </c:pt>
                <c:pt idx="1">
                  <c:v>2911.2999999999997</c:v>
                </c:pt>
                <c:pt idx="2">
                  <c:v>5078.7999999999993</c:v>
                </c:pt>
                <c:pt idx="3">
                  <c:v>7247.6999999999989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'May 2021 CDR Solar Units 3zone'!$Y$5:$Y$8</c15:f>
                <c15:dlblRangeCache>
                  <c:ptCount val="4"/>
                  <c:pt idx="0">
                    <c:v>20%</c:v>
                  </c:pt>
                  <c:pt idx="1">
                    <c:v>25%</c:v>
                  </c:pt>
                  <c:pt idx="2">
                    <c:v>21%</c:v>
                  </c:pt>
                  <c:pt idx="3">
                    <c:v>26%</c:v>
                  </c:pt>
                </c15:dlblRangeCache>
              </c15:datalabelsRange>
            </c:ext>
          </c:extLst>
        </c:ser>
        <c:ser>
          <c:idx val="2"/>
          <c:order val="2"/>
          <c:tx>
            <c:strRef>
              <c:f>'May 2021 CDR Solar Units 3zone'!$W$4</c:f>
              <c:strCache>
                <c:ptCount val="1"/>
                <c:pt idx="0">
                  <c:v>Far West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A569779-F38F-4C54-A2B7-C421CCD4369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CFF8905-3D8F-47B7-8F8D-0E22786A426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604EF166-0216-4E66-B963-2D0C0C37E98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F6000321-511B-4FEB-A3AB-415A23ACDBC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xForSave val="1"/>
                  <c15:showDataLabelsRange val="1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'May 2021 CDR Solar Units 3zone'!$T$5:$T$8</c:f>
              <c:strCache>
                <c:ptCount val="4"/>
                <c:pt idx="0">
                  <c:v>Current (May 2021)</c:v>
                </c:pt>
                <c:pt idx="1">
                  <c:v>End of 2021</c:v>
                </c:pt>
                <c:pt idx="2">
                  <c:v>End of 2022</c:v>
                </c:pt>
                <c:pt idx="3">
                  <c:v>End of 2023</c:v>
                </c:pt>
              </c:strCache>
            </c:strRef>
          </c:cat>
          <c:val>
            <c:numRef>
              <c:f>'May 2021 CDR Solar Units 3zone'!$W$5:$W$8</c:f>
              <c:numCache>
                <c:formatCode>_(* #,##0_);_(* \(#,##0\);_(* "-"??_);_(@_)</c:formatCode>
                <c:ptCount val="4"/>
                <c:pt idx="0">
                  <c:v>2942</c:v>
                </c:pt>
                <c:pt idx="1">
                  <c:v>4790.5</c:v>
                </c:pt>
                <c:pt idx="2">
                  <c:v>5098.5</c:v>
                </c:pt>
                <c:pt idx="3">
                  <c:v>5301.5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'May 2021 CDR Solar Units 3zone'!$Z$5:$Z$8</c15:f>
                <c15:dlblRangeCache>
                  <c:ptCount val="4"/>
                  <c:pt idx="0">
                    <c:v>72%</c:v>
                  </c:pt>
                  <c:pt idx="1">
                    <c:v>41%</c:v>
                  </c:pt>
                  <c:pt idx="2">
                    <c:v>21%</c:v>
                  </c:pt>
                  <c:pt idx="3">
                    <c:v>19%</c:v>
                  </c:pt>
                </c15:dlblRangeCache>
              </c15:datalabelsRange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19497360"/>
        <c:axId val="319496576"/>
      </c:barChart>
      <c:catAx>
        <c:axId val="31949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496576"/>
        <c:crosses val="autoZero"/>
        <c:auto val="1"/>
        <c:lblAlgn val="ctr"/>
        <c:lblOffset val="100"/>
        <c:noMultiLvlLbl val="0"/>
      </c:catAx>
      <c:valAx>
        <c:axId val="31949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Capacity (MW)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949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Initial Analysis on Regional Solar</a:t>
            </a:r>
          </a:p>
          <a:p>
            <a:r>
              <a:rPr lang="en-US" sz="2000" b="1" dirty="0" smtClean="0"/>
              <a:t>Capacity </a:t>
            </a:r>
            <a:r>
              <a:rPr lang="en-US" sz="2000" b="1" dirty="0" smtClean="0"/>
              <a:t>Contributions</a:t>
            </a:r>
          </a:p>
          <a:p>
            <a:endParaRPr lang="en-US" sz="2000" b="1" dirty="0"/>
          </a:p>
          <a:p>
            <a:r>
              <a:rPr lang="en-US" dirty="0" smtClean="0"/>
              <a:t>Supply Analysis Working Group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Connor Anderson</a:t>
            </a:r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May 18,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receive new solar planning profiles in the near future</a:t>
            </a:r>
          </a:p>
          <a:p>
            <a:r>
              <a:rPr lang="en-US" dirty="0" smtClean="0"/>
              <a:t>Using the new profiles, we will:</a:t>
            </a:r>
          </a:p>
          <a:p>
            <a:pPr lvl="1"/>
            <a:r>
              <a:rPr lang="en-US" dirty="0" smtClean="0"/>
              <a:t>Assign profiles to each CDR-eligible planned unit</a:t>
            </a:r>
          </a:p>
          <a:p>
            <a:pPr lvl="1"/>
            <a:r>
              <a:rPr lang="en-US" dirty="0" smtClean="0"/>
              <a:t>Redo calculations using this larger, more diverse fleet</a:t>
            </a:r>
          </a:p>
          <a:p>
            <a:pPr lvl="1"/>
            <a:r>
              <a:rPr lang="en-US" dirty="0" smtClean="0"/>
              <a:t>Look at the effect of subdividing Non-West rather than West (do not want to have more than 3 zones)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Outline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R</a:t>
            </a:r>
            <a:r>
              <a:rPr lang="en-US" sz="2800" dirty="0" smtClean="0"/>
              <a:t>egion maps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Current and planned units by region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Capacity contributions by region and season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Effects on summer reserve margins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Next steps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Maps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04800" y="4693985"/>
            <a:ext cx="8534400" cy="1447800"/>
          </a:xfrm>
        </p:spPr>
        <p:txBody>
          <a:bodyPr/>
          <a:lstStyle/>
          <a:p>
            <a:pPr marL="285750" indent="-285750"/>
            <a:r>
              <a:rPr lang="en-US" sz="1800" dirty="0"/>
              <a:t>Region definitions based on CDR zones except for Option 2 Far West </a:t>
            </a:r>
            <a:r>
              <a:rPr lang="en-US" sz="1800" dirty="0" smtClean="0"/>
              <a:t>region</a:t>
            </a:r>
            <a:endParaRPr lang="en-US" sz="1800" dirty="0"/>
          </a:p>
          <a:p>
            <a:pPr marL="285750" indent="-285750"/>
            <a:r>
              <a:rPr lang="en-US" sz="1800" dirty="0" smtClean="0"/>
              <a:t>“Non-West” </a:t>
            </a:r>
            <a:r>
              <a:rPr lang="en-US" sz="1800" dirty="0"/>
              <a:t>is every CDR zone except for West and Panhandle</a:t>
            </a:r>
          </a:p>
          <a:p>
            <a:pPr marL="285750" indent="-285750"/>
            <a:r>
              <a:rPr lang="en-US" sz="1800" dirty="0" smtClean="0"/>
              <a:t>“West” </a:t>
            </a:r>
            <a:r>
              <a:rPr lang="en-US" sz="1800" dirty="0"/>
              <a:t>is West and Panhandle CDR zones</a:t>
            </a:r>
          </a:p>
          <a:p>
            <a:pPr marL="285750" indent="-285750"/>
            <a:r>
              <a:rPr lang="en-US" sz="1800" dirty="0"/>
              <a:t>Far West in Option 2 is a subset of the West CDR zone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708" y="1219200"/>
            <a:ext cx="3271202" cy="311670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084" y="1219200"/>
            <a:ext cx="3271349" cy="31167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163926" y="849868"/>
            <a:ext cx="242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1: Two regions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61640" y="849868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Option 2: Three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5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Three-Region Current and Planned Capacities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306216"/>
              </p:ext>
            </p:extLst>
          </p:nvPr>
        </p:nvGraphicFramePr>
        <p:xfrm>
          <a:off x="609732" y="853672"/>
          <a:ext cx="8000727" cy="4388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0140805"/>
              </p:ext>
            </p:extLst>
          </p:nvPr>
        </p:nvGraphicFramePr>
        <p:xfrm>
          <a:off x="2506413" y="5334000"/>
          <a:ext cx="4207367" cy="952500"/>
        </p:xfrm>
        <a:graphic>
          <a:graphicData uri="http://schemas.openxmlformats.org/drawingml/2006/table">
            <a:tbl>
              <a:tblPr/>
              <a:tblGrid>
                <a:gridCol w="1312863"/>
                <a:gridCol w="1087437"/>
                <a:gridCol w="768350"/>
                <a:gridCol w="1038717"/>
              </a:tblGrid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Non-West (MW)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(MW)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West (MW)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(May 2021)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323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813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2,942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 of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  4,083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2,911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4,791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 of 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13,738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5,079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5,099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End of 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 15,693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7,248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5,302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2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and Winter Capacity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38600" y="85912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71950" y="3560527"/>
            <a:ext cx="87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Winter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61159"/>
              </p:ext>
            </p:extLst>
          </p:nvPr>
        </p:nvGraphicFramePr>
        <p:xfrm>
          <a:off x="228600" y="2457617"/>
          <a:ext cx="4499584" cy="9525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6634"/>
                <a:gridCol w="830098"/>
                <a:gridCol w="824078"/>
                <a:gridCol w="450168"/>
                <a:gridCol w="562162"/>
                <a:gridCol w="753472"/>
                <a:gridCol w="772972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Region - Summer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Year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204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498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1,740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67%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78%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1,180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73%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76%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82%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848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09047"/>
              </p:ext>
            </p:extLst>
          </p:nvPr>
        </p:nvGraphicFramePr>
        <p:xfrm>
          <a:off x="228600" y="1283603"/>
          <a:ext cx="4499584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8416"/>
                <a:gridCol w="1132114"/>
                <a:gridCol w="1292960"/>
                <a:gridCol w="717624"/>
                <a:gridCol w="87847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Region - Summer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2,238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1,444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1,056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89660"/>
              </p:ext>
            </p:extLst>
          </p:nvPr>
        </p:nvGraphicFramePr>
        <p:xfrm>
          <a:off x="4800600" y="1283603"/>
          <a:ext cx="4038600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581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 Region - Summer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74%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System-Wide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61336"/>
              </p:ext>
            </p:extLst>
          </p:nvPr>
        </p:nvGraphicFramePr>
        <p:xfrm>
          <a:off x="4800600" y="2457617"/>
          <a:ext cx="4038600" cy="9555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417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 Region - Summer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74%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Far 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81%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540202"/>
              </p:ext>
            </p:extLst>
          </p:nvPr>
        </p:nvGraphicFramePr>
        <p:xfrm>
          <a:off x="228601" y="5117543"/>
          <a:ext cx="4499583" cy="104584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92140"/>
                <a:gridCol w="773575"/>
                <a:gridCol w="767964"/>
                <a:gridCol w="419515"/>
                <a:gridCol w="523884"/>
                <a:gridCol w="702167"/>
                <a:gridCol w="720338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Region - Winter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Year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2020-2021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2019-2020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2018-2019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641206"/>
              </p:ext>
            </p:extLst>
          </p:nvPr>
        </p:nvGraphicFramePr>
        <p:xfrm>
          <a:off x="228600" y="4008366"/>
          <a:ext cx="4499584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81586"/>
                <a:gridCol w="1103068"/>
                <a:gridCol w="1259787"/>
                <a:gridCol w="699212"/>
                <a:gridCol w="855931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Region - Winter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2020-2021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3,378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2019-2020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1,727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2018-2019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038671"/>
              </p:ext>
            </p:extLst>
          </p:nvPr>
        </p:nvGraphicFramePr>
        <p:xfrm>
          <a:off x="4800600" y="4013173"/>
          <a:ext cx="4038600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581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 Region - Winter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System-Wide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394756"/>
              </p:ext>
            </p:extLst>
          </p:nvPr>
        </p:nvGraphicFramePr>
        <p:xfrm>
          <a:off x="4800600" y="5114475"/>
          <a:ext cx="4038600" cy="104891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7848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 Region - Winter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3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34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Far 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71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and Fall Capacity Contributions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52900" y="83813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Spring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295775" y="3570221"/>
            <a:ext cx="628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Fall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85135"/>
              </p:ext>
            </p:extLst>
          </p:nvPr>
        </p:nvGraphicFramePr>
        <p:xfrm>
          <a:off x="228600" y="2457617"/>
          <a:ext cx="4499584" cy="9525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6634"/>
                <a:gridCol w="830098"/>
                <a:gridCol w="824078"/>
                <a:gridCol w="450168"/>
                <a:gridCol w="562162"/>
                <a:gridCol w="753472"/>
                <a:gridCol w="772972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Region - Spring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Year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654986"/>
              </p:ext>
            </p:extLst>
          </p:nvPr>
        </p:nvGraphicFramePr>
        <p:xfrm>
          <a:off x="228600" y="1283603"/>
          <a:ext cx="4499584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8416"/>
                <a:gridCol w="1132114"/>
                <a:gridCol w="1292960"/>
                <a:gridCol w="717624"/>
                <a:gridCol w="87847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Region - Spring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899115"/>
              </p:ext>
            </p:extLst>
          </p:nvPr>
        </p:nvGraphicFramePr>
        <p:xfrm>
          <a:off x="4800600" y="1283603"/>
          <a:ext cx="4038600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581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 Region - Spring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System-Wide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635450"/>
              </p:ext>
            </p:extLst>
          </p:nvPr>
        </p:nvGraphicFramePr>
        <p:xfrm>
          <a:off x="4800600" y="2457617"/>
          <a:ext cx="4038600" cy="955566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4174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 Region - Spring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358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Far 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896675"/>
              </p:ext>
            </p:extLst>
          </p:nvPr>
        </p:nvGraphicFramePr>
        <p:xfrm>
          <a:off x="4800600" y="4013173"/>
          <a:ext cx="4038600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5814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2 Region - Fall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7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7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System-Wide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68%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212735"/>
              </p:ext>
            </p:extLst>
          </p:nvPr>
        </p:nvGraphicFramePr>
        <p:xfrm>
          <a:off x="4800600" y="5114475"/>
          <a:ext cx="4038600" cy="953607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019300"/>
                <a:gridCol w="2019300"/>
              </a:tblGrid>
              <a:tr h="3436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 Region - Fall</a:t>
                      </a:r>
                    </a:p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3-yr </a:t>
                      </a:r>
                      <a:r>
                        <a:rPr lang="en-US" sz="1100" b="1" u="none" strike="noStrike" dirty="0">
                          <a:effectLst/>
                        </a:rPr>
                        <a:t>Capacity-Weighted Capacity Contributions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2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Non-West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2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29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Far West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536134"/>
              </p:ext>
            </p:extLst>
          </p:nvPr>
        </p:nvGraphicFramePr>
        <p:xfrm>
          <a:off x="228600" y="5114475"/>
          <a:ext cx="4499584" cy="9525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06634"/>
                <a:gridCol w="830098"/>
                <a:gridCol w="824078"/>
                <a:gridCol w="450168"/>
                <a:gridCol w="562162"/>
                <a:gridCol w="753472"/>
                <a:gridCol w="772972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 Region - Fall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Year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 %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Far </a:t>
                      </a:r>
                      <a:r>
                        <a:rPr lang="en-US" sz="9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900" b="1" u="none" strike="noStrike" baseline="0" dirty="0" smtClean="0">
                          <a:effectLst/>
                        </a:rPr>
                        <a:t> MW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2020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2,681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2019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1,180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2018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0701"/>
              </p:ext>
            </p:extLst>
          </p:nvPr>
        </p:nvGraphicFramePr>
        <p:xfrm>
          <a:off x="228600" y="4014026"/>
          <a:ext cx="4499584" cy="97155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78416"/>
                <a:gridCol w="1132114"/>
                <a:gridCol w="1292960"/>
                <a:gridCol w="717624"/>
                <a:gridCol w="878470"/>
              </a:tblGrid>
              <a:tr h="19050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 Region - Fall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Year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Non-West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 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West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MW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3,179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2019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1,444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2018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4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2022 Reserve Margin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90600"/>
            <a:ext cx="5095125" cy="497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2023 Reserve Margin Impact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987552"/>
            <a:ext cx="5079799" cy="497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of Initial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Planned solar units are significantly more geographically diverse than operational units</a:t>
            </a:r>
          </a:p>
          <a:p>
            <a:r>
              <a:rPr lang="en-US" sz="2800" dirty="0" smtClean="0"/>
              <a:t>Noticeable difference in summer capacity contribution between West and Non-West</a:t>
            </a:r>
          </a:p>
          <a:p>
            <a:r>
              <a:rPr lang="en-US" sz="2800" dirty="0" smtClean="0"/>
              <a:t>Little difference between West and Far West</a:t>
            </a:r>
          </a:p>
          <a:p>
            <a:r>
              <a:rPr lang="en-US" sz="2800" dirty="0" smtClean="0"/>
              <a:t>Downsides to analysis</a:t>
            </a:r>
          </a:p>
          <a:p>
            <a:pPr lvl="1"/>
            <a:r>
              <a:rPr lang="en-US" sz="2400" dirty="0" smtClean="0"/>
              <a:t>Capacity contribution calculations are heavily influenced by the current fleet’s concentration in Far West</a:t>
            </a:r>
          </a:p>
          <a:p>
            <a:pPr lvl="1"/>
            <a:r>
              <a:rPr lang="en-US" sz="2400" dirty="0" smtClean="0"/>
              <a:t>Did not look at the possibility of subdividing Non-West rather than West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4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</TotalTime>
  <Words>798</Words>
  <Application>Microsoft Office PowerPoint</Application>
  <PresentationFormat>On-screen Show (4:3)</PresentationFormat>
  <Paragraphs>343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PowerPoint Presentation</vt:lpstr>
      <vt:lpstr>Outline</vt:lpstr>
      <vt:lpstr>Region Maps</vt:lpstr>
      <vt:lpstr>Three-Region Current and Planned Capacities</vt:lpstr>
      <vt:lpstr>Summer and Winter Capacity Contributions</vt:lpstr>
      <vt:lpstr>Spring and Fall Capacity Contributions</vt:lpstr>
      <vt:lpstr>Summer 2022 Reserve Margin Impact</vt:lpstr>
      <vt:lpstr>Summer 2023 Reserve Margin Impact</vt:lpstr>
      <vt:lpstr>Conclusions of Initial Analysis</vt:lpstr>
      <vt:lpstr>Next Steps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65</cp:revision>
  <cp:lastPrinted>2016-01-21T20:53:15Z</cp:lastPrinted>
  <dcterms:created xsi:type="dcterms:W3CDTF">2016-01-21T15:20:31Z</dcterms:created>
  <dcterms:modified xsi:type="dcterms:W3CDTF">2021-05-17T22:43:10Z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