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1"/>
  </p:notesMasterIdLst>
  <p:handoutMasterIdLst>
    <p:handoutMasterId r:id="rId12"/>
  </p:handoutMasterIdLst>
  <p:sldIdLst>
    <p:sldId id="288" r:id="rId7"/>
    <p:sldId id="294" r:id="rId8"/>
    <p:sldId id="297" r:id="rId9"/>
    <p:sldId id="28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100"/>
    <a:srgbClr val="9BEBCA"/>
    <a:srgbClr val="D19DBB"/>
    <a:srgbClr val="69E1B0"/>
    <a:srgbClr val="00AEC7"/>
    <a:srgbClr val="56E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howGuides="1">
      <p:cViewPr varScale="1">
        <p:scale>
          <a:sx n="117" d="100"/>
          <a:sy n="117" d="100"/>
        </p:scale>
        <p:origin x="110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3" d="100"/>
          <a:sy n="93" d="100"/>
        </p:scale>
        <p:origin x="358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ndard"/>
        <c:varyColors val="0"/>
        <c:ser>
          <c:idx val="1"/>
          <c:order val="1"/>
          <c:tx>
            <c:strRef>
              <c:f>Count_Chart!$D$1</c:f>
              <c:strCache>
                <c:ptCount val="1"/>
                <c:pt idx="0">
                  <c:v>ACCUMULATED MW</c:v>
                </c:pt>
              </c:strCache>
            </c:strRef>
          </c:tx>
          <c:spPr>
            <a:solidFill>
              <a:srgbClr val="003865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cat>
            <c:strRef>
              <c:f>Count_Chart!$A$2:$A$46</c:f>
              <c:strCache>
                <c:ptCount val="45"/>
                <c:pt idx="0">
                  <c:v>Prior to 2010</c:v>
                </c:pt>
                <c:pt idx="1">
                  <c:v>Q1 2010</c:v>
                </c:pt>
                <c:pt idx="2">
                  <c:v>Q2 2010</c:v>
                </c:pt>
                <c:pt idx="3">
                  <c:v>Q3 2010</c:v>
                </c:pt>
                <c:pt idx="4">
                  <c:v>Q4 2010</c:v>
                </c:pt>
                <c:pt idx="5">
                  <c:v>Q1 2011</c:v>
                </c:pt>
                <c:pt idx="6">
                  <c:v>Q2 2011</c:v>
                </c:pt>
                <c:pt idx="7">
                  <c:v>Q3 2011</c:v>
                </c:pt>
                <c:pt idx="8">
                  <c:v>Q4 2011</c:v>
                </c:pt>
                <c:pt idx="9">
                  <c:v>Q1 2012</c:v>
                </c:pt>
                <c:pt idx="10">
                  <c:v>Q2 2012</c:v>
                </c:pt>
                <c:pt idx="11">
                  <c:v>Q3 2012</c:v>
                </c:pt>
                <c:pt idx="12">
                  <c:v>Q4 2012</c:v>
                </c:pt>
                <c:pt idx="13">
                  <c:v>Q1 2013</c:v>
                </c:pt>
                <c:pt idx="14">
                  <c:v>Q2 2013</c:v>
                </c:pt>
                <c:pt idx="15">
                  <c:v>Q3 2013</c:v>
                </c:pt>
                <c:pt idx="16">
                  <c:v>Q4 2013</c:v>
                </c:pt>
                <c:pt idx="17">
                  <c:v>Q1 2014</c:v>
                </c:pt>
                <c:pt idx="18">
                  <c:v>Q2 2014</c:v>
                </c:pt>
                <c:pt idx="19">
                  <c:v>Q3 2014</c:v>
                </c:pt>
                <c:pt idx="20">
                  <c:v>Q4 2014</c:v>
                </c:pt>
                <c:pt idx="21">
                  <c:v>Q1 2015</c:v>
                </c:pt>
                <c:pt idx="22">
                  <c:v>Q2 2015</c:v>
                </c:pt>
                <c:pt idx="23">
                  <c:v>Q3 2015</c:v>
                </c:pt>
                <c:pt idx="24">
                  <c:v>Q4 2015</c:v>
                </c:pt>
                <c:pt idx="25">
                  <c:v>Q1 2016</c:v>
                </c:pt>
                <c:pt idx="26">
                  <c:v>Q2 2016</c:v>
                </c:pt>
                <c:pt idx="27">
                  <c:v>Q3 2016</c:v>
                </c:pt>
                <c:pt idx="28">
                  <c:v>Q4 2016</c:v>
                </c:pt>
                <c:pt idx="29">
                  <c:v>Q1 2017</c:v>
                </c:pt>
                <c:pt idx="30">
                  <c:v>Q2 2017</c:v>
                </c:pt>
                <c:pt idx="31">
                  <c:v>Q3 2017</c:v>
                </c:pt>
                <c:pt idx="32">
                  <c:v>Q4 2017</c:v>
                </c:pt>
                <c:pt idx="33">
                  <c:v>Q1 2018</c:v>
                </c:pt>
                <c:pt idx="34">
                  <c:v>Q2 2018</c:v>
                </c:pt>
                <c:pt idx="35">
                  <c:v>Q3 2018</c:v>
                </c:pt>
                <c:pt idx="36">
                  <c:v>Q4 2018</c:v>
                </c:pt>
                <c:pt idx="37">
                  <c:v>Q1 2019</c:v>
                </c:pt>
                <c:pt idx="38">
                  <c:v>Q2 2019</c:v>
                </c:pt>
                <c:pt idx="39">
                  <c:v>Q3 2019</c:v>
                </c:pt>
                <c:pt idx="40">
                  <c:v>Q4 2019</c:v>
                </c:pt>
                <c:pt idx="41">
                  <c:v>Q1 2020</c:v>
                </c:pt>
                <c:pt idx="42">
                  <c:v>Q2 2020</c:v>
                </c:pt>
                <c:pt idx="43">
                  <c:v>Q3 2020</c:v>
                </c:pt>
                <c:pt idx="44">
                  <c:v>Q4 2020</c:v>
                </c:pt>
              </c:strCache>
            </c:strRef>
          </c:cat>
          <c:val>
            <c:numRef>
              <c:f>Count_Chart!$D$2:$D$46</c:f>
              <c:numCache>
                <c:formatCode>0</c:formatCode>
                <c:ptCount val="45"/>
                <c:pt idx="0">
                  <c:v>79.36</c:v>
                </c:pt>
                <c:pt idx="1">
                  <c:v>84.16</c:v>
                </c:pt>
                <c:pt idx="2">
                  <c:v>84.16</c:v>
                </c:pt>
                <c:pt idx="3">
                  <c:v>99.02</c:v>
                </c:pt>
                <c:pt idx="4">
                  <c:v>107.22</c:v>
                </c:pt>
                <c:pt idx="5">
                  <c:v>110.42</c:v>
                </c:pt>
                <c:pt idx="6">
                  <c:v>110.42</c:v>
                </c:pt>
                <c:pt idx="7">
                  <c:v>121.22</c:v>
                </c:pt>
                <c:pt idx="8">
                  <c:v>121.22</c:v>
                </c:pt>
                <c:pt idx="9">
                  <c:v>150.02000000000001</c:v>
                </c:pt>
                <c:pt idx="10">
                  <c:v>200.58</c:v>
                </c:pt>
                <c:pt idx="11">
                  <c:v>200.58</c:v>
                </c:pt>
                <c:pt idx="12">
                  <c:v>200.58</c:v>
                </c:pt>
                <c:pt idx="13">
                  <c:v>200.58</c:v>
                </c:pt>
                <c:pt idx="14">
                  <c:v>350.66</c:v>
                </c:pt>
                <c:pt idx="15">
                  <c:v>362.93</c:v>
                </c:pt>
                <c:pt idx="16">
                  <c:v>372.31</c:v>
                </c:pt>
                <c:pt idx="17">
                  <c:v>392.07</c:v>
                </c:pt>
                <c:pt idx="18">
                  <c:v>396.07</c:v>
                </c:pt>
                <c:pt idx="19">
                  <c:v>401.07</c:v>
                </c:pt>
                <c:pt idx="20">
                  <c:v>413.34</c:v>
                </c:pt>
                <c:pt idx="21">
                  <c:v>432.60999999999996</c:v>
                </c:pt>
                <c:pt idx="22">
                  <c:v>456.34</c:v>
                </c:pt>
                <c:pt idx="23">
                  <c:v>465.46999999999997</c:v>
                </c:pt>
                <c:pt idx="24">
                  <c:v>467.04999999999995</c:v>
                </c:pt>
                <c:pt idx="25">
                  <c:v>470.30999999999995</c:v>
                </c:pt>
                <c:pt idx="26">
                  <c:v>479.43999999999994</c:v>
                </c:pt>
                <c:pt idx="27">
                  <c:v>490.43999999999994</c:v>
                </c:pt>
                <c:pt idx="28">
                  <c:v>499.09999999999997</c:v>
                </c:pt>
                <c:pt idx="29">
                  <c:v>507.14</c:v>
                </c:pt>
                <c:pt idx="30">
                  <c:v>535</c:v>
                </c:pt>
                <c:pt idx="31">
                  <c:v>568.29999999999995</c:v>
                </c:pt>
                <c:pt idx="32">
                  <c:v>633.58999999999992</c:v>
                </c:pt>
                <c:pt idx="33">
                  <c:v>649.92999999999995</c:v>
                </c:pt>
                <c:pt idx="34">
                  <c:v>686.09999999999991</c:v>
                </c:pt>
                <c:pt idx="35">
                  <c:v>712.49999999999989</c:v>
                </c:pt>
                <c:pt idx="36">
                  <c:v>782.7299999999999</c:v>
                </c:pt>
                <c:pt idx="37">
                  <c:v>788.7299999999999</c:v>
                </c:pt>
                <c:pt idx="38">
                  <c:v>812.82999999999993</c:v>
                </c:pt>
                <c:pt idx="39">
                  <c:v>836.53</c:v>
                </c:pt>
                <c:pt idx="40">
                  <c:v>848.93</c:v>
                </c:pt>
                <c:pt idx="41">
                  <c:v>860.63</c:v>
                </c:pt>
                <c:pt idx="42">
                  <c:v>874.53</c:v>
                </c:pt>
                <c:pt idx="43">
                  <c:v>910.53</c:v>
                </c:pt>
                <c:pt idx="44">
                  <c:v>930.93</c:v>
                </c:pt>
              </c:numCache>
            </c:numRef>
          </c:val>
        </c:ser>
        <c:ser>
          <c:idx val="2"/>
          <c:order val="2"/>
          <c:tx>
            <c:strRef>
              <c:f>Count_Chart!$C$1</c:f>
              <c:strCache>
                <c:ptCount val="1"/>
                <c:pt idx="0">
                  <c:v>Renewable MW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cat>
            <c:strRef>
              <c:f>Count_Chart!$A$2:$A$46</c:f>
              <c:strCache>
                <c:ptCount val="45"/>
                <c:pt idx="0">
                  <c:v>Prior to 2010</c:v>
                </c:pt>
                <c:pt idx="1">
                  <c:v>Q1 2010</c:v>
                </c:pt>
                <c:pt idx="2">
                  <c:v>Q2 2010</c:v>
                </c:pt>
                <c:pt idx="3">
                  <c:v>Q3 2010</c:v>
                </c:pt>
                <c:pt idx="4">
                  <c:v>Q4 2010</c:v>
                </c:pt>
                <c:pt idx="5">
                  <c:v>Q1 2011</c:v>
                </c:pt>
                <c:pt idx="6">
                  <c:v>Q2 2011</c:v>
                </c:pt>
                <c:pt idx="7">
                  <c:v>Q3 2011</c:v>
                </c:pt>
                <c:pt idx="8">
                  <c:v>Q4 2011</c:v>
                </c:pt>
                <c:pt idx="9">
                  <c:v>Q1 2012</c:v>
                </c:pt>
                <c:pt idx="10">
                  <c:v>Q2 2012</c:v>
                </c:pt>
                <c:pt idx="11">
                  <c:v>Q3 2012</c:v>
                </c:pt>
                <c:pt idx="12">
                  <c:v>Q4 2012</c:v>
                </c:pt>
                <c:pt idx="13">
                  <c:v>Q1 2013</c:v>
                </c:pt>
                <c:pt idx="14">
                  <c:v>Q2 2013</c:v>
                </c:pt>
                <c:pt idx="15">
                  <c:v>Q3 2013</c:v>
                </c:pt>
                <c:pt idx="16">
                  <c:v>Q4 2013</c:v>
                </c:pt>
                <c:pt idx="17">
                  <c:v>Q1 2014</c:v>
                </c:pt>
                <c:pt idx="18">
                  <c:v>Q2 2014</c:v>
                </c:pt>
                <c:pt idx="19">
                  <c:v>Q3 2014</c:v>
                </c:pt>
                <c:pt idx="20">
                  <c:v>Q4 2014</c:v>
                </c:pt>
                <c:pt idx="21">
                  <c:v>Q1 2015</c:v>
                </c:pt>
                <c:pt idx="22">
                  <c:v>Q2 2015</c:v>
                </c:pt>
                <c:pt idx="23">
                  <c:v>Q3 2015</c:v>
                </c:pt>
                <c:pt idx="24">
                  <c:v>Q4 2015</c:v>
                </c:pt>
                <c:pt idx="25">
                  <c:v>Q1 2016</c:v>
                </c:pt>
                <c:pt idx="26">
                  <c:v>Q2 2016</c:v>
                </c:pt>
                <c:pt idx="27">
                  <c:v>Q3 2016</c:v>
                </c:pt>
                <c:pt idx="28">
                  <c:v>Q4 2016</c:v>
                </c:pt>
                <c:pt idx="29">
                  <c:v>Q1 2017</c:v>
                </c:pt>
                <c:pt idx="30">
                  <c:v>Q2 2017</c:v>
                </c:pt>
                <c:pt idx="31">
                  <c:v>Q3 2017</c:v>
                </c:pt>
                <c:pt idx="32">
                  <c:v>Q4 2017</c:v>
                </c:pt>
                <c:pt idx="33">
                  <c:v>Q1 2018</c:v>
                </c:pt>
                <c:pt idx="34">
                  <c:v>Q2 2018</c:v>
                </c:pt>
                <c:pt idx="35">
                  <c:v>Q3 2018</c:v>
                </c:pt>
                <c:pt idx="36">
                  <c:v>Q4 2018</c:v>
                </c:pt>
                <c:pt idx="37">
                  <c:v>Q1 2019</c:v>
                </c:pt>
                <c:pt idx="38">
                  <c:v>Q2 2019</c:v>
                </c:pt>
                <c:pt idx="39">
                  <c:v>Q3 2019</c:v>
                </c:pt>
                <c:pt idx="40">
                  <c:v>Q4 2019</c:v>
                </c:pt>
                <c:pt idx="41">
                  <c:v>Q1 2020</c:v>
                </c:pt>
                <c:pt idx="42">
                  <c:v>Q2 2020</c:v>
                </c:pt>
                <c:pt idx="43">
                  <c:v>Q3 2020</c:v>
                </c:pt>
                <c:pt idx="44">
                  <c:v>Q4 2020</c:v>
                </c:pt>
              </c:strCache>
            </c:strRef>
          </c:cat>
          <c:val>
            <c:numRef>
              <c:f>Count_Chart!$C$2:$C$46</c:f>
              <c:numCache>
                <c:formatCode>General</c:formatCode>
                <c:ptCount val="45"/>
                <c:pt idx="0">
                  <c:v>67.66</c:v>
                </c:pt>
                <c:pt idx="1">
                  <c:v>72.459999999999994</c:v>
                </c:pt>
                <c:pt idx="2">
                  <c:v>72.459999999999994</c:v>
                </c:pt>
                <c:pt idx="3">
                  <c:v>87.32</c:v>
                </c:pt>
                <c:pt idx="4">
                  <c:v>87.32</c:v>
                </c:pt>
                <c:pt idx="5">
                  <c:v>90.52</c:v>
                </c:pt>
                <c:pt idx="6">
                  <c:v>90.52</c:v>
                </c:pt>
                <c:pt idx="7">
                  <c:v>93.72</c:v>
                </c:pt>
                <c:pt idx="8">
                  <c:v>93.72</c:v>
                </c:pt>
                <c:pt idx="9">
                  <c:v>122.52</c:v>
                </c:pt>
                <c:pt idx="10">
                  <c:v>133.07999999999998</c:v>
                </c:pt>
                <c:pt idx="11">
                  <c:v>133.07999999999998</c:v>
                </c:pt>
                <c:pt idx="12">
                  <c:v>133.07999999999998</c:v>
                </c:pt>
                <c:pt idx="13">
                  <c:v>133.07999999999998</c:v>
                </c:pt>
                <c:pt idx="14">
                  <c:v>133.07999999999998</c:v>
                </c:pt>
                <c:pt idx="15">
                  <c:v>133.07999999999998</c:v>
                </c:pt>
                <c:pt idx="16">
                  <c:v>133.07999999999998</c:v>
                </c:pt>
                <c:pt idx="17">
                  <c:v>143.07</c:v>
                </c:pt>
                <c:pt idx="18">
                  <c:v>143.07</c:v>
                </c:pt>
                <c:pt idx="19">
                  <c:v>143.07</c:v>
                </c:pt>
                <c:pt idx="20">
                  <c:v>143.07</c:v>
                </c:pt>
                <c:pt idx="21">
                  <c:v>152.57</c:v>
                </c:pt>
                <c:pt idx="22">
                  <c:v>154.57</c:v>
                </c:pt>
                <c:pt idx="23">
                  <c:v>154.57</c:v>
                </c:pt>
                <c:pt idx="24">
                  <c:v>156.15</c:v>
                </c:pt>
                <c:pt idx="25">
                  <c:v>156.15</c:v>
                </c:pt>
                <c:pt idx="26">
                  <c:v>157.72</c:v>
                </c:pt>
                <c:pt idx="27">
                  <c:v>168.72</c:v>
                </c:pt>
                <c:pt idx="28">
                  <c:v>168.72</c:v>
                </c:pt>
                <c:pt idx="29">
                  <c:v>168.72</c:v>
                </c:pt>
                <c:pt idx="30">
                  <c:v>168.72</c:v>
                </c:pt>
                <c:pt idx="31">
                  <c:v>177.51</c:v>
                </c:pt>
                <c:pt idx="32">
                  <c:v>213.06</c:v>
                </c:pt>
                <c:pt idx="33">
                  <c:v>215.64000000000001</c:v>
                </c:pt>
                <c:pt idx="34">
                  <c:v>215.64000000000001</c:v>
                </c:pt>
                <c:pt idx="35">
                  <c:v>225.64000000000001</c:v>
                </c:pt>
                <c:pt idx="36">
                  <c:v>285.64</c:v>
                </c:pt>
                <c:pt idx="37">
                  <c:v>285.64</c:v>
                </c:pt>
                <c:pt idx="38">
                  <c:v>300.64</c:v>
                </c:pt>
                <c:pt idx="39">
                  <c:v>313.14</c:v>
                </c:pt>
                <c:pt idx="40">
                  <c:v>323.14</c:v>
                </c:pt>
                <c:pt idx="41">
                  <c:v>323.14</c:v>
                </c:pt>
                <c:pt idx="42">
                  <c:v>323.14</c:v>
                </c:pt>
                <c:pt idx="43">
                  <c:v>323.14</c:v>
                </c:pt>
                <c:pt idx="44">
                  <c:v>333.14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8540712"/>
        <c:axId val="528535224"/>
      </c:areaChart>
      <c:lineChart>
        <c:grouping val="standard"/>
        <c:varyColors val="0"/>
        <c:ser>
          <c:idx val="0"/>
          <c:order val="0"/>
          <c:tx>
            <c:strRef>
              <c:f>Count_Chart!$B$1</c:f>
              <c:strCache>
                <c:ptCount val="1"/>
                <c:pt idx="0">
                  <c:v>ACCUMULATED COUNT</c:v>
                </c:pt>
              </c:strCache>
            </c:strRef>
          </c:tx>
          <c:spPr>
            <a:ln w="34925" cap="rnd">
              <a:solidFill>
                <a:srgbClr val="FFD100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solidFill>
                <a:srgbClr val="FFD100"/>
              </a:solidFill>
              <a:ln w="15875">
                <a:noFill/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cat>
            <c:strRef>
              <c:f>Count_Chart!$A$2:$A$46</c:f>
              <c:strCache>
                <c:ptCount val="45"/>
                <c:pt idx="0">
                  <c:v>Prior to 2010</c:v>
                </c:pt>
                <c:pt idx="1">
                  <c:v>Q1 2010</c:v>
                </c:pt>
                <c:pt idx="2">
                  <c:v>Q2 2010</c:v>
                </c:pt>
                <c:pt idx="3">
                  <c:v>Q3 2010</c:v>
                </c:pt>
                <c:pt idx="4">
                  <c:v>Q4 2010</c:v>
                </c:pt>
                <c:pt idx="5">
                  <c:v>Q1 2011</c:v>
                </c:pt>
                <c:pt idx="6">
                  <c:v>Q2 2011</c:v>
                </c:pt>
                <c:pt idx="7">
                  <c:v>Q3 2011</c:v>
                </c:pt>
                <c:pt idx="8">
                  <c:v>Q4 2011</c:v>
                </c:pt>
                <c:pt idx="9">
                  <c:v>Q1 2012</c:v>
                </c:pt>
                <c:pt idx="10">
                  <c:v>Q2 2012</c:v>
                </c:pt>
                <c:pt idx="11">
                  <c:v>Q3 2012</c:v>
                </c:pt>
                <c:pt idx="12">
                  <c:v>Q4 2012</c:v>
                </c:pt>
                <c:pt idx="13">
                  <c:v>Q1 2013</c:v>
                </c:pt>
                <c:pt idx="14">
                  <c:v>Q2 2013</c:v>
                </c:pt>
                <c:pt idx="15">
                  <c:v>Q3 2013</c:v>
                </c:pt>
                <c:pt idx="16">
                  <c:v>Q4 2013</c:v>
                </c:pt>
                <c:pt idx="17">
                  <c:v>Q1 2014</c:v>
                </c:pt>
                <c:pt idx="18">
                  <c:v>Q2 2014</c:v>
                </c:pt>
                <c:pt idx="19">
                  <c:v>Q3 2014</c:v>
                </c:pt>
                <c:pt idx="20">
                  <c:v>Q4 2014</c:v>
                </c:pt>
                <c:pt idx="21">
                  <c:v>Q1 2015</c:v>
                </c:pt>
                <c:pt idx="22">
                  <c:v>Q2 2015</c:v>
                </c:pt>
                <c:pt idx="23">
                  <c:v>Q3 2015</c:v>
                </c:pt>
                <c:pt idx="24">
                  <c:v>Q4 2015</c:v>
                </c:pt>
                <c:pt idx="25">
                  <c:v>Q1 2016</c:v>
                </c:pt>
                <c:pt idx="26">
                  <c:v>Q2 2016</c:v>
                </c:pt>
                <c:pt idx="27">
                  <c:v>Q3 2016</c:v>
                </c:pt>
                <c:pt idx="28">
                  <c:v>Q4 2016</c:v>
                </c:pt>
                <c:pt idx="29">
                  <c:v>Q1 2017</c:v>
                </c:pt>
                <c:pt idx="30">
                  <c:v>Q2 2017</c:v>
                </c:pt>
                <c:pt idx="31">
                  <c:v>Q3 2017</c:v>
                </c:pt>
                <c:pt idx="32">
                  <c:v>Q4 2017</c:v>
                </c:pt>
                <c:pt idx="33">
                  <c:v>Q1 2018</c:v>
                </c:pt>
                <c:pt idx="34">
                  <c:v>Q2 2018</c:v>
                </c:pt>
                <c:pt idx="35">
                  <c:v>Q3 2018</c:v>
                </c:pt>
                <c:pt idx="36">
                  <c:v>Q4 2018</c:v>
                </c:pt>
                <c:pt idx="37">
                  <c:v>Q1 2019</c:v>
                </c:pt>
                <c:pt idx="38">
                  <c:v>Q2 2019</c:v>
                </c:pt>
                <c:pt idx="39">
                  <c:v>Q3 2019</c:v>
                </c:pt>
                <c:pt idx="40">
                  <c:v>Q4 2019</c:v>
                </c:pt>
                <c:pt idx="41">
                  <c:v>Q1 2020</c:v>
                </c:pt>
                <c:pt idx="42">
                  <c:v>Q2 2020</c:v>
                </c:pt>
                <c:pt idx="43">
                  <c:v>Q3 2020</c:v>
                </c:pt>
                <c:pt idx="44">
                  <c:v>Q4 2020</c:v>
                </c:pt>
              </c:strCache>
            </c:strRef>
          </c:cat>
          <c:val>
            <c:numRef>
              <c:f>Count_Chart!$B$2:$B$46</c:f>
              <c:numCache>
                <c:formatCode>General</c:formatCode>
                <c:ptCount val="45"/>
                <c:pt idx="0">
                  <c:v>14</c:v>
                </c:pt>
                <c:pt idx="1">
                  <c:v>15</c:v>
                </c:pt>
                <c:pt idx="2">
                  <c:v>15</c:v>
                </c:pt>
                <c:pt idx="3">
                  <c:v>17</c:v>
                </c:pt>
                <c:pt idx="4">
                  <c:v>18</c:v>
                </c:pt>
                <c:pt idx="5">
                  <c:v>19</c:v>
                </c:pt>
                <c:pt idx="6">
                  <c:v>19</c:v>
                </c:pt>
                <c:pt idx="7">
                  <c:v>21</c:v>
                </c:pt>
                <c:pt idx="8">
                  <c:v>21</c:v>
                </c:pt>
                <c:pt idx="9">
                  <c:v>24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46</c:v>
                </c:pt>
                <c:pt idx="15">
                  <c:v>48</c:v>
                </c:pt>
                <c:pt idx="16">
                  <c:v>49</c:v>
                </c:pt>
                <c:pt idx="17">
                  <c:v>53</c:v>
                </c:pt>
                <c:pt idx="18">
                  <c:v>54</c:v>
                </c:pt>
                <c:pt idx="19">
                  <c:v>55</c:v>
                </c:pt>
                <c:pt idx="20">
                  <c:v>57</c:v>
                </c:pt>
                <c:pt idx="21">
                  <c:v>60</c:v>
                </c:pt>
                <c:pt idx="22">
                  <c:v>64</c:v>
                </c:pt>
                <c:pt idx="23">
                  <c:v>65</c:v>
                </c:pt>
                <c:pt idx="24">
                  <c:v>66</c:v>
                </c:pt>
                <c:pt idx="25">
                  <c:v>68</c:v>
                </c:pt>
                <c:pt idx="26">
                  <c:v>70</c:v>
                </c:pt>
                <c:pt idx="27">
                  <c:v>72</c:v>
                </c:pt>
                <c:pt idx="28">
                  <c:v>79</c:v>
                </c:pt>
                <c:pt idx="29">
                  <c:v>91</c:v>
                </c:pt>
                <c:pt idx="30">
                  <c:v>111</c:v>
                </c:pt>
                <c:pt idx="31">
                  <c:v>122</c:v>
                </c:pt>
                <c:pt idx="32">
                  <c:v>139</c:v>
                </c:pt>
                <c:pt idx="33">
                  <c:v>152</c:v>
                </c:pt>
                <c:pt idx="34">
                  <c:v>178</c:v>
                </c:pt>
                <c:pt idx="35">
                  <c:v>194</c:v>
                </c:pt>
                <c:pt idx="36">
                  <c:v>213</c:v>
                </c:pt>
                <c:pt idx="37">
                  <c:v>218</c:v>
                </c:pt>
                <c:pt idx="38">
                  <c:v>223</c:v>
                </c:pt>
                <c:pt idx="39">
                  <c:v>233</c:v>
                </c:pt>
                <c:pt idx="40">
                  <c:v>236</c:v>
                </c:pt>
                <c:pt idx="41">
                  <c:v>241</c:v>
                </c:pt>
                <c:pt idx="42">
                  <c:v>252</c:v>
                </c:pt>
                <c:pt idx="43">
                  <c:v>283</c:v>
                </c:pt>
                <c:pt idx="44">
                  <c:v>292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539928"/>
        <c:axId val="528538360"/>
      </c:lineChart>
      <c:catAx>
        <c:axId val="528539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538360"/>
        <c:crosses val="autoZero"/>
        <c:auto val="1"/>
        <c:lblAlgn val="ctr"/>
        <c:lblOffset val="100"/>
        <c:noMultiLvlLbl val="0"/>
      </c:catAx>
      <c:valAx>
        <c:axId val="528538360"/>
        <c:scaling>
          <c:orientation val="minMax"/>
          <c:max val="4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&quot; Units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539928"/>
        <c:crosses val="autoZero"/>
        <c:crossBetween val="between"/>
      </c:valAx>
      <c:valAx>
        <c:axId val="528535224"/>
        <c:scaling>
          <c:orientation val="minMax"/>
          <c:max val="1000"/>
          <c:min val="0"/>
        </c:scaling>
        <c:delete val="0"/>
        <c:axPos val="r"/>
        <c:numFmt formatCode="0&quot; MW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540712"/>
        <c:crosses val="max"/>
        <c:crossBetween val="between"/>
      </c:valAx>
      <c:catAx>
        <c:axId val="5285407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85352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481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smtClean="0">
                <a:solidFill>
                  <a:schemeClr val="accent4"/>
                </a:solidFill>
              </a:rPr>
              <a:t>Major areas of DG growth in ERCOT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Solar PV &lt;1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Natural gas &gt; 1 MW (co-located with load)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DGR Energy Storage&gt; 1 MW</a:t>
            </a:r>
          </a:p>
          <a:p>
            <a:endParaRPr lang="en-US" sz="1100" dirty="0" smtClean="0">
              <a:solidFill>
                <a:schemeClr val="accent4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Detail for Systems &gt;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New applications for Energy 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Continuation of upward trend for Nat 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Decreased growth for solar &gt;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Stagnant Diesel growth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Declining Landfill Gas, Hydro, Wind</a:t>
            </a:r>
          </a:p>
          <a:p>
            <a:endParaRPr lang="en-US" sz="1100" dirty="0" smtClean="0">
              <a:solidFill>
                <a:schemeClr val="accent4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Detail for Systems &lt;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Accelerating Solar PV trend (even during Covid!)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accent4"/>
                </a:solidFill>
              </a:rPr>
              <a:t>Increased small energy storage and Nat Gas (some registered as SODG)</a:t>
            </a:r>
          </a:p>
          <a:p>
            <a:endParaRPr lang="en-US" sz="1200" dirty="0" smtClean="0">
              <a:solidFill>
                <a:srgbClr val="C00000"/>
              </a:solidFill>
            </a:endParaRPr>
          </a:p>
          <a:p>
            <a:r>
              <a:rPr lang="en-US" sz="1200" dirty="0" smtClean="0">
                <a:solidFill>
                  <a:srgbClr val="C00000"/>
                </a:solidFill>
              </a:rPr>
              <a:t>Note that there seems to be a significant increase in interest for systems providing resiliency since Winter Event.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C00000"/>
                </a:solidFill>
              </a:rPr>
              <a:t>Nat 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C00000"/>
                </a:solidFill>
              </a:rPr>
              <a:t>Batteries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245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5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24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6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2.xlsx"/><Relationship Id="rId5" Type="http://schemas.openxmlformats.org/officeDocument/2006/relationships/oleObject" Target="../embeddings/oleObject1.bin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81400" y="2438400"/>
            <a:ext cx="5334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5B6770"/>
                </a:solidFill>
              </a:rPr>
              <a:t>Distributed </a:t>
            </a:r>
            <a:r>
              <a:rPr lang="en-US" sz="2200" b="1" dirty="0">
                <a:solidFill>
                  <a:srgbClr val="5B6770"/>
                </a:solidFill>
              </a:rPr>
              <a:t>Generation </a:t>
            </a:r>
            <a:r>
              <a:rPr lang="en-US" sz="2200" b="1" dirty="0" smtClean="0">
                <a:solidFill>
                  <a:srgbClr val="5B6770"/>
                </a:solidFill>
              </a:rPr>
              <a:t>Trends Update</a:t>
            </a:r>
          </a:p>
          <a:p>
            <a:r>
              <a:rPr lang="en-US" sz="2000" i="1" dirty="0" smtClean="0">
                <a:solidFill>
                  <a:srgbClr val="5B6770"/>
                </a:solidFill>
              </a:rPr>
              <a:t>Includes Registered and Unregistered DG</a:t>
            </a:r>
          </a:p>
          <a:p>
            <a:endParaRPr lang="en-US" dirty="0" smtClean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Supply Analysis Working Group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 smtClean="0">
                <a:solidFill>
                  <a:srgbClr val="5B6770"/>
                </a:solidFill>
              </a:rPr>
              <a:t>May 18, 2021</a:t>
            </a:r>
            <a:endParaRPr lang="en-US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5028" y="831034"/>
            <a:ext cx="6281171" cy="4159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dirty="0"/>
              <a:t>ERCOT Estimated Total DG Growth </a:t>
            </a:r>
            <a:r>
              <a:rPr lang="en-US" dirty="0" smtClean="0"/>
              <a:t>2015-2020 </a:t>
            </a:r>
            <a:r>
              <a:rPr lang="en-US" dirty="0"/>
              <a:t>(MW)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-1305707" y="4990859"/>
            <a:ext cx="0" cy="1270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5044097"/>
            <a:ext cx="8610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chemeClr val="accent4"/>
                </a:solidFill>
              </a:rPr>
              <a:t>Note: </a:t>
            </a:r>
            <a:r>
              <a:rPr lang="en-US" sz="1300" dirty="0" smtClean="0">
                <a:solidFill>
                  <a:schemeClr val="accent4"/>
                </a:solidFill>
              </a:rPr>
              <a:t>The 2020 estimate </a:t>
            </a:r>
            <a:r>
              <a:rPr lang="en-US" sz="1300" u="sng" dirty="0" smtClean="0">
                <a:solidFill>
                  <a:schemeClr val="accent4"/>
                </a:solidFill>
              </a:rPr>
              <a:t>includes</a:t>
            </a:r>
            <a:r>
              <a:rPr lang="en-US" sz="1300" dirty="0" smtClean="0">
                <a:solidFill>
                  <a:schemeClr val="accent4"/>
                </a:solidFill>
              </a:rPr>
              <a:t> NOIE data from their Annual Report to ERCOT, and TDSP data from their PUC reports </a:t>
            </a:r>
            <a:r>
              <a:rPr lang="en-US" sz="1300" u="sng" dirty="0" smtClean="0">
                <a:solidFill>
                  <a:schemeClr val="accent4"/>
                </a:solidFill>
              </a:rPr>
              <a:t>excluding</a:t>
            </a:r>
            <a:r>
              <a:rPr lang="en-US" sz="1300" dirty="0" smtClean="0">
                <a:solidFill>
                  <a:schemeClr val="accent4"/>
                </a:solidFill>
              </a:rPr>
              <a:t> </a:t>
            </a:r>
            <a:r>
              <a:rPr lang="en-US" sz="1300" dirty="0">
                <a:solidFill>
                  <a:schemeClr val="accent4"/>
                </a:solidFill>
              </a:rPr>
              <a:t>generation data </a:t>
            </a:r>
            <a:r>
              <a:rPr lang="en-US" sz="1300" i="1" dirty="0">
                <a:solidFill>
                  <a:schemeClr val="accent4"/>
                </a:solidFill>
              </a:rPr>
              <a:t>informally</a:t>
            </a:r>
            <a:r>
              <a:rPr lang="en-US" sz="1300" dirty="0">
                <a:solidFill>
                  <a:schemeClr val="accent4"/>
                </a:solidFill>
              </a:rPr>
              <a:t> reported by investor-owned utilities for generation that would typically be considered backup or emergency generation</a:t>
            </a:r>
            <a:r>
              <a:rPr lang="en-US" sz="1300" dirty="0" smtClean="0">
                <a:solidFill>
                  <a:schemeClr val="accent4"/>
                </a:solidFill>
              </a:rPr>
              <a:t>.     </a:t>
            </a:r>
          </a:p>
          <a:p>
            <a:r>
              <a:rPr lang="en-US" sz="1300" dirty="0" smtClean="0">
                <a:solidFill>
                  <a:srgbClr val="910258"/>
                </a:solidFill>
              </a:rPr>
              <a:t>*2019 Transmission-connected </a:t>
            </a:r>
            <a:r>
              <a:rPr lang="en-US" sz="1300" dirty="0">
                <a:solidFill>
                  <a:srgbClr val="910258"/>
                </a:solidFill>
              </a:rPr>
              <a:t>g</a:t>
            </a:r>
            <a:r>
              <a:rPr lang="en-US" sz="1300" dirty="0" smtClean="0">
                <a:solidFill>
                  <a:srgbClr val="910258"/>
                </a:solidFill>
              </a:rPr>
              <a:t>eneration incorrectly registered as SODG with ERCOT</a:t>
            </a:r>
          </a:p>
          <a:p>
            <a:r>
              <a:rPr lang="en-US" sz="1300" dirty="0" smtClean="0">
                <a:solidFill>
                  <a:srgbClr val="910258"/>
                </a:solidFill>
              </a:rPr>
              <a:t>** Other Renewable category includes: Wind, Landfill Gas and Hydro which were previously reported separately.</a:t>
            </a:r>
            <a:endParaRPr lang="en-US" sz="1400" dirty="0" smtClean="0">
              <a:solidFill>
                <a:schemeClr val="accent6"/>
              </a:solidFill>
            </a:endParaRPr>
          </a:p>
          <a:p>
            <a:endParaRPr lang="en-US" sz="13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3529" y="38216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31%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30551" y="21452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181%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10800000">
            <a:off x="7507373" y="2242434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7505651" y="3084038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10800000">
            <a:off x="7530232" y="3892931"/>
            <a:ext cx="45719" cy="187193"/>
          </a:xfrm>
          <a:prstGeom prst="downArrow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318967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10258"/>
                </a:solidFill>
              </a:rPr>
              <a:t>*</a:t>
            </a:r>
            <a:endParaRPr lang="en-US" dirty="0">
              <a:solidFill>
                <a:srgbClr val="910258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27999" y="4549051"/>
            <a:ext cx="364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10258"/>
                </a:solidFill>
              </a:rPr>
              <a:t>**</a:t>
            </a:r>
            <a:endParaRPr lang="en-US" dirty="0">
              <a:solidFill>
                <a:srgbClr val="910258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8219" y="1235771"/>
            <a:ext cx="1415690" cy="158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1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/>
          </p:nvPr>
        </p:nvGraphicFramePr>
        <p:xfrm>
          <a:off x="461962" y="763524"/>
          <a:ext cx="8220076" cy="5561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574" y="261552"/>
            <a:ext cx="8608026" cy="331589"/>
          </a:xfrm>
        </p:spPr>
        <p:txBody>
          <a:bodyPr/>
          <a:lstStyle/>
          <a:p>
            <a:r>
              <a:rPr lang="en-US" dirty="0"/>
              <a:t>Settlement-Only Distributed Generation in ERCOT  </a:t>
            </a:r>
            <a:r>
              <a:rPr lang="en-US" sz="1400" b="0" dirty="0" smtClean="0"/>
              <a:t>2010-2020</a:t>
            </a:r>
            <a:endParaRPr lang="en-US" sz="1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69129" y="5181600"/>
            <a:ext cx="125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Renewables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40542" y="3939875"/>
            <a:ext cx="1514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Non-renewables</a:t>
            </a:r>
          </a:p>
        </p:txBody>
      </p:sp>
      <p:sp>
        <p:nvSpPr>
          <p:cNvPr id="10" name="Line Callout 2 (No Border) 9"/>
          <p:cNvSpPr/>
          <p:nvPr/>
        </p:nvSpPr>
        <p:spPr>
          <a:xfrm flipH="1">
            <a:off x="6172200" y="2514600"/>
            <a:ext cx="993433" cy="457200"/>
          </a:xfrm>
          <a:prstGeom prst="callout2">
            <a:avLst>
              <a:gd name="adj1" fmla="val 39338"/>
              <a:gd name="adj2" fmla="val 1079"/>
              <a:gd name="adj3" fmla="val 39338"/>
              <a:gd name="adj4" fmla="val -21373"/>
              <a:gd name="adj5" fmla="val 65130"/>
              <a:gd name="adj6" fmla="val -26692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 b="1" dirty="0" smtClean="0">
                <a:solidFill>
                  <a:srgbClr val="FFD100"/>
                </a:solidFill>
              </a:rPr>
              <a:t>Accumulated </a:t>
            </a:r>
            <a:r>
              <a:rPr lang="en-US" sz="1000" b="1" dirty="0">
                <a:solidFill>
                  <a:srgbClr val="FFD100"/>
                </a:solidFill>
              </a:rPr>
              <a:t>Count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99320" y="1997757"/>
            <a:ext cx="3505200" cy="707886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SODGs are: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&lt;10 MW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If &gt;1 MW and inject to grid, must register with ERCOT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If &lt;1 MW, registration optional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1215837" y="867440"/>
          <a:ext cx="3019425" cy="99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Worksheet" r:id="rId6" imgW="4362288" imgH="1438275" progId="Excel.Sheet.12">
                  <p:embed/>
                </p:oleObj>
              </mc:Choice>
              <mc:Fallback>
                <p:oleObj name="Worksheet" r:id="rId6" imgW="4362288" imgH="14382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5837" y="867440"/>
                        <a:ext cx="3019425" cy="995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087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 Reporting Complexities in ERCOT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43000" y="685800"/>
            <a:ext cx="6324600" cy="5410200"/>
          </a:xfrm>
        </p:spPr>
        <p:txBody>
          <a:bodyPr/>
          <a:lstStyle/>
          <a:p>
            <a:pPr marL="457200" lvl="1" indent="0">
              <a:spcBef>
                <a:spcPts val="0"/>
              </a:spcBef>
              <a:buNone/>
            </a:pPr>
            <a:r>
              <a:rPr lang="en-US" sz="1800" b="1" u="sng" dirty="0" smtClean="0">
                <a:solidFill>
                  <a:srgbClr val="00AEC7"/>
                </a:solidFill>
              </a:rPr>
              <a:t>Distribution Generation Resource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Manual ERCOT extract (not in INR/RIOO database)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Not included in Load Profile data or NOIE reported data.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Most included in TDSP Annual report to PUC.</a:t>
            </a:r>
            <a:r>
              <a:rPr lang="en-US" sz="1800" dirty="0"/>
              <a:t>	</a:t>
            </a:r>
            <a:endParaRPr lang="en-US" sz="1800" dirty="0" smtClean="0"/>
          </a:p>
          <a:p>
            <a:pPr marL="457200" lvl="1" indent="0">
              <a:spcBef>
                <a:spcPts val="0"/>
              </a:spcBef>
              <a:buNone/>
            </a:pPr>
            <a:endParaRPr lang="en-US" sz="1050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u="sng" dirty="0" smtClean="0">
                <a:solidFill>
                  <a:srgbClr val="00AEC7"/>
                </a:solidFill>
              </a:rPr>
              <a:t>Settlement-Only Distribution Generator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Manual ERCOT extract (Not in INR/RIOO database)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Not included in Load Profile data or NOIE reported data.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Most included in TDSP Annual reports to PUC</a:t>
            </a:r>
          </a:p>
          <a:p>
            <a:pPr lvl="1">
              <a:spcBef>
                <a:spcPts val="0"/>
              </a:spcBef>
            </a:pPr>
            <a:endParaRPr lang="en-US" sz="1000" dirty="0" smtClean="0">
              <a:solidFill>
                <a:srgbClr val="00AEC7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u="sng" dirty="0" smtClean="0">
                <a:solidFill>
                  <a:srgbClr val="00AEC7"/>
                </a:solidFill>
              </a:rPr>
              <a:t>Unregistered Distributed Self-Generator ( &gt;1 MW)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 ERCOT database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Included in NOIE data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 be included in Load Profile data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Included in TDSP Annual reports to PUC</a:t>
            </a:r>
          </a:p>
          <a:p>
            <a:pPr lvl="1">
              <a:spcBef>
                <a:spcPts val="0"/>
              </a:spcBef>
            </a:pPr>
            <a:endParaRPr lang="en-US" sz="10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1800" b="1" u="sng" dirty="0" smtClean="0">
                <a:solidFill>
                  <a:srgbClr val="00AEC7"/>
                </a:solidFill>
              </a:rPr>
              <a:t>Unregistered Distributed Generator (&lt; 1 MW)</a:t>
            </a:r>
            <a:endParaRPr lang="en-US" sz="1800" b="1" u="sng" dirty="0">
              <a:solidFill>
                <a:srgbClr val="00AEC7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 ERCOT database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Included in NOIE reported data</a:t>
            </a:r>
          </a:p>
          <a:p>
            <a:pPr lvl="2"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Does not include Batteries (a few NOIEs report separately)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Included in TDSP Annual reports to PUC</a:t>
            </a:r>
          </a:p>
          <a:p>
            <a:pPr lvl="2"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Includes batteries</a:t>
            </a:r>
          </a:p>
          <a:p>
            <a:pPr lvl="1">
              <a:spcBef>
                <a:spcPts val="0"/>
              </a:spcBef>
            </a:pP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Included in TDSP Load Profile data, but not updated</a:t>
            </a:r>
          </a:p>
          <a:p>
            <a:pPr lvl="2">
              <a:spcBef>
                <a:spcPts val="0"/>
              </a:spcBef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Does not include batteries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61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CC8"/>
    </a:accent1>
    <a:accent2>
      <a:srgbClr val="5B6770"/>
    </a:accent2>
    <a:accent3>
      <a:srgbClr val="00CE7D"/>
    </a:accent3>
    <a:accent4>
      <a:srgbClr val="003764"/>
    </a:accent4>
    <a:accent5>
      <a:srgbClr val="6650B1"/>
    </a:accent5>
    <a:accent6>
      <a:srgbClr val="910258"/>
    </a:accent6>
    <a:hlink>
      <a:srgbClr val="0000FF"/>
    </a:hlink>
    <a:folHlink>
      <a:srgbClr val="800080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8473</TotalTime>
  <Words>295</Words>
  <Application>Microsoft Office PowerPoint</Application>
  <PresentationFormat>On-screen Show (4:3)</PresentationFormat>
  <Paragraphs>72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2_Custom Design</vt:lpstr>
      <vt:lpstr>Worksheet</vt:lpstr>
      <vt:lpstr>PowerPoint Presentation</vt:lpstr>
      <vt:lpstr>ERCOT Estimated Total DG Growth 2015-2020 (MW)</vt:lpstr>
      <vt:lpstr>Settlement-Only Distributed Generation in ERCOT  2010-2020</vt:lpstr>
      <vt:lpstr>DER Reporting Complexities in ERCOT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149</cp:revision>
  <cp:lastPrinted>2020-03-03T16:08:40Z</cp:lastPrinted>
  <dcterms:created xsi:type="dcterms:W3CDTF">2016-01-21T15:20:31Z</dcterms:created>
  <dcterms:modified xsi:type="dcterms:W3CDTF">2021-05-17T15:10:00Z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