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80" r:id="rId7"/>
    <p:sldId id="276" r:id="rId8"/>
    <p:sldId id="278" r:id="rId9"/>
    <p:sldId id="277" r:id="rId10"/>
    <p:sldId id="281" r:id="rId11"/>
    <p:sldId id="271" r:id="rId12"/>
    <p:sldId id="272" r:id="rId13"/>
    <p:sldId id="273" r:id="rId14"/>
    <p:sldId id="279" r:id="rId15"/>
    <p:sldId id="275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howGuides="1">
      <p:cViewPr varScale="1">
        <p:scale>
          <a:sx n="115" d="100"/>
          <a:sy n="115" d="100"/>
        </p:scale>
        <p:origin x="258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is.erecot.com/secur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648200" y="2286000"/>
            <a:ext cx="7086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Useful Reports for Chronic Congestion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SCR813</a:t>
            </a:r>
          </a:p>
          <a:p>
            <a:r>
              <a:rPr lang="en-US" sz="2400" b="1">
                <a:solidFill>
                  <a:schemeClr val="tx2"/>
                </a:solidFill>
              </a:rPr>
              <a:t>ECEII Changes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A8895-626B-4320-BFF3-6805D84860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/>
              <a:t>ECEII – NPRR902</a:t>
            </a:r>
            <a:endParaRPr lang="en-US" sz="9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4D6EF2-3F74-4593-A45E-6CCAEC4A31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09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2A468-E703-4DA5-BA02-694761F3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ECEII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66342B6-B6A8-48CB-8601-44831D0F7D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67200" y="502841"/>
            <a:ext cx="7696200" cy="577215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8C17FA-241E-4BED-8E53-F6CDF6FCC9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6FA8A69-3136-4997-970B-DEF21EFDF6B6}"/>
              </a:ext>
            </a:extLst>
          </p:cNvPr>
          <p:cNvSpPr txBox="1">
            <a:spLocks/>
          </p:cNvSpPr>
          <p:nvPr/>
        </p:nvSpPr>
        <p:spPr>
          <a:xfrm>
            <a:off x="228600" y="1828800"/>
            <a:ext cx="4038600" cy="421402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New role required to access ECEII data</a:t>
            </a:r>
          </a:p>
          <a:p>
            <a:r>
              <a:rPr lang="en-US" sz="1800" dirty="0"/>
              <a:t>PTC Postings which will require new role:</a:t>
            </a:r>
          </a:p>
          <a:p>
            <a:pPr lvl="1"/>
            <a:r>
              <a:rPr lang="en-US" sz="1600" dirty="0"/>
              <a:t>TSP version of CIM Network Model</a:t>
            </a:r>
          </a:p>
          <a:p>
            <a:pPr lvl="1"/>
            <a:r>
              <a:rPr lang="en-US" sz="1600" dirty="0"/>
              <a:t>TSP version of Test Network Operations Model</a:t>
            </a:r>
          </a:p>
          <a:p>
            <a:pPr lvl="1"/>
            <a:r>
              <a:rPr lang="en-US" sz="1600" dirty="0"/>
              <a:t>Redacted CIM Network Model</a:t>
            </a:r>
          </a:p>
          <a:p>
            <a:r>
              <a:rPr lang="en-US" sz="1800" dirty="0">
                <a:solidFill>
                  <a:srgbClr val="FF0000"/>
                </a:solidFill>
              </a:rPr>
              <a:t>Standard Contingency List (NP5-615-SG) will be classified as ECEII</a:t>
            </a:r>
          </a:p>
          <a:p>
            <a:endParaRPr lang="en-US" sz="1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93E40E-FE14-4AEB-90C0-503EFA83E450}"/>
              </a:ext>
            </a:extLst>
          </p:cNvPr>
          <p:cNvSpPr txBox="1"/>
          <p:nvPr/>
        </p:nvSpPr>
        <p:spPr>
          <a:xfrm>
            <a:off x="7315200" y="12192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and NMMS_M_IMM_ECEII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FD02CFB-701B-44FC-88CC-31BFED087B7B}"/>
              </a:ext>
            </a:extLst>
          </p:cNvPr>
          <p:cNvCxnSpPr/>
          <p:nvPr/>
        </p:nvCxnSpPr>
        <p:spPr>
          <a:xfrm flipV="1">
            <a:off x="6934200" y="1447800"/>
            <a:ext cx="457200" cy="1407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114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A8895-626B-4320-BFF3-6805D84860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/>
              <a:t>Useful Reports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4D6EF2-3F74-4593-A45E-6CCAEC4A31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For Congestion Review</a:t>
            </a:r>
          </a:p>
        </p:txBody>
      </p:sp>
    </p:spTree>
    <p:extLst>
      <p:ext uri="{BB962C8B-B14F-4D97-AF65-F5344CB8AC3E}">
        <p14:creationId xmlns:p14="http://schemas.microsoft.com/office/powerpoint/2010/main" val="589312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7A2D3-7BFB-4F6C-B20F-4993F29D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Chronic Congestion – Related MIS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B53A0-2B68-456F-856E-852A9D48E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Congestion Related Reports on MIS</a:t>
            </a:r>
          </a:p>
          <a:p>
            <a:pPr lvl="1"/>
            <a:r>
              <a:rPr lang="en-US" sz="2800" dirty="0"/>
              <a:t>NSA Active Constraints (NP6-6-CD)</a:t>
            </a:r>
          </a:p>
          <a:p>
            <a:pPr lvl="2"/>
            <a:r>
              <a:rPr lang="en-US" dirty="0"/>
              <a:t>Contains contingency/element pairs beings sent to SCED for consideration in dispatching.  </a:t>
            </a:r>
          </a:p>
          <a:p>
            <a:pPr lvl="1"/>
            <a:endParaRPr lang="en-US" dirty="0"/>
          </a:p>
          <a:p>
            <a:pPr lvl="1"/>
            <a:r>
              <a:rPr lang="en-US" sz="2800" dirty="0"/>
              <a:t>Assessment of Chronic Congestion (NP3-767-M) </a:t>
            </a:r>
          </a:p>
          <a:p>
            <a:pPr lvl="2"/>
            <a:r>
              <a:rPr lang="en-US" dirty="0"/>
              <a:t>ERCOT’s ROS monthly report</a:t>
            </a:r>
          </a:p>
          <a:p>
            <a:pPr lvl="2"/>
            <a:endParaRPr lang="en-US" dirty="0"/>
          </a:p>
          <a:p>
            <a:pPr lvl="1"/>
            <a:r>
              <a:rPr lang="en-US" sz="2800" dirty="0"/>
              <a:t>Monthly Real-Time Congestion Report - Chronic or Severe Constraints (NP6-572-ER)</a:t>
            </a:r>
          </a:p>
          <a:p>
            <a:pPr lvl="2"/>
            <a:r>
              <a:rPr lang="en-US" dirty="0"/>
              <a:t>Provides reasons for irresolvable, highly loaded, or long duration congestion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703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86F8E34-3776-4C13-8660-9788B99587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38" b="3647"/>
          <a:stretch/>
        </p:blipFill>
        <p:spPr>
          <a:xfrm>
            <a:off x="2971800" y="3003665"/>
            <a:ext cx="7961779" cy="329962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7B8A97-63BC-4D6B-AE04-0C257ABAF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Chronic Congestion – Find MIS Reports by Name or EMIL 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B5945-328C-4E70-8246-4B41798EA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Navigate to </a:t>
            </a:r>
            <a:r>
              <a:rPr lang="en-US" dirty="0">
                <a:hlinkClick r:id="rId3"/>
              </a:rPr>
              <a:t>https://mis.erecot.com/secure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your Digital Certificate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“Data Products” from the left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Search for the report name or EMIL 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8959D0-30C5-43D9-9952-7955B7B23B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263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7A2D3-7BFB-4F6C-B20F-4993F29D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Chronic Congestion – NMMS_POSTINGS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B53A0-2B68-456F-856E-852A9D48E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Location</a:t>
            </a:r>
          </a:p>
          <a:p>
            <a:pPr lvl="1"/>
            <a:r>
              <a:rPr lang="en-US" dirty="0"/>
              <a:t>On Citrix within the </a:t>
            </a:r>
            <a:r>
              <a:rPr lang="en-US" b="1" i="1" dirty="0"/>
              <a:t>NMMS_POSTINGS\NMMS_MODELS</a:t>
            </a:r>
            <a:r>
              <a:rPr lang="en-US" dirty="0"/>
              <a:t> folder</a:t>
            </a:r>
          </a:p>
          <a:p>
            <a:pPr lvl="1"/>
            <a:r>
              <a:rPr lang="en-US" dirty="0"/>
              <a:t>Contained with a Zip file named </a:t>
            </a:r>
            <a:r>
              <a:rPr lang="en-US" b="1" i="1" dirty="0"/>
              <a:t>NMMS_Model_Reports_CIM_xxx.zip</a:t>
            </a:r>
          </a:p>
          <a:p>
            <a:pPr lvl="1"/>
            <a:r>
              <a:rPr lang="en-US" dirty="0"/>
              <a:t>Reports exist for each model load</a:t>
            </a:r>
          </a:p>
          <a:p>
            <a:r>
              <a:rPr lang="en-US" dirty="0"/>
              <a:t>Line Ratings – </a:t>
            </a:r>
            <a:r>
              <a:rPr lang="en-US" b="1" i="1" dirty="0"/>
              <a:t>AC_LINE_RATINGS_xxx.csv</a:t>
            </a:r>
          </a:p>
          <a:p>
            <a:pPr lvl="1"/>
            <a:r>
              <a:rPr lang="en-US" dirty="0"/>
              <a:t>Contains a row for each rating of an element.</a:t>
            </a:r>
          </a:p>
          <a:p>
            <a:pPr lvl="1"/>
            <a:r>
              <a:rPr lang="en-US" dirty="0"/>
              <a:t>Example, the 2-hour rating for 75° would be a row</a:t>
            </a:r>
          </a:p>
          <a:p>
            <a:pPr lvl="1"/>
            <a:r>
              <a:rPr lang="en-US" dirty="0"/>
              <a:t>A line will be repeated if it is jointly rated</a:t>
            </a:r>
          </a:p>
          <a:p>
            <a:r>
              <a:rPr lang="en-US" dirty="0"/>
              <a:t>Line Parameters – </a:t>
            </a:r>
            <a:r>
              <a:rPr lang="en-US" b="1" i="1" dirty="0"/>
              <a:t>AC_LINE_PARAMETERS_xxx.csv</a:t>
            </a:r>
          </a:p>
          <a:p>
            <a:pPr lvl="1"/>
            <a:r>
              <a:rPr lang="en-US" dirty="0"/>
              <a:t>Contains R, X, BHC, PSSE Name, PSSE Number, and more!</a:t>
            </a:r>
          </a:p>
          <a:p>
            <a:r>
              <a:rPr lang="en-US" dirty="0"/>
              <a:t>Similar reports are present for Series Devices</a:t>
            </a:r>
          </a:p>
        </p:txBody>
      </p:sp>
    </p:spTree>
    <p:extLst>
      <p:ext uri="{BB962C8B-B14F-4D97-AF65-F5344CB8AC3E}">
        <p14:creationId xmlns:p14="http://schemas.microsoft.com/office/powerpoint/2010/main" val="3783208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A8895-626B-4320-BFF3-6805D84860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/>
              <a:t>SCR813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4D6EF2-3F74-4593-A45E-6CCAEC4A31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127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CF54895-4D5C-4FC1-B0EC-59DDA2CDB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219200"/>
            <a:ext cx="8033163" cy="4883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SCR813 - Submitter Shown Jointly-Rated Equipment and Coordination Confirmation Requested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96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SCR813 - Enhanced Notifications – “Walking the Tree”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10667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Add functionality to send notifications to model-instance owners when “nearby” changes are made.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8432" y="2286000"/>
            <a:ext cx="60452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Currently notifications are only sent to owners of modified instances</a:t>
            </a:r>
          </a:p>
          <a:p>
            <a:r>
              <a:rPr lang="en-US" sz="2400" dirty="0"/>
              <a:t>Ratings sets are only owned by one company</a:t>
            </a:r>
          </a:p>
          <a:p>
            <a:pPr lvl="1"/>
            <a:r>
              <a:rPr lang="en-US" sz="2000" dirty="0"/>
              <a:t>Each company will have their own ratings set if jointly owned</a:t>
            </a:r>
          </a:p>
          <a:p>
            <a:r>
              <a:rPr lang="en-US" sz="2400" dirty="0"/>
              <a:t>Example</a:t>
            </a:r>
          </a:p>
          <a:p>
            <a:pPr lvl="1"/>
            <a:r>
              <a:rPr lang="en-US" sz="2200" dirty="0"/>
              <a:t>A notification would be sent to </a:t>
            </a:r>
            <a:r>
              <a:rPr lang="en-US" sz="2200" dirty="0">
                <a:solidFill>
                  <a:srgbClr val="00B050"/>
                </a:solidFill>
              </a:rPr>
              <a:t>Company B</a:t>
            </a:r>
            <a:r>
              <a:rPr lang="en-US" sz="2200" dirty="0"/>
              <a:t> if Ratings Set #1 were modified by </a:t>
            </a:r>
            <a:r>
              <a:rPr lang="en-US" sz="2200" dirty="0">
                <a:solidFill>
                  <a:srgbClr val="00B0F0"/>
                </a:solidFill>
              </a:rPr>
              <a:t>Company A</a:t>
            </a:r>
          </a:p>
          <a:p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  <a:p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1641" y="2076450"/>
            <a:ext cx="2923519" cy="4264418"/>
          </a:xfrm>
          <a:prstGeom prst="rect">
            <a:avLst/>
          </a:prstGeom>
        </p:spPr>
      </p:pic>
      <p:sp>
        <p:nvSpPr>
          <p:cNvPr id="7" name="Content Placeholder 5"/>
          <p:cNvSpPr txBox="1">
            <a:spLocks/>
          </p:cNvSpPr>
          <p:nvPr/>
        </p:nvSpPr>
        <p:spPr>
          <a:xfrm>
            <a:off x="7823241" y="2457451"/>
            <a:ext cx="3324922" cy="4974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i="1" dirty="0"/>
              <a:t>Changing the impedance will send a notification to </a:t>
            </a:r>
            <a:r>
              <a:rPr lang="en-US" sz="1200" i="1" dirty="0">
                <a:solidFill>
                  <a:srgbClr val="00B0F0"/>
                </a:solidFill>
              </a:rPr>
              <a:t>Company A</a:t>
            </a:r>
            <a:r>
              <a:rPr lang="en-US" sz="1200" i="1" dirty="0"/>
              <a:t> and </a:t>
            </a:r>
            <a:r>
              <a:rPr lang="en-US" sz="1200" i="1" dirty="0">
                <a:solidFill>
                  <a:srgbClr val="00B050"/>
                </a:solidFill>
              </a:rPr>
              <a:t>Company B</a:t>
            </a:r>
          </a:p>
          <a:p>
            <a:endParaRPr lang="en-US" sz="1200" i="1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9361180" y="3911226"/>
            <a:ext cx="2811770" cy="4974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i="1" dirty="0"/>
              <a:t>Changing the ratings in Ratings Set #1 will only send a notification to </a:t>
            </a:r>
            <a:r>
              <a:rPr lang="en-US" sz="1200" i="1" dirty="0">
                <a:solidFill>
                  <a:srgbClr val="00B0F0"/>
                </a:solidFill>
              </a:rPr>
              <a:t>Company A</a:t>
            </a:r>
            <a:endParaRPr lang="en-US" sz="1200" i="1" dirty="0">
              <a:solidFill>
                <a:srgbClr val="00B050"/>
              </a:solidFill>
            </a:endParaRPr>
          </a:p>
          <a:p>
            <a:endParaRPr lang="en-US" sz="1200" i="1" dirty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9342130" y="5442592"/>
            <a:ext cx="2811770" cy="4974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i="1" dirty="0"/>
              <a:t>Changing the ratings in Ratings Set #1 will only send a notification to </a:t>
            </a:r>
            <a:r>
              <a:rPr lang="en-US" sz="1200" i="1" dirty="0">
                <a:solidFill>
                  <a:srgbClr val="00B050"/>
                </a:solidFill>
              </a:rPr>
              <a:t>Company B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4024526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C2CF-D4A3-4CB2-B269-936D1D45D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SCR813 - Additional Notification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A5E09-950C-49E9-A323-348F809F3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2895600"/>
            <a:ext cx="5461000" cy="314722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notification currently sent when a NOMCR is submitted would also be sent to all associated companies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89CA7-D100-449E-B6DF-D55565913E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BD3BB2-7566-4167-B676-76EC50587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424066"/>
            <a:ext cx="5638800" cy="4185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7638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1229</TotalTime>
  <Words>453</Words>
  <Application>Microsoft Office PowerPoint</Application>
  <PresentationFormat>Widescreen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PowerPoint Presentation</vt:lpstr>
      <vt:lpstr>Useful Reports</vt:lpstr>
      <vt:lpstr>Chronic Congestion – Related MIS Reports</vt:lpstr>
      <vt:lpstr>Chronic Congestion – Find MIS Reports by Name or EMIL ID</vt:lpstr>
      <vt:lpstr>Chronic Congestion – NMMS_POSTINGS Reports</vt:lpstr>
      <vt:lpstr>SCR813</vt:lpstr>
      <vt:lpstr>SCR813 - Submitter Shown Jointly-Rated Equipment and Coordination Confirmation Requested</vt:lpstr>
      <vt:lpstr>SCR813 - Enhanced Notifications – “Walking the Tree”</vt:lpstr>
      <vt:lpstr>SCR813 - Additional Notification</vt:lpstr>
      <vt:lpstr>ECEII – NPRR902</vt:lpstr>
      <vt:lpstr>ECEII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87</cp:revision>
  <cp:lastPrinted>2016-01-21T20:53:15Z</cp:lastPrinted>
  <dcterms:created xsi:type="dcterms:W3CDTF">2016-01-21T15:20:31Z</dcterms:created>
  <dcterms:modified xsi:type="dcterms:W3CDTF">2021-05-18T18:47:40Z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