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9"/>
  </p:notesMasterIdLst>
  <p:handoutMasterIdLst>
    <p:handoutMasterId r:id="rId30"/>
  </p:handoutMasterIdLst>
  <p:sldIdLst>
    <p:sldId id="260" r:id="rId7"/>
    <p:sldId id="330" r:id="rId8"/>
    <p:sldId id="338" r:id="rId9"/>
    <p:sldId id="337" r:id="rId10"/>
    <p:sldId id="348" r:id="rId11"/>
    <p:sldId id="305" r:id="rId12"/>
    <p:sldId id="314" r:id="rId13"/>
    <p:sldId id="295" r:id="rId14"/>
    <p:sldId id="347" r:id="rId15"/>
    <p:sldId id="341" r:id="rId16"/>
    <p:sldId id="342" r:id="rId17"/>
    <p:sldId id="343" r:id="rId18"/>
    <p:sldId id="344" r:id="rId19"/>
    <p:sldId id="345" r:id="rId20"/>
    <p:sldId id="346" r:id="rId21"/>
    <p:sldId id="261" r:id="rId22"/>
    <p:sldId id="328" r:id="rId23"/>
    <p:sldId id="329" r:id="rId24"/>
    <p:sldId id="327" r:id="rId25"/>
    <p:sldId id="324" r:id="rId26"/>
    <p:sldId id="340" r:id="rId27"/>
    <p:sldId id="322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4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5" d="100"/>
          <a:sy n="135" d="100"/>
        </p:scale>
        <p:origin x="68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38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337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988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06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May 19, 2021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</a:t>
            </a:r>
            <a:r>
              <a:rPr lang="en-US" sz="1800" dirty="0" smtClean="0">
                <a:cs typeface="Times New Roman" panose="02020603050405020304" pitchFamily="18" charset="0"/>
              </a:rPr>
              <a:t>Settlements Mar 2020 </a:t>
            </a:r>
            <a:r>
              <a:rPr lang="en-US" sz="1800" dirty="0" smtClean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cs typeface="Times New Roman" panose="02020603050405020304" pitchFamily="18" charset="0"/>
              </a:rPr>
              <a:t>Mar 202</a:t>
            </a:r>
            <a:r>
              <a:rPr lang="en-US" sz="1800" dirty="0" smtClean="0"/>
              <a:t>1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6943"/>
            <a:ext cx="6442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*TPEA generally exceeds actual/invoice exposure</a:t>
            </a:r>
          </a:p>
          <a:p>
            <a:r>
              <a:rPr lang="en-US" sz="1400" dirty="0" smtClean="0">
                <a:solidFill>
                  <a:srgbClr val="5B6770"/>
                </a:solidFill>
              </a:rPr>
              <a:t>*During </a:t>
            </a:r>
            <a:r>
              <a:rPr lang="en-US" sz="1400" dirty="0" smtClean="0">
                <a:solidFill>
                  <a:srgbClr val="5B6770"/>
                </a:solidFill>
              </a:rPr>
              <a:t>the 2021 winter event, Invoice Exposure was slightly higher than TPEA</a:t>
            </a:r>
            <a:endParaRPr lang="en-US" sz="1400" dirty="0">
              <a:solidFill>
                <a:srgbClr val="5B677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066800"/>
            <a:ext cx="6998815" cy="329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</a:t>
            </a:r>
            <a:r>
              <a:rPr lang="en-US" sz="1800" dirty="0" smtClean="0">
                <a:cs typeface="Times New Roman" panose="02020603050405020304" pitchFamily="18" charset="0"/>
              </a:rPr>
              <a:t>Settlements </a:t>
            </a:r>
            <a:r>
              <a:rPr lang="en-US" sz="1800" dirty="0">
                <a:cs typeface="Times New Roman" panose="02020603050405020304" pitchFamily="18" charset="0"/>
              </a:rPr>
              <a:t>Mar 2020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Mar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029200"/>
            <a:ext cx="5844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*During </a:t>
            </a:r>
            <a:r>
              <a:rPr lang="en-US" sz="1400" dirty="0">
                <a:solidFill>
                  <a:srgbClr val="5B6770"/>
                </a:solidFill>
              </a:rPr>
              <a:t>the 2021 winter event, Invoice Exposure was </a:t>
            </a:r>
            <a:r>
              <a:rPr lang="en-US" sz="1400" dirty="0" smtClean="0">
                <a:solidFill>
                  <a:srgbClr val="5B6770"/>
                </a:solidFill>
              </a:rPr>
              <a:t>higher </a:t>
            </a:r>
            <a:r>
              <a:rPr lang="en-US" sz="1400" dirty="0">
                <a:solidFill>
                  <a:srgbClr val="5B6770"/>
                </a:solidFill>
              </a:rPr>
              <a:t>than TPEA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14400"/>
            <a:ext cx="7742591" cy="370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40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</a:t>
            </a:r>
            <a:r>
              <a:rPr lang="en-US" sz="1800" dirty="0" smtClean="0">
                <a:cs typeface="Times New Roman" panose="02020603050405020304" pitchFamily="18" charset="0"/>
              </a:rPr>
              <a:t>Settlements </a:t>
            </a:r>
            <a:r>
              <a:rPr lang="en-US" sz="1800" dirty="0">
                <a:cs typeface="Times New Roman" panose="02020603050405020304" pitchFamily="18" charset="0"/>
              </a:rPr>
              <a:t>Mar 2020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Mar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6943"/>
            <a:ext cx="7160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TPEA closely approximates actual/invoice exposure except during the Winter 2021 event</a:t>
            </a:r>
            <a:endParaRPr lang="en-US" sz="1400" dirty="0">
              <a:solidFill>
                <a:srgbClr val="5B677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43000"/>
            <a:ext cx="8041321" cy="338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</a:t>
            </a:r>
            <a:r>
              <a:rPr lang="en-US" sz="1800" dirty="0" smtClean="0">
                <a:cs typeface="Times New Roman" panose="02020603050405020304" pitchFamily="18" charset="0"/>
              </a:rPr>
              <a:t>Settlements </a:t>
            </a:r>
            <a:r>
              <a:rPr lang="en-US" sz="1800" dirty="0">
                <a:cs typeface="Times New Roman" panose="02020603050405020304" pitchFamily="18" charset="0"/>
              </a:rPr>
              <a:t>Mar 2020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Mar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213265"/>
            <a:ext cx="6981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TPEA generally exceeds actual/invoice </a:t>
            </a:r>
            <a:r>
              <a:rPr lang="en-US" sz="1400" dirty="0">
                <a:solidFill>
                  <a:srgbClr val="5B6770"/>
                </a:solidFill>
              </a:rPr>
              <a:t>exposure except during the Winter 2021 event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066800"/>
            <a:ext cx="6919560" cy="321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Coverage of </a:t>
            </a:r>
            <a:r>
              <a:rPr lang="en-US" sz="1600" dirty="0" smtClean="0">
                <a:cs typeface="Times New Roman" panose="02020603050405020304" pitchFamily="18" charset="0"/>
              </a:rPr>
              <a:t>Settlements </a:t>
            </a:r>
            <a:r>
              <a:rPr lang="en-US" sz="1600" dirty="0">
                <a:cs typeface="Times New Roman" panose="02020603050405020304" pitchFamily="18" charset="0"/>
              </a:rPr>
              <a:t>Mar 2020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Mar 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3221" y="4886446"/>
            <a:ext cx="3858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TPES mostly exceeds actual/invoice exposure</a:t>
            </a:r>
            <a:endParaRPr lang="en-US" sz="1400" dirty="0">
              <a:solidFill>
                <a:srgbClr val="5B677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990600"/>
            <a:ext cx="6870787" cy="331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Coverage of </a:t>
            </a:r>
            <a:r>
              <a:rPr lang="en-US" sz="1600" dirty="0" smtClean="0">
                <a:cs typeface="Times New Roman" panose="02020603050405020304" pitchFamily="18" charset="0"/>
              </a:rPr>
              <a:t>Settlements </a:t>
            </a:r>
            <a:r>
              <a:rPr lang="en-US" sz="1600" dirty="0">
                <a:cs typeface="Times New Roman" panose="02020603050405020304" pitchFamily="18" charset="0"/>
              </a:rPr>
              <a:t>Mar 2020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Mar 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410200"/>
            <a:ext cx="6533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TPEA closely approximates actual/invoice exposure except during weather event</a:t>
            </a:r>
            <a:endParaRPr lang="en-US" sz="1400" dirty="0">
              <a:solidFill>
                <a:srgbClr val="5B677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914400"/>
            <a:ext cx="7963008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</a:t>
            </a:r>
            <a:r>
              <a:rPr lang="en-US" sz="1800" dirty="0" smtClean="0"/>
              <a:t>Market Segment*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" y="5867400"/>
            <a:ext cx="83439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Note: </a:t>
            </a:r>
            <a:r>
              <a:rPr lang="en-US" sz="1100" dirty="0" smtClean="0"/>
              <a:t>Excess </a:t>
            </a:r>
            <a:r>
              <a:rPr lang="en-US" sz="1100" dirty="0"/>
              <a:t>collateral doesn’t include Unsecured Credit </a:t>
            </a:r>
            <a:r>
              <a:rPr lang="en-US" sz="1100" dirty="0" smtClean="0"/>
              <a:t>Limit and is defined as Collateral in excess of TPE</a:t>
            </a:r>
            <a:endParaRPr lang="en-US" sz="1100" dirty="0"/>
          </a:p>
        </p:txBody>
      </p:sp>
      <p:sp>
        <p:nvSpPr>
          <p:cNvPr id="8" name="Rectangle 7"/>
          <p:cNvSpPr/>
          <p:nvPr/>
        </p:nvSpPr>
        <p:spPr>
          <a:xfrm>
            <a:off x="228600" y="6005899"/>
            <a:ext cx="8001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  <a:p>
            <a:pPr>
              <a:spcAft>
                <a:spcPts val="600"/>
              </a:spcAft>
            </a:pPr>
            <a:r>
              <a:rPr lang="en-US" sz="10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 </a:t>
            </a: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138553"/>
              </p:ext>
            </p:extLst>
          </p:nvPr>
        </p:nvGraphicFramePr>
        <p:xfrm>
          <a:off x="597424" y="1447800"/>
          <a:ext cx="7658100" cy="1447800"/>
        </p:xfrm>
        <a:graphic>
          <a:graphicData uri="http://schemas.openxmlformats.org/drawingml/2006/table">
            <a:tbl>
              <a:tblPr/>
              <a:tblGrid>
                <a:gridCol w="2021251"/>
                <a:gridCol w="714408"/>
                <a:gridCol w="609860"/>
                <a:gridCol w="531449"/>
                <a:gridCol w="775394"/>
                <a:gridCol w="557586"/>
                <a:gridCol w="557586"/>
                <a:gridCol w="705695"/>
                <a:gridCol w="557586"/>
                <a:gridCol w="627285"/>
              </a:tblGrid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Counter-Party Distribution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Average TPE Distribution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Average Excess Collateral Distribution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Mar-21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Apr-21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Mar-21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Apr-21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Mar-21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Apr-21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CRR Only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14.13%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14.13%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4.11%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5.90%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1.79%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2.81%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Generation Only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11.90%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11.52%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-0.37%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9.05%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10.73%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1.68%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5.50%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6.98%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Only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11.90%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11.52%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-0.37%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29.25%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26.90%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-2.35%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10.88%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3.17%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-7.71%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and Gen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40.26%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31.11%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-9.15%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56.05%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60.64%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4.58%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50.2%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50.9%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0.74%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17.34%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25.37%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8.03%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26.06%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26.40%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0.35%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Rating </a:t>
            </a:r>
            <a:r>
              <a:rPr lang="en-US" sz="1800" dirty="0" smtClean="0"/>
              <a:t>Group*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*</a:t>
            </a: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Short pay entities are excluded from the above calculations to remove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173741"/>
              </p:ext>
            </p:extLst>
          </p:nvPr>
        </p:nvGraphicFramePr>
        <p:xfrm>
          <a:off x="609600" y="1295400"/>
          <a:ext cx="7658100" cy="2367280"/>
        </p:xfrm>
        <a:graphic>
          <a:graphicData uri="http://schemas.openxmlformats.org/drawingml/2006/table">
            <a:tbl>
              <a:tblPr/>
              <a:tblGrid>
                <a:gridCol w="2021251"/>
                <a:gridCol w="714408"/>
                <a:gridCol w="609860"/>
                <a:gridCol w="531449"/>
                <a:gridCol w="775394"/>
                <a:gridCol w="557586"/>
                <a:gridCol w="557586"/>
                <a:gridCol w="705695"/>
                <a:gridCol w="557586"/>
                <a:gridCol w="627285"/>
              </a:tblGrid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Rating Group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Counter-Party Distribution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Average TPE Distribution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Average Excess Collateral Distribution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Mar-21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Apr-21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Mar-21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Apr-21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Mar-21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Apr-21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AA- to AA+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4.46%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4.46%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1.21%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-0.01%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1.76%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0.56%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A- to A+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6.32%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6.32%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3.28%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5.09%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1.80%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9.59%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15.98%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6.39%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BBB- to BBB+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13.01%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13.38%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0.37%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20.57%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22.83%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2.25%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55.78%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43.91%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-11.87%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Investment Grade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23.79%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24.16%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0.37%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25.08%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29.13%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4.05%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66.57%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61.65%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-4.92%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BB- to BB+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4.09%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4.09%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32.48%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-7.49%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17.00%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12.73%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-4.27%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B- to B+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1.12%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1.12%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1.89%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0.41%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0.95%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1.89%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0.94%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CCC+ and below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 Rated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71.00%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70.63%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-0.37%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40.95%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43.98%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3.03%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15.48%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23.73%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8.24%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Non-investment Grade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76.21%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75.84%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-0.37%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74.92%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70.87%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-4.05%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33.43%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38.35%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4.92%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</a:t>
            </a:r>
            <a:r>
              <a:rPr lang="en-US" sz="1800" dirty="0" smtClean="0"/>
              <a:t>Category*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5715000"/>
            <a:ext cx="8001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07675"/>
              </p:ext>
            </p:extLst>
          </p:nvPr>
        </p:nvGraphicFramePr>
        <p:xfrm>
          <a:off x="590549" y="1143000"/>
          <a:ext cx="7886702" cy="2341713"/>
        </p:xfrm>
        <a:graphic>
          <a:graphicData uri="http://schemas.openxmlformats.org/drawingml/2006/table">
            <a:tbl>
              <a:tblPr/>
              <a:tblGrid>
                <a:gridCol w="1514066"/>
                <a:gridCol w="824827"/>
                <a:gridCol w="937817"/>
                <a:gridCol w="949116"/>
                <a:gridCol w="1039508"/>
                <a:gridCol w="824827"/>
                <a:gridCol w="1028209"/>
                <a:gridCol w="768332"/>
              </a:tblGrid>
              <a:tr h="3643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Rating Group</a:t>
                      </a:r>
                    </a:p>
                  </a:txBody>
                  <a:tcPr marL="5649" marR="5649" marT="56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CRR Only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Generation Only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Only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and Generation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Total TPE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Percent TPE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</a:tr>
              <a:tr h="16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AAA</a:t>
                      </a:r>
                    </a:p>
                  </a:txBody>
                  <a:tcPr marL="5649" marR="5649" marT="56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3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AA- to AA+</a:t>
                      </a:r>
                    </a:p>
                  </a:txBody>
                  <a:tcPr marL="5649" marR="5649" marT="56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1,469,561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5,177,911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38,509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6,685,981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1.21%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3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A- to A+</a:t>
                      </a:r>
                    </a:p>
                  </a:txBody>
                  <a:tcPr marL="5649" marR="5649" marT="56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27,070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4,854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9,561,684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15,212,722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3,227,601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28,033,932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5.09%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3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BBB- to BBB+</a:t>
                      </a:r>
                    </a:p>
                  </a:txBody>
                  <a:tcPr marL="5649" marR="5649" marT="56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2,135,246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8,187,524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7,354,217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70,971,860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37,089,056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125,737,903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22.83%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3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Investment Grade</a:t>
                      </a:r>
                    </a:p>
                  </a:txBody>
                  <a:tcPr marL="5649" marR="5649" marT="56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3,631,877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8,192,378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16,915,902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91,362,492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40,355,167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160,457,815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29.13%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3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BB- to BB+</a:t>
                      </a:r>
                    </a:p>
                  </a:txBody>
                  <a:tcPr marL="5649" marR="5649" marT="56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45,288,140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1,814,306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54,817,865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35,757,870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137,678,181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25.00%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3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B- to B+</a:t>
                      </a:r>
                    </a:p>
                  </a:txBody>
                  <a:tcPr marL="5649" marR="5649" marT="56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4,192,588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6,206,927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10,399,515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1.89%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3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CCC+ and below</a:t>
                      </a:r>
                    </a:p>
                  </a:txBody>
                  <a:tcPr marL="5649" marR="5649" marT="56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3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 Rated</a:t>
                      </a:r>
                    </a:p>
                  </a:txBody>
                  <a:tcPr marL="5649" marR="5649" marT="56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28,848,908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5,603,431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129,426,610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20,967,222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57,426,561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242,272,732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43.98%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3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Non-Investment Grade</a:t>
                      </a:r>
                    </a:p>
                  </a:txBody>
                  <a:tcPr marL="5649" marR="5649" marT="56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28,848,908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50,891,571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131,240,916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79,977,675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99,391,358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390,350,428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70.87%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3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Total TPE</a:t>
                      </a:r>
                    </a:p>
                  </a:txBody>
                  <a:tcPr marL="5649" marR="5649" marT="56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     32,480,785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         59,083,949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        148,156,818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           171,340,167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   139,746,525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          550,808,244 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Percent TPE</a:t>
                      </a:r>
                    </a:p>
                  </a:txBody>
                  <a:tcPr marL="5649" marR="5649" marT="56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5.90%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10.73%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26.90%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31.11%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25.37%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49" marR="5649" marT="564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 smtClean="0">
                <a:cs typeface="Times New Roman" panose="02020603050405020304" pitchFamily="18" charset="0"/>
              </a:rPr>
              <a:t>Mar 2021- 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Apr 2021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5182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decreased from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$ 716.6 million in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March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to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$ 550.8 million in April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TPE decreased mainly due to RTLE and URTA from high price days rolling off of MAXRTLE and MAXURTA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decreased from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$2,091.7 million to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$1,508.7 million 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decrease in Discretionary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ollateral is largely due to decrease in Secured Collateral.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Short pay entities are excluded from the above calculations to remove data skew 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</a:t>
            </a:r>
            <a:r>
              <a:rPr lang="en-US" sz="1800" dirty="0" smtClean="0"/>
              <a:t>Excess Collateral </a:t>
            </a:r>
            <a:r>
              <a:rPr lang="en-US" sz="1800" dirty="0"/>
              <a:t>by Rating and </a:t>
            </a:r>
            <a:r>
              <a:rPr lang="en-US" sz="1800" dirty="0" smtClean="0"/>
              <a:t>Category*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8180" y="5791200"/>
            <a:ext cx="8343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Note: </a:t>
            </a:r>
            <a:r>
              <a:rPr lang="en-US" sz="1400" dirty="0" smtClean="0"/>
              <a:t>Excess </a:t>
            </a:r>
            <a:r>
              <a:rPr lang="en-US" sz="1400" dirty="0"/>
              <a:t>collateral doesn’t include Unsecured Credit </a:t>
            </a:r>
            <a:r>
              <a:rPr lang="en-US" sz="1400" dirty="0" smtClean="0"/>
              <a:t>Limit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318180" y="6064739"/>
            <a:ext cx="8001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130559"/>
              </p:ext>
            </p:extLst>
          </p:nvPr>
        </p:nvGraphicFramePr>
        <p:xfrm>
          <a:off x="609600" y="1295400"/>
          <a:ext cx="7886700" cy="2581209"/>
        </p:xfrm>
        <a:graphic>
          <a:graphicData uri="http://schemas.openxmlformats.org/drawingml/2006/table">
            <a:tbl>
              <a:tblPr/>
              <a:tblGrid>
                <a:gridCol w="1373591"/>
                <a:gridCol w="801261"/>
                <a:gridCol w="801261"/>
                <a:gridCol w="995853"/>
                <a:gridCol w="1201892"/>
                <a:gridCol w="904281"/>
                <a:gridCol w="915727"/>
                <a:gridCol w="892834"/>
              </a:tblGrid>
              <a:tr h="3376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Rating Group</a:t>
                      </a:r>
                    </a:p>
                  </a:txBody>
                  <a:tcPr marL="5723" marR="5723" marT="57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CRR Only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Generation Only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Only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and Generation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Excess Collateral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Percent Excess Collateral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</a:tr>
              <a:tr h="171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AAA</a:t>
                      </a:r>
                    </a:p>
                  </a:txBody>
                  <a:tcPr marL="5723" marR="5723" marT="57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5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AA- to AA+</a:t>
                      </a:r>
                    </a:p>
                  </a:txBody>
                  <a:tcPr marL="5723" marR="5723" marT="57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3,796,421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40,493,449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2,461,535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46,751,405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1.76%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5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A- to A+</a:t>
                      </a:r>
                    </a:p>
                  </a:txBody>
                  <a:tcPr marL="5723" marR="5723" marT="57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204,740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995,146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11,588,445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350,401,458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61,646,343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424,836,132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15.98%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5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BBB- to BBB+</a:t>
                      </a:r>
                    </a:p>
                  </a:txBody>
                  <a:tcPr marL="5723" marR="5723" marT="57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22,744,457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71,932,467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85,124,234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691,382,937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296,325,644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1,167,509,739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43.91%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5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Investment Grade</a:t>
                      </a:r>
                    </a:p>
                  </a:txBody>
                  <a:tcPr marL="5723" marR="5723" marT="57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26,745,618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72,927,612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96,712,679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1,082,277,844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360,433,522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1,639,097,276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61.65%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5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BB- to BB+</a:t>
                      </a:r>
                    </a:p>
                  </a:txBody>
                  <a:tcPr marL="5723" marR="5723" marT="57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33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80,759,154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11,219,237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224,653,055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21,932,817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338,564,296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12.73%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5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B- to B+</a:t>
                      </a:r>
                    </a:p>
                  </a:txBody>
                  <a:tcPr marL="5723" marR="5723" marT="57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46,370,119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3,883,075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50,253,194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1.89%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5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CCC+ and below</a:t>
                      </a:r>
                    </a:p>
                  </a:txBody>
                  <a:tcPr marL="5723" marR="5723" marT="57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5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 Rated</a:t>
                      </a:r>
                    </a:p>
                  </a:txBody>
                  <a:tcPr marL="5723" marR="5723" marT="57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47,863,809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31,933,193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(23,606,795)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258,864,584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315,758,889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630,813,680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23.73%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65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Non-Investment Grade</a:t>
                      </a:r>
                    </a:p>
                  </a:txBody>
                  <a:tcPr marL="5723" marR="5723" marT="57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47,863,842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112,692,347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(12,387,558)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529,887,758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341,574,781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1,019,631,171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38.35%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2403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Total Excess Collateral</a:t>
                      </a:r>
                    </a:p>
                  </a:txBody>
                  <a:tcPr marL="5723" marR="5723" marT="57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74,609,460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185,619,959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84,325,121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1,612,165,603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702,008,303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2,658,728,446 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337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Percent Excess Collateral</a:t>
                      </a:r>
                    </a:p>
                  </a:txBody>
                  <a:tcPr marL="5723" marR="5723" marT="57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2.81%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6.98%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3.17%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60.64%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26.40%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23" marR="5723" marT="57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</a:t>
            </a:r>
            <a:r>
              <a:rPr lang="en-US" sz="1800" dirty="0" smtClean="0">
                <a:cs typeface="Times New Roman" panose="02020603050405020304" pitchFamily="18" charset="0"/>
              </a:rPr>
              <a:t>Coverage </a:t>
            </a:r>
            <a:r>
              <a:rPr lang="en-US" sz="1800" dirty="0">
                <a:cs typeface="Times New Roman" panose="02020603050405020304" pitchFamily="18" charset="0"/>
              </a:rPr>
              <a:t>of </a:t>
            </a:r>
            <a:r>
              <a:rPr lang="en-US" sz="1800" dirty="0" smtClean="0">
                <a:cs typeface="Times New Roman" panose="02020603050405020304" pitchFamily="18" charset="0"/>
              </a:rPr>
              <a:t>Settlements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181600"/>
          </a:xfrm>
        </p:spPr>
        <p:txBody>
          <a:bodyPr/>
          <a:lstStyle/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5B6770"/>
                </a:solidFill>
              </a:rPr>
              <a:t>TPEA covers </a:t>
            </a:r>
            <a:r>
              <a:rPr lang="en-US" sz="1400" dirty="0">
                <a:solidFill>
                  <a:srgbClr val="5B6770"/>
                </a:solidFill>
              </a:rPr>
              <a:t>S</a:t>
            </a:r>
            <a:r>
              <a:rPr lang="en-US" sz="1400" dirty="0" smtClean="0">
                <a:solidFill>
                  <a:srgbClr val="5B6770"/>
                </a:solidFill>
              </a:rPr>
              <a:t>ettlement/Invoice exposure and estimated Real-Time and Day- Ahead completed but not settled activity (RTLCNS and UDAA)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5B6770"/>
                </a:solidFill>
              </a:rPr>
              <a:t>The analysis was performed for the period, Mar 2020 -</a:t>
            </a:r>
            <a:r>
              <a:rPr lang="en-US" sz="1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smtClean="0">
                <a:solidFill>
                  <a:srgbClr val="5B6770"/>
                </a:solidFill>
              </a:rPr>
              <a:t>Mar 2021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5B6770"/>
                </a:solidFill>
              </a:rPr>
              <a:t>Only Settlement invoices due to ERCOT are considered in the calculation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5B6770"/>
                </a:solidFill>
              </a:rPr>
              <a:t>M1 values as of May 28, 2020 were used for the period Feb 2020- May 2020 and M1 values effective as of each day were used since Jun 2020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400" dirty="0">
              <a:solidFill>
                <a:srgbClr val="5B6770"/>
              </a:solidFill>
            </a:endParaRP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sz="1400" b="1" u="sng" dirty="0" smtClean="0">
                <a:solidFill>
                  <a:srgbClr val="5B6770"/>
                </a:solidFill>
              </a:rPr>
              <a:t>Example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5B6770"/>
                </a:solidFill>
              </a:rPr>
              <a:t>For business date 2/1/2020, if a Counter-Party has M1 value of 20, then all the charge invoices till 2/21/2020 including RTLCNS and UDAA as of 2/1/2020 is summed up to arrive at “Invoice Exposure”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3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and Forward Adjustment Factors </a:t>
            </a:r>
            <a:r>
              <a:rPr lang="en-US" sz="1600" dirty="0" smtClean="0">
                <a:cs typeface="Times New Roman" panose="02020603050405020304" pitchFamily="18" charset="0"/>
              </a:rPr>
              <a:t>Apr </a:t>
            </a:r>
            <a:r>
              <a:rPr lang="en-US" sz="1600" dirty="0">
                <a:cs typeface="Times New Roman" panose="02020603050405020304" pitchFamily="18" charset="0"/>
              </a:rPr>
              <a:t>2020- </a:t>
            </a:r>
            <a:r>
              <a:rPr lang="en-US" sz="1600" dirty="0" smtClean="0">
                <a:cs typeface="Times New Roman" panose="02020603050405020304" pitchFamily="18" charset="0"/>
              </a:rPr>
              <a:t>Apr </a:t>
            </a:r>
            <a:r>
              <a:rPr lang="en-US" sz="1600" dirty="0">
                <a:cs typeface="Times New Roman" panose="02020603050405020304" pitchFamily="18" charset="0"/>
              </a:rPr>
              <a:t>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264" y="990600"/>
            <a:ext cx="8037936" cy="465043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*Short </a:t>
            </a: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pay entities are excluded from the above calculations to remove data skew </a:t>
            </a:r>
          </a:p>
        </p:txBody>
      </p:sp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TPE/Real-Time </a:t>
            </a:r>
            <a:r>
              <a:rPr lang="en-US" sz="1600" dirty="0">
                <a:cs typeface="Times New Roman" panose="02020603050405020304" pitchFamily="18" charset="0"/>
              </a:rPr>
              <a:t>&amp; Day-Ahead Daily Average Settlement Point Prices for HB_NORTH </a:t>
            </a:r>
            <a:r>
              <a:rPr lang="en-US" sz="1600" dirty="0" smtClean="0">
                <a:cs typeface="Times New Roman" panose="02020603050405020304" pitchFamily="18" charset="0"/>
              </a:rPr>
              <a:t>Apr </a:t>
            </a:r>
            <a:r>
              <a:rPr lang="en-US" sz="1600" dirty="0">
                <a:cs typeface="Times New Roman" panose="02020603050405020304" pitchFamily="18" charset="0"/>
              </a:rPr>
              <a:t>2020- </a:t>
            </a:r>
            <a:r>
              <a:rPr lang="en-US" sz="1600" dirty="0" smtClean="0">
                <a:cs typeface="Times New Roman" panose="02020603050405020304" pitchFamily="18" charset="0"/>
              </a:rPr>
              <a:t>Apr </a:t>
            </a:r>
            <a:r>
              <a:rPr lang="en-US" sz="1600" dirty="0">
                <a:cs typeface="Times New Roman" panose="02020603050405020304" pitchFamily="18" charset="0"/>
              </a:rPr>
              <a:t>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518" y="1008705"/>
            <a:ext cx="8170593" cy="432529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*Short </a:t>
            </a: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pay entities are excluded from the above calculations to remove data skew </a:t>
            </a:r>
          </a:p>
        </p:txBody>
      </p:sp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TPE/Real-Time </a:t>
            </a:r>
            <a:r>
              <a:rPr lang="en-US" sz="1600" dirty="0">
                <a:cs typeface="Times New Roman" panose="02020603050405020304" pitchFamily="18" charset="0"/>
              </a:rPr>
              <a:t>&amp; Day-Ahead Daily Average Settlement Point Prices for HB_NORTH </a:t>
            </a:r>
            <a:r>
              <a:rPr lang="en-US" sz="1600" dirty="0" smtClean="0">
                <a:cs typeface="Times New Roman" panose="02020603050405020304" pitchFamily="18" charset="0"/>
              </a:rPr>
              <a:t>Mar 2021- Apr </a:t>
            </a:r>
            <a:r>
              <a:rPr lang="en-US" sz="1600" dirty="0">
                <a:cs typeface="Times New Roman" panose="02020603050405020304" pitchFamily="18" charset="0"/>
              </a:rPr>
              <a:t>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*Short </a:t>
            </a: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pay entities are excluded from the above calculations to remove data skew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156" y="1066800"/>
            <a:ext cx="7571888" cy="384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24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Available Credit by Type Compared to Total Potential Exposure (TPE</a:t>
            </a:r>
            <a:r>
              <a:rPr lang="en-US" sz="1600" dirty="0" smtClean="0"/>
              <a:t>) </a:t>
            </a:r>
            <a:r>
              <a:rPr lang="en-US" sz="1600" dirty="0" smtClean="0">
                <a:cs typeface="Times New Roman" panose="02020603050405020304" pitchFamily="18" charset="0"/>
              </a:rPr>
              <a:t>Apr </a:t>
            </a:r>
            <a:r>
              <a:rPr lang="en-US" sz="1600" dirty="0">
                <a:cs typeface="Times New Roman" panose="02020603050405020304" pitchFamily="18" charset="0"/>
              </a:rPr>
              <a:t>2020- </a:t>
            </a:r>
            <a:r>
              <a:rPr lang="en-US" sz="1600" dirty="0" smtClean="0">
                <a:cs typeface="Times New Roman" panose="02020603050405020304" pitchFamily="18" charset="0"/>
              </a:rPr>
              <a:t>Apr </a:t>
            </a:r>
            <a:r>
              <a:rPr lang="en-US" sz="1600" dirty="0">
                <a:cs typeface="Times New Roman" panose="02020603050405020304" pitchFamily="18" charset="0"/>
              </a:rPr>
              <a:t>2021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0054" y="5715000"/>
            <a:ext cx="8334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 Numbers are as of month-end except for Max TPE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19200"/>
            <a:ext cx="8564419" cy="3105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Mar </a:t>
            </a:r>
            <a:r>
              <a:rPr lang="en-US" sz="1800" dirty="0">
                <a:cs typeface="Times New Roman" panose="02020603050405020304" pitchFamily="18" charset="0"/>
              </a:rPr>
              <a:t>2021 </a:t>
            </a:r>
            <a:r>
              <a:rPr lang="en-US" sz="1800" dirty="0" smtClean="0">
                <a:cs typeface="Times New Roman" panose="02020603050405020304" pitchFamily="18" charset="0"/>
              </a:rPr>
              <a:t>- Apr 2021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410200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*Discretionary </a:t>
            </a:r>
            <a:r>
              <a:rPr lang="en-US" sz="1100" dirty="0">
                <a:solidFill>
                  <a:srgbClr val="5B6770"/>
                </a:solidFill>
                <a:cs typeface="Times New Roman" panose="02020603050405020304" pitchFamily="18" charset="0"/>
              </a:rPr>
              <a:t>collateral doesn’t include Unsecured Credit Limit or parent guarantees</a:t>
            </a:r>
          </a:p>
          <a:p>
            <a:r>
              <a:rPr lang="en-US" sz="11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*Short </a:t>
            </a:r>
            <a:r>
              <a:rPr lang="en-US" sz="1100" dirty="0">
                <a:solidFill>
                  <a:srgbClr val="5B6770"/>
                </a:solidFill>
                <a:cs typeface="Times New Roman" panose="02020603050405020304" pitchFamily="18" charset="0"/>
              </a:rPr>
              <a:t>pay entities are excluded from the above calculations to remove data skew 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315" y="990601"/>
            <a:ext cx="8286575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Discretionary Collateral by Market Segment- Apr 2021*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 and Generation entities accounted for the largest portion of </a:t>
            </a:r>
            <a:r>
              <a:rPr lang="en-US" sz="1400" dirty="0"/>
              <a:t>d</a:t>
            </a:r>
            <a:r>
              <a:rPr lang="en-US" sz="1400" dirty="0" smtClean="0"/>
              <a:t>iscretionary collateral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  <a:endParaRPr lang="en-US" sz="10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0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 </a:t>
            </a: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753" y="1347035"/>
            <a:ext cx="8006004" cy="413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by Market Segment Apr 2019- Apr 2021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</a:t>
            </a:r>
            <a:r>
              <a:rPr lang="en-US" sz="10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from </a:t>
            </a:r>
            <a:r>
              <a:rPr lang="en-US" sz="10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March 2021 to </a:t>
            </a: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remove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565" y="914400"/>
            <a:ext cx="8000138" cy="406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115238</TotalTime>
  <Words>1394</Words>
  <Application>Microsoft Office PowerPoint</Application>
  <PresentationFormat>On-screen Show (4:3)</PresentationFormat>
  <Paragraphs>503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1_Custom Design</vt:lpstr>
      <vt:lpstr>Office Theme</vt:lpstr>
      <vt:lpstr>Custom Design</vt:lpstr>
      <vt:lpstr>PowerPoint Presentation</vt:lpstr>
      <vt:lpstr>Monthly Highlights Mar 2021- Apr 2021</vt:lpstr>
      <vt:lpstr>TPE and Forward Adjustment Factors Apr 2020- Apr 2021</vt:lpstr>
      <vt:lpstr>TPE/Real-Time &amp; Day-Ahead Daily Average Settlement Point Prices for HB_NORTH Apr 2020- Apr 2021</vt:lpstr>
      <vt:lpstr>TPE/Real-Time &amp; Day-Ahead Daily Average Settlement Point Prices for HB_NORTH Mar 2021- Apr 2021</vt:lpstr>
      <vt:lpstr>Available Credit by Type Compared to Total Potential Exposure (TPE) Apr 2020- Apr 2021</vt:lpstr>
      <vt:lpstr>Discretionary Collateral Mar 2021 - Apr 2021</vt:lpstr>
      <vt:lpstr>TPE and Discretionary Collateral by Market Segment- Apr 2021*</vt:lpstr>
      <vt:lpstr>Discretionary Collateral by Market Segment Apr 2019- Apr 2021</vt:lpstr>
      <vt:lpstr>TPE Coverage of Settlements Mar 2020 - Mar 2021</vt:lpstr>
      <vt:lpstr>TPE Coverage of Settlements Mar 2020 - Mar 2021</vt:lpstr>
      <vt:lpstr>TPE Coverage of Settlements Mar 2020 - Mar 2021</vt:lpstr>
      <vt:lpstr>TPE Coverage of Settlements Mar 2020 - Mar 2021</vt:lpstr>
      <vt:lpstr>TPE Coverage of Settlements Mar 2020 - Mar 2021</vt:lpstr>
      <vt:lpstr>TPE Coverage of Settlements Mar 2020 - Mar 2021</vt:lpstr>
      <vt:lpstr>PowerPoint Presentation</vt:lpstr>
      <vt:lpstr>Summary of Distribution by Market Segment*</vt:lpstr>
      <vt:lpstr>Summary of Distribution by Rating Group* </vt:lpstr>
      <vt:lpstr>Distribution of TPE by Rating and Category*</vt:lpstr>
      <vt:lpstr>Distribution of Excess Collateral by Rating and Category*</vt:lpstr>
      <vt:lpstr>TPE Coverage of Settlements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745</cp:revision>
  <cp:lastPrinted>2019-06-18T19:02:16Z</cp:lastPrinted>
  <dcterms:created xsi:type="dcterms:W3CDTF">2016-01-21T15:20:31Z</dcterms:created>
  <dcterms:modified xsi:type="dcterms:W3CDTF">2021-05-17T19:59:11Z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