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668" r:id="rId5"/>
    <p:sldMasterId id="2147483670" r:id="rId6"/>
  </p:sldMasterIdLst>
  <p:notesMasterIdLst>
    <p:notesMasterId r:id="rId12"/>
  </p:notesMasterIdLst>
  <p:handoutMasterIdLst>
    <p:handoutMasterId r:id="rId13"/>
  </p:handoutMasterIdLst>
  <p:sldIdLst>
    <p:sldId id="260" r:id="rId7"/>
    <p:sldId id="313" r:id="rId8"/>
    <p:sldId id="318" r:id="rId9"/>
    <p:sldId id="319" r:id="rId10"/>
    <p:sldId id="31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AAAF"/>
    <a:srgbClr val="890C58"/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86313" autoAdjust="0"/>
  </p:normalViewPr>
  <p:slideViewPr>
    <p:cSldViewPr showGuides="1">
      <p:cViewPr varScale="1">
        <p:scale>
          <a:sx n="100" d="100"/>
          <a:sy n="100" d="100"/>
        </p:scale>
        <p:origin x="176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LI\Desktop\SCR811\PSRR_PI_Histograms_lates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Histogram</a:t>
            </a:r>
            <a:r>
              <a:rPr lang="en-US" baseline="0" dirty="0"/>
              <a:t> of PSSR </a:t>
            </a:r>
            <a:r>
              <a:rPr lang="en-US" baseline="0" dirty="0" smtClean="0"/>
              <a:t>Error (MW/5min)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Histograms!$D$1</c:f>
              <c:strCache>
                <c:ptCount val="1"/>
                <c:pt idx="0">
                  <c:v>Persistence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Histograms!$C$2:$C$15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</c:strRef>
          </c:cat>
          <c:val>
            <c:numRef>
              <c:f>Histograms!$D$2:$D$15</c:f>
              <c:numCache>
                <c:formatCode>General</c:formatCode>
                <c:ptCount val="14"/>
                <c:pt idx="0">
                  <c:v>48</c:v>
                </c:pt>
                <c:pt idx="1">
                  <c:v>54</c:v>
                </c:pt>
                <c:pt idx="2">
                  <c:v>89</c:v>
                </c:pt>
                <c:pt idx="3">
                  <c:v>115</c:v>
                </c:pt>
                <c:pt idx="4">
                  <c:v>154</c:v>
                </c:pt>
                <c:pt idx="5">
                  <c:v>282</c:v>
                </c:pt>
                <c:pt idx="6">
                  <c:v>748</c:v>
                </c:pt>
                <c:pt idx="7">
                  <c:v>875</c:v>
                </c:pt>
                <c:pt idx="8">
                  <c:v>315</c:v>
                </c:pt>
                <c:pt idx="9">
                  <c:v>186</c:v>
                </c:pt>
                <c:pt idx="10">
                  <c:v>111</c:v>
                </c:pt>
                <c:pt idx="11">
                  <c:v>79</c:v>
                </c:pt>
                <c:pt idx="12">
                  <c:v>43</c:v>
                </c:pt>
                <c:pt idx="13">
                  <c:v>47</c:v>
                </c:pt>
              </c:numCache>
            </c:numRef>
          </c:val>
        </c:ser>
        <c:ser>
          <c:idx val="1"/>
          <c:order val="2"/>
          <c:tx>
            <c:v>Intra-Hour Solar Forecast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Histograms!$C$2:$C$15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  <c:extLst xmlns:c15="http://schemas.microsoft.com/office/drawing/2012/chart"/>
            </c:strRef>
          </c:cat>
          <c:val>
            <c:numRef>
              <c:f>Histograms!$F$2:$F$15</c:f>
              <c:numCache>
                <c:formatCode>General</c:formatCode>
                <c:ptCount val="14"/>
                <c:pt idx="0">
                  <c:v>18</c:v>
                </c:pt>
                <c:pt idx="1">
                  <c:v>16</c:v>
                </c:pt>
                <c:pt idx="2">
                  <c:v>46</c:v>
                </c:pt>
                <c:pt idx="3">
                  <c:v>73</c:v>
                </c:pt>
                <c:pt idx="4">
                  <c:v>149</c:v>
                </c:pt>
                <c:pt idx="5">
                  <c:v>348</c:v>
                </c:pt>
                <c:pt idx="6">
                  <c:v>962</c:v>
                </c:pt>
                <c:pt idx="7">
                  <c:v>874</c:v>
                </c:pt>
                <c:pt idx="8">
                  <c:v>331</c:v>
                </c:pt>
                <c:pt idx="9">
                  <c:v>158</c:v>
                </c:pt>
                <c:pt idx="10">
                  <c:v>86</c:v>
                </c:pt>
                <c:pt idx="11">
                  <c:v>44</c:v>
                </c:pt>
                <c:pt idx="12">
                  <c:v>23</c:v>
                </c:pt>
                <c:pt idx="13">
                  <c:v>18</c:v>
                </c:pt>
              </c:numCache>
              <c:extLst xmlns:c15="http://schemas.microsoft.com/office/drawing/2012/chart"/>
            </c:numRef>
          </c:val>
        </c:ser>
        <c:ser>
          <c:idx val="3"/>
          <c:order val="4"/>
          <c:tx>
            <c:v>STPPF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Histograms!$C$2:$C$15</c:f>
              <c:strCache>
                <c:ptCount val="14"/>
                <c:pt idx="0">
                  <c:v>-9999 to -300</c:v>
                </c:pt>
                <c:pt idx="1">
                  <c:v>-300 to -250</c:v>
                </c:pt>
                <c:pt idx="2">
                  <c:v>-250 to -200</c:v>
                </c:pt>
                <c:pt idx="3">
                  <c:v>-200 to -150</c:v>
                </c:pt>
                <c:pt idx="4">
                  <c:v>-150 to -100</c:v>
                </c:pt>
                <c:pt idx="5">
                  <c:v>-100 to -50</c:v>
                </c:pt>
                <c:pt idx="6">
                  <c:v>-50 to 0</c:v>
                </c:pt>
                <c:pt idx="7">
                  <c:v>0 to 50</c:v>
                </c:pt>
                <c:pt idx="8">
                  <c:v>50 to 100</c:v>
                </c:pt>
                <c:pt idx="9">
                  <c:v>100 to 150</c:v>
                </c:pt>
                <c:pt idx="10">
                  <c:v>150 to 200</c:v>
                </c:pt>
                <c:pt idx="11">
                  <c:v>200 to 250</c:v>
                </c:pt>
                <c:pt idx="12">
                  <c:v>250 to 300</c:v>
                </c:pt>
                <c:pt idx="13">
                  <c:v>300 to 9999</c:v>
                </c:pt>
              </c:strCache>
            </c:strRef>
          </c:cat>
          <c:val>
            <c:numRef>
              <c:f>Histograms!$H$2:$H$15</c:f>
              <c:numCache>
                <c:formatCode>General</c:formatCode>
                <c:ptCount val="14"/>
                <c:pt idx="0">
                  <c:v>18</c:v>
                </c:pt>
                <c:pt idx="1">
                  <c:v>15</c:v>
                </c:pt>
                <c:pt idx="2">
                  <c:v>30</c:v>
                </c:pt>
                <c:pt idx="3">
                  <c:v>77</c:v>
                </c:pt>
                <c:pt idx="4">
                  <c:v>171</c:v>
                </c:pt>
                <c:pt idx="5">
                  <c:v>350</c:v>
                </c:pt>
                <c:pt idx="6">
                  <c:v>809</c:v>
                </c:pt>
                <c:pt idx="7">
                  <c:v>1037</c:v>
                </c:pt>
                <c:pt idx="8">
                  <c:v>366</c:v>
                </c:pt>
                <c:pt idx="9">
                  <c:v>146</c:v>
                </c:pt>
                <c:pt idx="10">
                  <c:v>77</c:v>
                </c:pt>
                <c:pt idx="11">
                  <c:v>32</c:v>
                </c:pt>
                <c:pt idx="12">
                  <c:v>12</c:v>
                </c:pt>
                <c:pt idx="1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5526336"/>
        <c:axId val="555527120"/>
        <c:extLst>
          <c:ext xmlns:c15="http://schemas.microsoft.com/office/drawing/2012/chart" uri="{02D57815-91ED-43cb-92C2-25804820EDAC}">
            <c15:filteredBarSeries>
              <c15:ser>
                <c:idx val="5"/>
                <c:order val="1"/>
                <c:tx>
                  <c:strRef>
                    <c:extLst>
                      <c:ext uri="{02D57815-91ED-43cb-92C2-25804820EDAC}">
                        <c15:formulaRef>
                          <c15:sqref>Histograms!$E$1</c15:sqref>
                        </c15:formulaRef>
                      </c:ext>
                    </c:extLst>
                    <c:strCache>
                      <c:ptCount val="1"/>
                      <c:pt idx="0">
                        <c:v>Direct with Actual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Histograms!$C$2:$C$15</c15:sqref>
                        </c15:formulaRef>
                      </c:ext>
                    </c:extLst>
                    <c:strCache>
                      <c:ptCount val="14"/>
                      <c:pt idx="0">
                        <c:v>-9999 to -300</c:v>
                      </c:pt>
                      <c:pt idx="1">
                        <c:v>-300 to -250</c:v>
                      </c:pt>
                      <c:pt idx="2">
                        <c:v>-250 to -200</c:v>
                      </c:pt>
                      <c:pt idx="3">
                        <c:v>-200 to -150</c:v>
                      </c:pt>
                      <c:pt idx="4">
                        <c:v>-150 to -100</c:v>
                      </c:pt>
                      <c:pt idx="5">
                        <c:v>-100 to -50</c:v>
                      </c:pt>
                      <c:pt idx="6">
                        <c:v>-50 to 0</c:v>
                      </c:pt>
                      <c:pt idx="7">
                        <c:v>0 to 50</c:v>
                      </c:pt>
                      <c:pt idx="8">
                        <c:v>50 to 100</c:v>
                      </c:pt>
                      <c:pt idx="9">
                        <c:v>100 to 150</c:v>
                      </c:pt>
                      <c:pt idx="10">
                        <c:v>150 to 200</c:v>
                      </c:pt>
                      <c:pt idx="11">
                        <c:v>200 to 250</c:v>
                      </c:pt>
                      <c:pt idx="12">
                        <c:v>250 to 300</c:v>
                      </c:pt>
                      <c:pt idx="13">
                        <c:v>300 to 9999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Histograms!$E$2:$E$15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315</c:v>
                      </c:pt>
                      <c:pt idx="1">
                        <c:v>82</c:v>
                      </c:pt>
                      <c:pt idx="2">
                        <c:v>96</c:v>
                      </c:pt>
                      <c:pt idx="3">
                        <c:v>105</c:v>
                      </c:pt>
                      <c:pt idx="4">
                        <c:v>127</c:v>
                      </c:pt>
                      <c:pt idx="5">
                        <c:v>165</c:v>
                      </c:pt>
                      <c:pt idx="6">
                        <c:v>225</c:v>
                      </c:pt>
                      <c:pt idx="7">
                        <c:v>647</c:v>
                      </c:pt>
                      <c:pt idx="8">
                        <c:v>216</c:v>
                      </c:pt>
                      <c:pt idx="9">
                        <c:v>159</c:v>
                      </c:pt>
                      <c:pt idx="10">
                        <c:v>172</c:v>
                      </c:pt>
                      <c:pt idx="11">
                        <c:v>181</c:v>
                      </c:pt>
                      <c:pt idx="12">
                        <c:v>172</c:v>
                      </c:pt>
                      <c:pt idx="13">
                        <c:v>484</c:v>
                      </c:pt>
                    </c:numCache>
                  </c:numRef>
                </c:val>
              </c15:ser>
            </c15:filteredBarSeries>
            <c15:filteredBar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Histograms!$G$1</c15:sqref>
                        </c15:formulaRef>
                      </c:ext>
                    </c:extLst>
                    <c:strCache>
                      <c:ptCount val="1"/>
                      <c:pt idx="0">
                        <c:v>Interpolated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Histograms!$C$2:$C$15</c15:sqref>
                        </c15:formulaRef>
                      </c:ext>
                    </c:extLst>
                    <c:strCache>
                      <c:ptCount val="14"/>
                      <c:pt idx="0">
                        <c:v>-9999 to -300</c:v>
                      </c:pt>
                      <c:pt idx="1">
                        <c:v>-300 to -250</c:v>
                      </c:pt>
                      <c:pt idx="2">
                        <c:v>-250 to -200</c:v>
                      </c:pt>
                      <c:pt idx="3">
                        <c:v>-200 to -150</c:v>
                      </c:pt>
                      <c:pt idx="4">
                        <c:v>-150 to -100</c:v>
                      </c:pt>
                      <c:pt idx="5">
                        <c:v>-100 to -50</c:v>
                      </c:pt>
                      <c:pt idx="6">
                        <c:v>-50 to 0</c:v>
                      </c:pt>
                      <c:pt idx="7">
                        <c:v>0 to 50</c:v>
                      </c:pt>
                      <c:pt idx="8">
                        <c:v>50 to 100</c:v>
                      </c:pt>
                      <c:pt idx="9">
                        <c:v>100 to 150</c:v>
                      </c:pt>
                      <c:pt idx="10">
                        <c:v>150 to 200</c:v>
                      </c:pt>
                      <c:pt idx="11">
                        <c:v>200 to 250</c:v>
                      </c:pt>
                      <c:pt idx="12">
                        <c:v>250 to 300</c:v>
                      </c:pt>
                      <c:pt idx="13">
                        <c:v>300 to 9999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Histograms!$G$2:$G$15</c15:sqref>
                        </c15:formulaRef>
                      </c:ext>
                    </c:extLst>
                    <c:numCache>
                      <c:formatCode>General</c:formatCode>
                      <c:ptCount val="14"/>
                      <c:pt idx="0">
                        <c:v>154</c:v>
                      </c:pt>
                      <c:pt idx="1">
                        <c:v>46</c:v>
                      </c:pt>
                      <c:pt idx="2">
                        <c:v>81</c:v>
                      </c:pt>
                      <c:pt idx="3">
                        <c:v>119</c:v>
                      </c:pt>
                      <c:pt idx="4">
                        <c:v>143</c:v>
                      </c:pt>
                      <c:pt idx="5">
                        <c:v>236</c:v>
                      </c:pt>
                      <c:pt idx="6">
                        <c:v>389</c:v>
                      </c:pt>
                      <c:pt idx="7">
                        <c:v>765</c:v>
                      </c:pt>
                      <c:pt idx="8">
                        <c:v>329</c:v>
                      </c:pt>
                      <c:pt idx="9">
                        <c:v>302</c:v>
                      </c:pt>
                      <c:pt idx="10">
                        <c:v>183</c:v>
                      </c:pt>
                      <c:pt idx="11">
                        <c:v>147</c:v>
                      </c:pt>
                      <c:pt idx="12">
                        <c:v>95</c:v>
                      </c:pt>
                      <c:pt idx="13">
                        <c:v>157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555526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Error= Actual-Forecast (MW/5min)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27120"/>
        <c:crosses val="autoZero"/>
        <c:auto val="1"/>
        <c:lblAlgn val="ctr"/>
        <c:lblOffset val="100"/>
        <c:noMultiLvlLbl val="0"/>
      </c:catAx>
      <c:valAx>
        <c:axId val="55552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Count of 5-min Intervals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526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0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59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94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789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69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02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3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339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31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20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60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37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WMWG</a:t>
            </a:r>
          </a:p>
          <a:p>
            <a:r>
              <a:rPr lang="en-US" dirty="0"/>
              <a:t>May 17, 2021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Balancing Operations Planning Staff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Update on Intra-Hour Solar Forecast and SCR811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Discussion Outline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dirty="0"/>
              <a:t>Intra-Hour Solar Forecast Performance Update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Next Steps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947737" y="2667000"/>
          <a:ext cx="7324725" cy="370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Predicted Solar Ramp Error Update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35853" y="863496"/>
          <a:ext cx="7886700" cy="156317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323673"/>
                <a:gridCol w="1160987"/>
                <a:gridCol w="1201020"/>
                <a:gridCol w="120102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Persistence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(4/23 – 5/10)</a:t>
                      </a:r>
                      <a:endParaRPr lang="en-US" sz="9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Intra-Hour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Solar Forecast</a:t>
                      </a:r>
                      <a:endParaRPr lang="en-US" sz="900" b="1" kern="12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(4/23 – 5/10)</a:t>
                      </a:r>
                      <a:endParaRPr lang="en-US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Short-term</a:t>
                      </a: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Solar Forecast (S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TPPF)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(4/23 – 5/10)</a:t>
                      </a:r>
                      <a:endParaRPr lang="en-US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effectLst/>
                          <a:latin typeface="+mj-lt"/>
                        </a:rPr>
                        <a:t>MAE </a:t>
                      </a:r>
                      <a:r>
                        <a:rPr lang="en-US" sz="1100" b="0" dirty="0">
                          <a:effectLst/>
                          <a:latin typeface="+mj-lt"/>
                        </a:rPr>
                        <a:t>(MW)</a:t>
                      </a:r>
                      <a:endParaRPr lang="en-US" sz="11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79.29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57.60</a:t>
                      </a:r>
                    </a:p>
                  </a:txBody>
                  <a:tcPr marL="9525" marR="9525" marT="9525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+mj-lt"/>
                        </a:rPr>
                        <a:t> MAE (MW)  when</a:t>
                      </a:r>
                      <a:r>
                        <a:rPr lang="en-US" sz="105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050" b="0" dirty="0" smtClean="0">
                          <a:effectLst/>
                          <a:latin typeface="+mj-lt"/>
                        </a:rPr>
                        <a:t>Solar Ramp &gt; 100 MW</a:t>
                      </a:r>
                      <a:endParaRPr lang="en-US" sz="10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114.38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105.64</a:t>
                      </a:r>
                    </a:p>
                  </a:txBody>
                  <a:tcPr marL="9525" marR="9525" marT="9525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dirty="0" smtClean="0">
                          <a:effectLst/>
                          <a:latin typeface="+mj-lt"/>
                        </a:rPr>
                        <a:t> MAE (MW)  when</a:t>
                      </a:r>
                      <a:r>
                        <a:rPr lang="en-US" sz="105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050" b="0" dirty="0" smtClean="0">
                          <a:effectLst/>
                          <a:latin typeface="+mj-lt"/>
                        </a:rPr>
                        <a:t>Solar Ramp &lt; -100 MW</a:t>
                      </a:r>
                      <a:endParaRPr lang="en-US" sz="10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195.40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109.68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113.03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676400" y="3124200"/>
            <a:ext cx="5985309" cy="369332"/>
            <a:chOff x="1996584" y="3137835"/>
            <a:chExt cx="5985309" cy="369332"/>
          </a:xfrm>
        </p:grpSpPr>
        <p:sp>
          <p:nvSpPr>
            <p:cNvPr id="4" name="TextBox 3"/>
            <p:cNvSpPr txBox="1"/>
            <p:nvPr/>
          </p:nvSpPr>
          <p:spPr>
            <a:xfrm>
              <a:off x="1996584" y="3137835"/>
              <a:ext cx="180954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Over Forecast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72344" y="3137835"/>
              <a:ext cx="1809549" cy="3693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Under Forecast</a:t>
              </a:r>
              <a:endParaRPr lang="en-US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7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K8 and Max PSRR Threshold in GTBD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07" y="990600"/>
            <a:ext cx="7969469" cy="32099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52507" y="4037826"/>
            <a:ext cx="58881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- K8*5*Predicted Solar Ramp Rate (Using STPPF/IHPPF)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7600" y="4436735"/>
            <a:ext cx="3426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|</a:t>
            </a:r>
            <a:r>
              <a:rPr lang="en-US" dirty="0" smtClean="0">
                <a:solidFill>
                  <a:srgbClr val="FF0000"/>
                </a:solidFill>
              </a:rPr>
              <a:t>PSRR</a:t>
            </a:r>
            <a:r>
              <a:rPr lang="en-US" dirty="0">
                <a:solidFill>
                  <a:srgbClr val="FF0000"/>
                </a:solidFill>
              </a:rPr>
              <a:t>| ≤ Max </a:t>
            </a:r>
            <a:r>
              <a:rPr lang="en-US" dirty="0" smtClean="0">
                <a:solidFill>
                  <a:srgbClr val="FF0000"/>
                </a:solidFill>
              </a:rPr>
              <a:t>PSRR Threshold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5317234"/>
            <a:ext cx="3771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Implementation of SCR811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4082274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n-US" sz="1200" dirty="0" smtClean="0"/>
              <a:t>      </a:t>
            </a:r>
            <a:r>
              <a:rPr lang="en-US" sz="1200" dirty="0" smtClean="0">
                <a:solidFill>
                  <a:srgbClr val="FF0000"/>
                </a:solidFill>
              </a:rPr>
              <a:t>K8</a:t>
            </a:r>
            <a:r>
              <a:rPr lang="en-US" sz="1200" dirty="0" smtClean="0"/>
              <a:t>       </a:t>
            </a:r>
            <a:r>
              <a:rPr lang="en-US" sz="1400" dirty="0" smtClean="0">
                <a:solidFill>
                  <a:srgbClr val="FF0000"/>
                </a:solidFill>
              </a:rPr>
              <a:t>*</a:t>
            </a:r>
            <a:r>
              <a:rPr lang="en-US" sz="1200" dirty="0" smtClean="0">
                <a:solidFill>
                  <a:srgbClr val="FF0000"/>
                </a:solidFill>
              </a:rPr>
              <a:t>5</a:t>
            </a:r>
            <a:r>
              <a:rPr lang="en-US" sz="1400" dirty="0" smtClean="0">
                <a:solidFill>
                  <a:srgbClr val="FF0000"/>
                </a:solidFill>
              </a:rPr>
              <a:t>* </a:t>
            </a:r>
            <a:r>
              <a:rPr lang="en-US" sz="1200" dirty="0" smtClean="0">
                <a:solidFill>
                  <a:srgbClr val="FF0000"/>
                </a:solidFill>
              </a:rPr>
              <a:t>      PSRR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15276" y="4131574"/>
            <a:ext cx="587129" cy="208135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2707" y="4037826"/>
            <a:ext cx="8418893" cy="1831049"/>
          </a:xfrm>
          <a:prstGeom prst="rect">
            <a:avLst/>
          </a:prstGeom>
          <a:noFill/>
          <a:ln>
            <a:solidFill>
              <a:srgbClr val="0070C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2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Next Steps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will implement SCR811 during 2021 R3 between May 25 and May 27.</a:t>
            </a:r>
          </a:p>
          <a:p>
            <a:endParaRPr lang="en-US" dirty="0" smtClean="0"/>
          </a:p>
          <a:p>
            <a:r>
              <a:rPr lang="en-US" dirty="0" smtClean="0"/>
              <a:t>Initially, K8 will be set to 0 so that it will not impact GTBD calculation.</a:t>
            </a:r>
          </a:p>
          <a:p>
            <a:endParaRPr lang="en-US" dirty="0" smtClean="0"/>
          </a:p>
          <a:p>
            <a:r>
              <a:rPr lang="en-US" dirty="0" smtClean="0"/>
              <a:t>ERCOT is planning to tune K8 (K8 becomes non-zero) and potentially other GTBD parameters in the first week of June. </a:t>
            </a:r>
          </a:p>
          <a:p>
            <a:endParaRPr lang="en-US" dirty="0" smtClean="0"/>
          </a:p>
          <a:p>
            <a:r>
              <a:rPr lang="en-US" dirty="0" smtClean="0"/>
              <a:t>A market notice will be sent out prior to activation of K8 to a non-zero value.</a:t>
            </a:r>
          </a:p>
          <a:p>
            <a:pPr marL="0" indent="0">
              <a:buNone/>
            </a:pPr>
            <a:endParaRPr lang="en-US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elements/1.1/"/>
    <ds:schemaRef ds:uri="c34af464-7aa1-4edd-9be4-83dffc1cb926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9963</TotalTime>
  <Words>433</Words>
  <Application>Microsoft Office PowerPoint</Application>
  <PresentationFormat>On-screen Show (4:3)</PresentationFormat>
  <Paragraphs>70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Wingdings</vt:lpstr>
      <vt:lpstr>1_Office Theme</vt:lpstr>
      <vt:lpstr>2_Custom Design</vt:lpstr>
      <vt:lpstr>3_Custom Design</vt:lpstr>
      <vt:lpstr>PowerPoint Presentation</vt:lpstr>
      <vt:lpstr>PowerPoint Presentation</vt:lpstr>
      <vt:lpstr>Predicted Solar Ramp Error Update</vt:lpstr>
      <vt:lpstr>K8 and Max PSRR Threshold in GTBD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190</cp:revision>
  <cp:lastPrinted>2016-01-21T20:53:15Z</cp:lastPrinted>
  <dcterms:created xsi:type="dcterms:W3CDTF">2016-01-21T15:20:31Z</dcterms:created>
  <dcterms:modified xsi:type="dcterms:W3CDTF">2021-05-14T21:39:00Z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