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 bookmarkIdSeed="3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94" r:id="rId4"/>
    <p:sldId id="263" r:id="rId5"/>
    <p:sldId id="278" r:id="rId6"/>
    <p:sldId id="277" r:id="rId7"/>
    <p:sldId id="301" r:id="rId8"/>
    <p:sldId id="299" r:id="rId9"/>
    <p:sldId id="297" r:id="rId10"/>
    <p:sldId id="257" r:id="rId11"/>
    <p:sldId id="270" r:id="rId12"/>
    <p:sldId id="279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D38"/>
    <a:srgbClr val="006272"/>
    <a:srgbClr val="002D72"/>
    <a:srgbClr val="9D2235"/>
    <a:srgbClr val="614B79"/>
    <a:srgbClr val="BFB800"/>
    <a:srgbClr val="FFC72C"/>
    <a:srgbClr val="840B55"/>
    <a:srgbClr val="AC4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7710"/>
  </p:normalViewPr>
  <p:slideViewPr>
    <p:cSldViewPr snapToGrid="0" snapToObjects="1">
      <p:cViewPr varScale="1">
        <p:scale>
          <a:sx n="66" d="100"/>
          <a:sy n="66" d="100"/>
        </p:scale>
        <p:origin x="84" y="11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65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CB44C-8BE2-AD48-8DAE-063EFBA7C247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92A3E-C8AF-884A-B502-67BFE84107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880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50AB1C-31E6-B94D-A2EA-29921392A630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EAA170-969F-9F4C-81E5-8BB996D9D8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94310" indent="-19431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77190" indent="-194310" algn="l" defTabSz="914400" rtl="0" eaLnBrk="1" latinLnBrk="0" hangingPunct="1">
      <a:buFont typeface="System Font Regular"/>
      <a:buChar char="–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03504" indent="-194310" algn="l" defTabSz="914400" rtl="0" eaLnBrk="1" latinLnBrk="0" hangingPunct="1">
      <a:buFont typeface="Wingdings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806450" indent="-182880" algn="l" defTabSz="914400" rtl="0" eaLnBrk="1" latinLnBrk="0" hangingPunct="1">
      <a:buFont typeface="Arial" panose="020B0604020202020204" pitchFamily="34" charset="0"/>
      <a:buChar char="•"/>
      <a:tabLst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987552" indent="-182880" algn="l" defTabSz="914400" rtl="0" eaLnBrk="1" latinLnBrk="0" hangingPunct="1">
      <a:buFont typeface="System Font Regular"/>
      <a:buChar char="–"/>
      <a:tabLst>
        <a:tab pos="1193800" algn="l"/>
      </a:tabLs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310" marR="0" lvl="0" indent="-1943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ETAP GGOV1 model has good modeling tools, but Matlab had different tools that were desired to express the modeling of a GGOV1 governor.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AA170-969F-9F4C-81E5-8BB996D9D8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0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29039"/>
            <a:ext cx="1828800" cy="67665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3235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8027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754781" y="3703430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3DE6B7-6B69-104A-90F3-832B4AA6FF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490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602EAA-AA51-3146-81C3-B66B17CE17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5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9005E9-DB1F-1442-8C2C-7D71C8E7D1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430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B4364C-4808-8C4C-AD8F-AB9468F638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771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– 5 words max recommended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– 5 words max recommended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589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7439" y="1240101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42022963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937321-DA73-BC4E-BC80-DA40C3D8E4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89A7AC-A914-6E4D-9185-71663831AFF5}"/>
              </a:ext>
            </a:extLst>
          </p:cNvPr>
          <p:cNvCxnSpPr/>
          <p:nvPr userDrawn="1"/>
        </p:nvCxnSpPr>
        <p:spPr>
          <a:xfrm>
            <a:off x="367439" y="1240101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3E2B7C-E5AC-A74D-8A85-3332A9F5E7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050AD5-699E-2F49-8F4B-3C57BB8A3D4C}"/>
              </a:ext>
            </a:extLst>
          </p:cNvPr>
          <p:cNvCxnSpPr/>
          <p:nvPr userDrawn="1"/>
        </p:nvCxnSpPr>
        <p:spPr>
          <a:xfrm>
            <a:off x="367439" y="1240101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9475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8661FD-1B49-7541-B91B-8A79030838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9825C7-A93A-774B-9C5D-9F4A5280C290}"/>
              </a:ext>
            </a:extLst>
          </p:cNvPr>
          <p:cNvCxnSpPr/>
          <p:nvPr userDrawn="1"/>
        </p:nvCxnSpPr>
        <p:spPr>
          <a:xfrm>
            <a:off x="367439" y="1230269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26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0972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5764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754781" y="3701167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86894C-5760-1A4F-949C-7093FDE86B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A6060A-57AD-454B-B31E-4BDBEC6E7961}"/>
              </a:ext>
            </a:extLst>
          </p:cNvPr>
          <p:cNvCxnSpPr/>
          <p:nvPr userDrawn="1"/>
        </p:nvCxnSpPr>
        <p:spPr>
          <a:xfrm>
            <a:off x="367439" y="1230269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8284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38793F9-BC5E-D74A-9603-149244E3FC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707B12-1A5F-4A45-9AA5-8A16AF0A2B46}"/>
              </a:ext>
            </a:extLst>
          </p:cNvPr>
          <p:cNvCxnSpPr/>
          <p:nvPr userDrawn="1"/>
        </p:nvCxnSpPr>
        <p:spPr>
          <a:xfrm>
            <a:off x="367439" y="1228326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4804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04304B-72E1-BA4E-8B8F-38B32468DE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C7B511-CA2B-834B-B607-2C647A944EBC}"/>
              </a:ext>
            </a:extLst>
          </p:cNvPr>
          <p:cNvCxnSpPr/>
          <p:nvPr userDrawn="1"/>
        </p:nvCxnSpPr>
        <p:spPr>
          <a:xfrm>
            <a:off x="367439" y="122832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202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7439" y="1240101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228732"/>
            <a:ext cx="11655425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2" y="1467475"/>
            <a:ext cx="5671220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1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837" y="1467475"/>
            <a:ext cx="5671221" cy="628706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 LINE ITEM 2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68941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51838" y="2268813"/>
            <a:ext cx="5671221" cy="39081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7439" y="1240101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3235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8027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754781" y="3703430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Comparison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6628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0706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755705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1565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3235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8027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754781" y="3703430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Wirtz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Spillw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Comparison Slide - Whiteca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68941" y="5034914"/>
            <a:ext cx="3652344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1552251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1797408"/>
            <a:ext cx="11654118" cy="53668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12963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817790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276395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817364" y="24706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969" y="5034914"/>
            <a:ext cx="3647090" cy="107652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2-3 WORDS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2B8520-58DF-C84D-A0EF-ED05B6A81883}"/>
              </a:ext>
            </a:extLst>
          </p:cNvPr>
          <p:cNvCxnSpPr/>
          <p:nvPr userDrawn="1"/>
        </p:nvCxnSpPr>
        <p:spPr>
          <a:xfrm>
            <a:off x="367439" y="328062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1038BC-18B6-A34D-AB10-0FFE5A12CF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C141B1-8EF3-9343-8966-E2E25967A084}"/>
              </a:ext>
            </a:extLst>
          </p:cNvPr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7773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13500B-D14F-374E-A51E-597272DB62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532E8B-8375-6A4D-8547-130AC595589C}"/>
              </a:ext>
            </a:extLst>
          </p:cNvPr>
          <p:cNvCxnSpPr/>
          <p:nvPr userDrawn="1"/>
        </p:nvCxnSpPr>
        <p:spPr>
          <a:xfrm>
            <a:off x="367439" y="3282918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4373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1AF1F45-6A35-5247-B9BC-96250D30E9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0B4FF9-0EC4-3A43-9077-74208B6B4AA4}"/>
              </a:ext>
            </a:extLst>
          </p:cNvPr>
          <p:cNvCxnSpPr/>
          <p:nvPr userDrawn="1"/>
        </p:nvCxnSpPr>
        <p:spPr>
          <a:xfrm>
            <a:off x="367439" y="3282918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57179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EF7BA-9AE7-BD41-B3D8-DA19ED0299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8FBCA4-2C5F-6E40-AF65-D5217E127CDA}"/>
              </a:ext>
            </a:extLst>
          </p:cNvPr>
          <p:cNvCxnSpPr/>
          <p:nvPr userDrawn="1"/>
        </p:nvCxnSpPr>
        <p:spPr>
          <a:xfrm>
            <a:off x="365039" y="3282918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333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ED99AF-0D76-6D40-A47E-8B33970741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3235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8027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0A7D3D-8CA4-0241-ABB2-10CA3D30F40C}"/>
              </a:ext>
            </a:extLst>
          </p:cNvPr>
          <p:cNvCxnSpPr/>
          <p:nvPr userDrawn="1"/>
        </p:nvCxnSpPr>
        <p:spPr>
          <a:xfrm>
            <a:off x="5754781" y="369108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Right Square Photo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761344"/>
            <a:ext cx="5558118" cy="1244441"/>
          </a:xfrm>
        </p:spPr>
        <p:txBody>
          <a:bodyPr anchor="b" anchorCtr="0">
            <a:normAutofit/>
          </a:bodyPr>
          <a:lstStyle>
            <a:lvl1pPr algn="l">
              <a:defRPr sz="440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6600917" y="1140948"/>
            <a:ext cx="4573588" cy="4575175"/>
          </a:xfrm>
        </p:spPr>
        <p:txBody>
          <a:bodyPr lIns="365760" tIns="365760" rIns="365760"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46F36A-172A-9A41-AA0B-DA290E8674DA}"/>
              </a:ext>
            </a:extLst>
          </p:cNvPr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AB78E57-98A5-9643-B097-24A7BD8551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83DEA6-2178-4643-927B-2922D88F7917}"/>
              </a:ext>
            </a:extLst>
          </p:cNvPr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  <p:extLst>
      <p:ext uri="{BB962C8B-B14F-4D97-AF65-F5344CB8AC3E}">
        <p14:creationId xmlns:p14="http://schemas.microsoft.com/office/powerpoint/2010/main" val="37605851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CDCEB8-C6F7-A94C-B70E-B64EF39AC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3FDC7F-7B77-EA49-B24E-74737DAD8E6A}"/>
              </a:ext>
            </a:extLst>
          </p:cNvPr>
          <p:cNvCxnSpPr/>
          <p:nvPr userDrawn="1"/>
        </p:nvCxnSpPr>
        <p:spPr>
          <a:xfrm>
            <a:off x="365039" y="3282031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  <p:extLst>
      <p:ext uri="{BB962C8B-B14F-4D97-AF65-F5344CB8AC3E}">
        <p14:creationId xmlns:p14="http://schemas.microsoft.com/office/powerpoint/2010/main" val="6604384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C678C1-9AE7-4A41-B8E8-A38648F16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BD364B-7E0D-7D42-8FF6-19B3EE21AF3A}"/>
              </a:ext>
            </a:extLst>
          </p:cNvPr>
          <p:cNvCxnSpPr/>
          <p:nvPr userDrawn="1"/>
        </p:nvCxnSpPr>
        <p:spPr>
          <a:xfrm>
            <a:off x="365039" y="3282031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  <p:extLst>
      <p:ext uri="{BB962C8B-B14F-4D97-AF65-F5344CB8AC3E}">
        <p14:creationId xmlns:p14="http://schemas.microsoft.com/office/powerpoint/2010/main" val="1809885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EDA3D4-9F51-0347-8F9E-221CBDCFEB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9A795B-BBDA-894B-B3AE-2833109840A8}"/>
              </a:ext>
            </a:extLst>
          </p:cNvPr>
          <p:cNvCxnSpPr/>
          <p:nvPr userDrawn="1"/>
        </p:nvCxnSpPr>
        <p:spPr>
          <a:xfrm>
            <a:off x="365039" y="3282918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  <p:extLst>
      <p:ext uri="{BB962C8B-B14F-4D97-AF65-F5344CB8AC3E}">
        <p14:creationId xmlns:p14="http://schemas.microsoft.com/office/powerpoint/2010/main" val="26432932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768F5D-2F7F-EA4B-B043-897F818E92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0972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5764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9FAE8F-87CC-EE4A-ABFE-F715AD295F2D}"/>
              </a:ext>
            </a:extLst>
          </p:cNvPr>
          <p:cNvCxnSpPr/>
          <p:nvPr userDrawn="1"/>
        </p:nvCxnSpPr>
        <p:spPr>
          <a:xfrm>
            <a:off x="5754781" y="3701167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3428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4 Square Photos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3696628"/>
            <a:ext cx="5558118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7439" y="3282031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694657"/>
            <a:ext cx="5558118" cy="1311128"/>
          </a:xfrm>
        </p:spPr>
        <p:txBody>
          <a:bodyPr anchor="b" anchorCtr="0">
            <a:spAutoFit/>
          </a:bodyPr>
          <a:lstStyle>
            <a:lvl1pPr algn="l">
              <a:defRPr sz="440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Two lines max recommended</a:t>
            </a: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9129928" y="3282031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9129928" y="261853"/>
            <a:ext cx="2793130" cy="2793127"/>
          </a:xfrm>
          <a:prstGeom prst="rect">
            <a:avLst/>
          </a:prstGeom>
          <a:noFill/>
        </p:spPr>
        <p:txBody>
          <a:bodyPr lIns="91440" tIns="91440" rIns="91440">
            <a:noAutofit/>
          </a:bodyPr>
          <a:lstStyle>
            <a:lvl1pPr marL="0" indent="0" algn="ctr"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2-5 WORDS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51E0DC-D67F-684A-9971-85B6061BFC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183CE-9FD8-F748-A818-B0ECD1F9FFB6}"/>
              </a:ext>
            </a:extLst>
          </p:cNvPr>
          <p:cNvCxnSpPr>
            <a:cxnSpLocks/>
          </p:cNvCxnSpPr>
          <p:nvPr userDrawn="1"/>
        </p:nvCxnSpPr>
        <p:spPr>
          <a:xfrm>
            <a:off x="5865756" y="5090885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  <p:extLst>
      <p:ext uri="{BB962C8B-B14F-4D97-AF65-F5344CB8AC3E}">
        <p14:creationId xmlns:p14="http://schemas.microsoft.com/office/powerpoint/2010/main" val="33711341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hoto Single Description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A0DB97-D251-234B-A20C-ED51D77C9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0972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5764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070F30-15CD-ED44-97A7-373C36A2C838}"/>
              </a:ext>
            </a:extLst>
          </p:cNvPr>
          <p:cNvCxnSpPr/>
          <p:nvPr userDrawn="1"/>
        </p:nvCxnSpPr>
        <p:spPr>
          <a:xfrm>
            <a:off x="5754781" y="3697450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18850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ACA43D3-D3C6-4644-9B3C-66ADD983A8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A7031A-776E-CB4B-8109-A88DCA218B8C}"/>
              </a:ext>
            </a:extLst>
          </p:cNvPr>
          <p:cNvCxnSpPr>
            <a:cxnSpLocks/>
          </p:cNvCxnSpPr>
          <p:nvPr userDrawn="1"/>
        </p:nvCxnSpPr>
        <p:spPr>
          <a:xfrm>
            <a:off x="5865756" y="5090885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8302218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Photo Single Description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239433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395144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3235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8027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4781" y="3703430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469A570-D99C-0546-9B75-E8556EBDC7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D7BA98-EF83-524A-9234-C22928999922}"/>
              </a:ext>
            </a:extLst>
          </p:cNvPr>
          <p:cNvCxnSpPr>
            <a:cxnSpLocks/>
          </p:cNvCxnSpPr>
          <p:nvPr userDrawn="1"/>
        </p:nvCxnSpPr>
        <p:spPr>
          <a:xfrm>
            <a:off x="5865756" y="5090885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868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Spillw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Single Description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55621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Logo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33235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18027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4781" y="3703430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7D644DF-6B78-9640-90B0-00A6F74FC5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73C352-95F4-744F-99C8-E4075E2904DA}"/>
              </a:ext>
            </a:extLst>
          </p:cNvPr>
          <p:cNvCxnSpPr>
            <a:cxnSpLocks/>
          </p:cNvCxnSpPr>
          <p:nvPr userDrawn="1"/>
        </p:nvCxnSpPr>
        <p:spPr>
          <a:xfrm>
            <a:off x="5865756" y="5090885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3975676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Spillw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Single Description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65756" y="5092947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68941" y="5338103"/>
            <a:ext cx="11654118" cy="117951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additional sub-text</a:t>
            </a:r>
          </a:p>
          <a:p>
            <a:pPr lvl="0"/>
            <a:r>
              <a:rPr lang="en-US" dirty="0"/>
              <a:t>Keep this to 2 lines maximum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12141" y="4428463"/>
            <a:ext cx="6167718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</a:t>
            </a:r>
            <a:r>
              <a:rPr lang="en-US"/>
              <a:t>2-5 WORDS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8941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01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9859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8941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01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9859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Bluebon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8941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01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9859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8941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01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9859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1E1FE5-23A6-274F-95DD-7624029BD24B}"/>
              </a:ext>
            </a:extLst>
          </p:cNvPr>
          <p:cNvCxnSpPr>
            <a:cxnSpLocks/>
          </p:cNvCxnSpPr>
          <p:nvPr userDrawn="1"/>
        </p:nvCxnSpPr>
        <p:spPr>
          <a:xfrm>
            <a:off x="2324627" y="5272118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B25EA8-F67C-A24B-A2F5-453C6674FB7F}"/>
              </a:ext>
            </a:extLst>
          </p:cNvPr>
          <p:cNvCxnSpPr>
            <a:cxnSpLocks/>
          </p:cNvCxnSpPr>
          <p:nvPr userDrawn="1"/>
        </p:nvCxnSpPr>
        <p:spPr>
          <a:xfrm>
            <a:off x="5865755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C7D0D0-49D4-E248-B0CE-D86470E58D27}"/>
              </a:ext>
            </a:extLst>
          </p:cNvPr>
          <p:cNvCxnSpPr>
            <a:cxnSpLocks/>
          </p:cNvCxnSpPr>
          <p:nvPr userDrawn="1"/>
        </p:nvCxnSpPr>
        <p:spPr>
          <a:xfrm>
            <a:off x="9433835" y="5283431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8941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01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9859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FED5E57-3FDB-D240-A5D2-8E9A75C81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6118A1-CA0E-1340-A83B-5FC0BDAA716D}"/>
              </a:ext>
            </a:extLst>
          </p:cNvPr>
          <p:cNvCxnSpPr>
            <a:cxnSpLocks/>
          </p:cNvCxnSpPr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8941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01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9859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9C6F91-D0AE-B143-87AB-04B78E3CA138}"/>
              </a:ext>
            </a:extLst>
          </p:cNvPr>
          <p:cNvCxnSpPr>
            <a:cxnSpLocks/>
          </p:cNvCxnSpPr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12CC66-7FE2-EE41-8183-B7061D273C22}"/>
              </a:ext>
            </a:extLst>
          </p:cNvPr>
          <p:cNvCxnSpPr>
            <a:cxnSpLocks/>
          </p:cNvCxnSpPr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24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8941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01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9859" y="637010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50349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Whitec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hoto 3 Description Slide - Whitec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81385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27272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38192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7272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324627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7272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1385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865757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81385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38192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433835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38192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C2E9C5-C722-1C4A-903D-DC380E09CB30}"/>
              </a:ext>
            </a:extLst>
          </p:cNvPr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DF817D-7538-BA4F-9286-353F7206B07E}"/>
              </a:ext>
            </a:extLst>
          </p:cNvPr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3D5752-806F-DF4B-A807-7D2B9CC88B9F}"/>
              </a:ext>
            </a:extLst>
          </p:cNvPr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0628E2-0A22-6843-9C3C-AACDEECAD8F2}"/>
              </a:ext>
            </a:extLst>
          </p:cNvPr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29039"/>
            <a:ext cx="1828800" cy="6766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5ADA70B-528F-ED42-93D7-09C582F5B9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1048D6-608C-6540-BA00-DCFF1B673088}"/>
              </a:ext>
            </a:extLst>
          </p:cNvPr>
          <p:cNvCxnSpPr>
            <a:cxnSpLocks/>
          </p:cNvCxnSpPr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BB9468-6F24-E54A-AB78-3ED2C281081F}"/>
              </a:ext>
            </a:extLst>
          </p:cNvPr>
          <p:cNvCxnSpPr>
            <a:cxnSpLocks/>
          </p:cNvCxnSpPr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DFD1838-F767-5E4A-9B38-BEBC4902F39E}"/>
              </a:ext>
            </a:extLst>
          </p:cNvPr>
          <p:cNvCxnSpPr>
            <a:cxnSpLocks/>
          </p:cNvCxnSpPr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82EEED-E275-0E45-84E1-3A999300B5C3}"/>
              </a:ext>
            </a:extLst>
          </p:cNvPr>
          <p:cNvCxnSpPr>
            <a:cxnSpLocks/>
          </p:cNvCxnSpPr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317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8F52164-C0F1-8846-A435-1F2B7F5B3E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782AB1-9AAF-664D-B808-521E359E34F4}"/>
              </a:ext>
            </a:extLst>
          </p:cNvPr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3BBEC6-71E3-E94B-ADEE-5D6CB2A6ACD1}"/>
              </a:ext>
            </a:extLst>
          </p:cNvPr>
          <p:cNvCxnSpPr/>
          <p:nvPr userDrawn="1"/>
        </p:nvCxnSpPr>
        <p:spPr>
          <a:xfrm>
            <a:off x="4410420" y="5285000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753C04-AB62-194A-9E85-A3A4BAEFBF36}"/>
              </a:ext>
            </a:extLst>
          </p:cNvPr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794615-5C8F-344E-AD23-F490CCD0D91E}"/>
              </a:ext>
            </a:extLst>
          </p:cNvPr>
          <p:cNvCxnSpPr/>
          <p:nvPr userDrawn="1"/>
        </p:nvCxnSpPr>
        <p:spPr>
          <a:xfrm>
            <a:off x="10231765" y="5285000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  <p:extLst>
      <p:ext uri="{BB962C8B-B14F-4D97-AF65-F5344CB8AC3E}">
        <p14:creationId xmlns:p14="http://schemas.microsoft.com/office/powerpoint/2010/main" val="325735323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Whitec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  <p:extLst>
      <p:ext uri="{BB962C8B-B14F-4D97-AF65-F5344CB8AC3E}">
        <p14:creationId xmlns:p14="http://schemas.microsoft.com/office/powerpoint/2010/main" val="16541965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 4 Description Slide - Whitec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8CA9FA-8C85-A14D-A456-DF57E44ABCE6}"/>
              </a:ext>
            </a:extLst>
          </p:cNvPr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6A3F0D-4270-FE42-AB9F-80FFCCD0BBD2}"/>
              </a:ext>
            </a:extLst>
          </p:cNvPr>
          <p:cNvCxnSpPr/>
          <p:nvPr userDrawn="1"/>
        </p:nvCxnSpPr>
        <p:spPr>
          <a:xfrm>
            <a:off x="4410420" y="5285000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95CC2C-775E-CF49-BCC0-B243C4CE7577}"/>
              </a:ext>
            </a:extLst>
          </p:cNvPr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D85998-BC6C-BA44-8D0E-7279E433AE02}"/>
              </a:ext>
            </a:extLst>
          </p:cNvPr>
          <p:cNvCxnSpPr/>
          <p:nvPr userDrawn="1"/>
        </p:nvCxnSpPr>
        <p:spPr>
          <a:xfrm>
            <a:off x="10231765" y="5285000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  <p:extLst>
      <p:ext uri="{BB962C8B-B14F-4D97-AF65-F5344CB8AC3E}">
        <p14:creationId xmlns:p14="http://schemas.microsoft.com/office/powerpoint/2010/main" val="8545903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5B509C-BAC5-A845-AB72-86A756103679}"/>
              </a:ext>
            </a:extLst>
          </p:cNvPr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64E166-5E76-CD46-9CCD-0AF81B873856}"/>
              </a:ext>
            </a:extLst>
          </p:cNvPr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F6DED4-FB59-554D-AD66-4E32A26EEC79}"/>
              </a:ext>
            </a:extLst>
          </p:cNvPr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6FD6FA-1454-864B-B798-A0C8F08DC5EF}"/>
              </a:ext>
            </a:extLst>
          </p:cNvPr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Bluebonn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845CF6A-2A44-374A-8D3B-2623A7F2F4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3EE0A6-FD5B-664D-B37E-66CF27CB8434}"/>
              </a:ext>
            </a:extLst>
          </p:cNvPr>
          <p:cNvCxnSpPr>
            <a:cxnSpLocks/>
          </p:cNvCxnSpPr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6DADE3-0510-6E43-990C-D5222C84D5C8}"/>
              </a:ext>
            </a:extLst>
          </p:cNvPr>
          <p:cNvCxnSpPr>
            <a:cxnSpLocks/>
          </p:cNvCxnSpPr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689726-DADD-6146-8D8D-EA2EDE9888B1}"/>
              </a:ext>
            </a:extLst>
          </p:cNvPr>
          <p:cNvCxnSpPr>
            <a:cxnSpLocks/>
          </p:cNvCxnSpPr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836D91-B850-C34E-9806-541B78C8C9FE}"/>
              </a:ext>
            </a:extLst>
          </p:cNvPr>
          <p:cNvCxnSpPr>
            <a:cxnSpLocks/>
          </p:cNvCxnSpPr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  <p:extLst>
      <p:ext uri="{BB962C8B-B14F-4D97-AF65-F5344CB8AC3E}">
        <p14:creationId xmlns:p14="http://schemas.microsoft.com/office/powerpoint/2010/main" val="298897517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Whitec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hoto 4 Description Slide - Whitec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358514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7841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99747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841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47841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179859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69187" y="1707858"/>
            <a:ext cx="2564300" cy="2564296"/>
          </a:xfrm>
          <a:prstGeom prst="rect">
            <a:avLst/>
          </a:prstGeom>
          <a:noFill/>
        </p:spPr>
        <p:txBody>
          <a:bodyPr tIns="365760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below to insert photo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58514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10420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58514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69187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321093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69187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179859" y="4632322"/>
            <a:ext cx="2564300" cy="46062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TWO LINES MAXIMUM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231765" y="5283224"/>
            <a:ext cx="460489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79859" y="5489743"/>
            <a:ext cx="2564300" cy="71496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baseline="0"/>
            </a:lvl1pPr>
            <a:lvl2pPr marL="457200" indent="0" algn="ctr">
              <a:buNone/>
              <a:defRPr sz="3000" b="0"/>
            </a:lvl2pPr>
            <a:lvl3pPr marL="914400" indent="0" algn="ctr">
              <a:buNone/>
              <a:defRPr sz="3000" b="0"/>
            </a:lvl3pPr>
            <a:lvl4pPr marL="1371600" indent="0" algn="ctr">
              <a:buNone/>
              <a:defRPr sz="3000" b="0"/>
            </a:lvl4pPr>
            <a:lvl5pPr marL="1828800" indent="0" algn="ctr">
              <a:buNone/>
              <a:defRPr sz="3000" b="0"/>
            </a:lvl5pPr>
          </a:lstStyle>
          <a:p>
            <a:pPr lvl="0"/>
            <a:r>
              <a:rPr lang="en-US" dirty="0"/>
              <a:t>Click to add sub-text. Keep to 2 lines max.</a:t>
            </a: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Aqua-F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29170F-9C92-3B44-9D53-11236CBB608D}"/>
              </a:ext>
            </a:extLst>
          </p:cNvPr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0BCEBA-8C26-5C47-B161-BBC2B22DCD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222875479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210B581-3A33-A449-A358-88FF18203A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14223225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2CAEDB-9FC7-8A43-891D-E24DAB12E5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25931234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18960EB-C8EB-E948-B738-EAAD704AF1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19400382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ntent 6 Photos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0" y="1711922"/>
            <a:ext cx="6785003" cy="1089529"/>
          </a:xfrm>
        </p:spPr>
        <p:txBody>
          <a:bodyPr>
            <a:spAutoFit/>
          </a:bodyPr>
          <a:lstStyle>
            <a:lvl1pPr marL="0" indent="0" algn="l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756648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9759696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331219" y="0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7331219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98915" y="3425252"/>
            <a:ext cx="2432304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5252"/>
            <a:ext cx="4898915" cy="3432748"/>
          </a:xfrm>
          <a:prstGeom prst="rect">
            <a:avLst/>
          </a:prstGeom>
          <a:noFill/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11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8942" y="230655"/>
            <a:ext cx="6785002" cy="13255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Multicolo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D8A0B54A-6786-774E-8D4B-1924352B6D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qua-Fe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3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0F83290-14F9-D442-9799-9079EF15BD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Gideon Green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3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9996F783-4BE5-CE49-BA63-8D59F3A909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Thermal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3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4D517E85-9CA7-034F-9FB3-FD01320A59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Volcanic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3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371DDE4D-0D7D-C84F-BE39-89E9C44A74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Wirtz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3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>
                <a:solidFill>
                  <a:schemeClr val="bg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>
                <a:solidFill>
                  <a:schemeClr val="bg2"/>
                </a:solidFill>
              </a:defRPr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96A6080B-285B-0440-BCC7-3C870713D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Multicolor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6EF3F69B-992F-BA44-A80C-34A8806E4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1934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1E620D7-B1F1-E348-935F-C3B2B1A96A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qua-Fer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D6A03834-44F9-1A4D-9BFA-1C1501E0E1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Gideon Green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7C94D7B3-0232-0C48-A160-845D910975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Volcanic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/>
              <a:t>ICON TITLE</a:t>
            </a:r>
            <a:endParaRPr lang="en-US" dirty="0"/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9C36057-B1B9-8547-9A36-C791A7F49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Wirtz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31808" y="2716244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98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628069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45261" y="2716244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541522" y="2912506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31808" y="4788486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628069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45261" y="4788486"/>
            <a:ext cx="1371602" cy="1371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541522" y="4984748"/>
            <a:ext cx="979080" cy="979078"/>
          </a:xfrm>
          <a:prstGeom prst="rect">
            <a:avLst/>
          </a:prstGeom>
          <a:noFill/>
        </p:spPr>
        <p:txBody>
          <a:bodyPr lIns="0" tIns="91440" rIns="0">
            <a:normAutofit/>
          </a:bodyPr>
          <a:lstStyle>
            <a:lvl1pPr marL="0" indent="0" algn="ctr">
              <a:buNone/>
              <a:defRPr sz="10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icon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906466" y="268190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7905750" y="3108607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68941" y="268190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268240" y="310860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906466" y="4748542"/>
            <a:ext cx="4015939" cy="352857"/>
          </a:xfrm>
        </p:spPr>
        <p:txBody>
          <a:bodyPr anchor="t" anchorCtr="0"/>
          <a:lstStyle>
            <a:lvl1pPr marL="0" indent="0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7905750" y="5175214"/>
            <a:ext cx="4017309" cy="979239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8941" y="4748542"/>
            <a:ext cx="3973264" cy="352857"/>
          </a:xfrm>
        </p:spPr>
        <p:txBody>
          <a:bodyPr anchor="t" anchorCtr="0"/>
          <a:lstStyle>
            <a:lvl1pPr marL="0" indent="0" algn="r">
              <a:buNone/>
              <a:defRPr sz="2000" spc="200" baseline="0"/>
            </a:lvl1pPr>
            <a:lvl2pPr>
              <a:defRPr baseline="0"/>
            </a:lvl2pPr>
          </a:lstStyle>
          <a:p>
            <a:pPr lvl="0"/>
            <a:r>
              <a:rPr lang="en-US" dirty="0"/>
              <a:t>ICON TITLE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68240" y="5175247"/>
            <a:ext cx="3974619" cy="979239"/>
          </a:xfrm>
        </p:spPr>
        <p:txBody>
          <a:bodyPr>
            <a:noAutofit/>
          </a:bodyPr>
          <a:lstStyle>
            <a:lvl1pPr marL="0" indent="0" algn="r">
              <a:buNone/>
              <a:defRPr sz="2400" b="0" spc="0" baseline="0"/>
            </a:lvl1pPr>
            <a:lvl2pPr>
              <a:defRPr sz="2000" b="0"/>
            </a:lvl2pPr>
            <a:lvl3pPr>
              <a:defRPr sz="20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69595" y="542571"/>
            <a:ext cx="11652810" cy="701731"/>
          </a:xfrm>
        </p:spPr>
        <p:txBody>
          <a:bodyPr anchor="ctr" anchorCtr="0">
            <a:sp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1-5 words/1 line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7B383675-6B9D-B845-AC31-24EA499A78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85" y="1479601"/>
            <a:ext cx="9134832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26071091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B76CF3-ADC9-1642-BF86-74C5363A4E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72724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FB5972-5B82-9C44-B904-8A08A90875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08BAA7-2D4A-6C4B-B9B1-588A6ED663F7}"/>
              </a:ext>
            </a:extLst>
          </p:cNvPr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31FF36-C725-7F42-8ADD-0F4AFA08A7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323536407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44F713-205E-6F48-A707-F0B2E8ED46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34243268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7A8CD1-7809-D84E-9C13-0CBA5D226B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21410408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E8FB608-6C3F-034E-8B9B-01FBC8BA66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13466941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5E2AF0-B68C-A84D-883A-F56F810C6D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  <p:extLst>
      <p:ext uri="{BB962C8B-B14F-4D97-AF65-F5344CB8AC3E}">
        <p14:creationId xmlns:p14="http://schemas.microsoft.com/office/powerpoint/2010/main" val="383532233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542571"/>
            <a:ext cx="11654118" cy="701731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424CAB-08DF-8E45-9334-B8B1615BA3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4343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E3C80-60AD-C341-B37C-7392A66615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48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99CDE8-5037-D744-B63A-90F5D0F149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407BF-483B-5440-A32E-A36B58F39AB6}"/>
              </a:ext>
            </a:extLst>
          </p:cNvPr>
          <p:cNvCxnSpPr/>
          <p:nvPr userDrawn="1"/>
        </p:nvCxnSpPr>
        <p:spPr>
          <a:xfrm>
            <a:off x="365039" y="3694729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10949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FFCD94-3A3A-554E-8925-10E786DF9F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1682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B828D2-815D-A743-B42E-C1EC9926E0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5644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6F0FC-445F-EB45-9FC8-1D17AD764A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284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65854D-B5FE-F24D-B2E0-0ADBA3E299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3562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9171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02F0A0-2C64-1949-81F2-704FFB3D4D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8593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B25B3C-FBE9-484F-A1D6-E09A6F38E0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129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F263EA-DB1E-CD4D-B1E8-64C0F5871E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1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/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1F024-964B-F846-98B6-DEB81BDC00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4317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DF5DA9-BEA3-424B-BA95-1B419BF164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3257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D63ACE-FD72-2C4A-86EB-5DB63789C4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3677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7664A0-9A7C-5D4E-8D6C-AC7488BD5C15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1503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98011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Page Photo with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95AEA2A6-86D7-5E44-A399-21DD8F05B0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91" r="1" b="13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F1D07-DE20-CA41-9454-25F29B23D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476500"/>
            <a:ext cx="5074920" cy="1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395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Page Photo with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CD8D3373-A0FA-1147-A5F5-2D193FBFE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t="8174" r="429" b="8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D98FC-E254-474B-AB8A-A890E5C85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476500"/>
            <a:ext cx="5074920" cy="1883664"/>
          </a:xfrm>
          <a:prstGeom prst="rect">
            <a:avLst/>
          </a:prstGeom>
          <a:effectLst>
            <a:outerShdw blurRad="1905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0112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Page Photo with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81D93BAF-D5B7-8144-962A-A2140E2FA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2" b="438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5FC7A-FD13-4C42-A185-1FED363BF2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476500"/>
            <a:ext cx="5074920" cy="1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53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gled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849794" y="-14288"/>
            <a:ext cx="6345421" cy="6872287"/>
          </a:xfrm>
          <a:custGeom>
            <a:avLst/>
            <a:gdLst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426619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76547"/>
              <a:gd name="connsiteY0" fmla="*/ 6858000 h 6858000"/>
              <a:gd name="connsiteX1" fmla="*/ 1142206 w 4576547"/>
              <a:gd name="connsiteY1" fmla="*/ 0 h 6858000"/>
              <a:gd name="connsiteX2" fmla="*/ 4576547 w 4576547"/>
              <a:gd name="connsiteY2" fmla="*/ 0 h 6858000"/>
              <a:gd name="connsiteX3" fmla="*/ 4568825 w 4576547"/>
              <a:gd name="connsiteY3" fmla="*/ 6858000 h 6858000"/>
              <a:gd name="connsiteX4" fmla="*/ 0 w 4576547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3745274 w 4568825"/>
              <a:gd name="connsiteY2" fmla="*/ 568036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13855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4568825"/>
              <a:gd name="connsiteY0" fmla="*/ 6858000 h 6858000"/>
              <a:gd name="connsiteX1" fmla="*/ 1142206 w 4568825"/>
              <a:gd name="connsiteY1" fmla="*/ 0 h 6858000"/>
              <a:gd name="connsiteX2" fmla="*/ 4548838 w 4568825"/>
              <a:gd name="connsiteY2" fmla="*/ 0 h 6858000"/>
              <a:gd name="connsiteX3" fmla="*/ 4568825 w 4568825"/>
              <a:gd name="connsiteY3" fmla="*/ 6858000 h 6858000"/>
              <a:gd name="connsiteX4" fmla="*/ 0 w 4568825"/>
              <a:gd name="connsiteY4" fmla="*/ 6858000 h 6858000"/>
              <a:gd name="connsiteX0" fmla="*/ 0 w 6342206"/>
              <a:gd name="connsiteY0" fmla="*/ 6858000 h 6858000"/>
              <a:gd name="connsiteX1" fmla="*/ 2915587 w 6342206"/>
              <a:gd name="connsiteY1" fmla="*/ 0 h 6858000"/>
              <a:gd name="connsiteX2" fmla="*/ 6322219 w 6342206"/>
              <a:gd name="connsiteY2" fmla="*/ 0 h 6858000"/>
              <a:gd name="connsiteX3" fmla="*/ 6342206 w 6342206"/>
              <a:gd name="connsiteY3" fmla="*/ 6858000 h 6858000"/>
              <a:gd name="connsiteX4" fmla="*/ 0 w 6342206"/>
              <a:gd name="connsiteY4" fmla="*/ 6858000 h 6858000"/>
              <a:gd name="connsiteX0" fmla="*/ 0 w 6345421"/>
              <a:gd name="connsiteY0" fmla="*/ 6872287 h 6872287"/>
              <a:gd name="connsiteX1" fmla="*/ 2915587 w 6345421"/>
              <a:gd name="connsiteY1" fmla="*/ 14287 h 6872287"/>
              <a:gd name="connsiteX2" fmla="*/ 6343651 w 6345421"/>
              <a:gd name="connsiteY2" fmla="*/ 0 h 6872287"/>
              <a:gd name="connsiteX3" fmla="*/ 6342206 w 6345421"/>
              <a:gd name="connsiteY3" fmla="*/ 6872287 h 6872287"/>
              <a:gd name="connsiteX4" fmla="*/ 0 w 6345421"/>
              <a:gd name="connsiteY4" fmla="*/ 6872287 h 68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421" h="6872287">
                <a:moveTo>
                  <a:pt x="0" y="6872287"/>
                </a:moveTo>
                <a:lnTo>
                  <a:pt x="2915587" y="14287"/>
                </a:lnTo>
                <a:lnTo>
                  <a:pt x="6343651" y="0"/>
                </a:lnTo>
                <a:cubicBezTo>
                  <a:pt x="6350313" y="2281382"/>
                  <a:pt x="6335544" y="4590905"/>
                  <a:pt x="6342206" y="6872287"/>
                </a:cubicBezTo>
                <a:lnTo>
                  <a:pt x="0" y="6872287"/>
                </a:lnTo>
                <a:close/>
              </a:path>
            </a:pathLst>
          </a:custGeom>
          <a:noFill/>
        </p:spPr>
        <p:txBody>
          <a:bodyPr lIns="1828800" tIns="1463040" rIns="640080" bIns="13716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/>
            </a:lvl1pPr>
          </a:lstStyle>
          <a:p>
            <a:r>
              <a:rPr lang="en-US" dirty="0"/>
              <a:t>Click image icon above to insert photo.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0" y="555413"/>
            <a:ext cx="668649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105342"/>
            <a:ext cx="6011160" cy="923330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0920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3901" y="6356350"/>
            <a:ext cx="3114807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56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29039"/>
            <a:ext cx="1828800" cy="6766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Simpl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1709738"/>
            <a:ext cx="116414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941" y="4589463"/>
            <a:ext cx="11641418" cy="507831"/>
          </a:xfrm>
        </p:spPr>
        <p:txBody>
          <a:bodyPr>
            <a:sp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29039"/>
            <a:ext cx="1828800" cy="6766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1186D9-5B1F-014D-8A39-F8AFFF37269A}"/>
              </a:ext>
            </a:extLst>
          </p:cNvPr>
          <p:cNvCxnSpPr/>
          <p:nvPr userDrawn="1"/>
        </p:nvCxnSpPr>
        <p:spPr>
          <a:xfrm>
            <a:off x="5754781" y="3230057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0819FF-A4DD-EC41-98AF-E9066C22ACBD}"/>
              </a:ext>
            </a:extLst>
          </p:cNvPr>
          <p:cNvCxnSpPr/>
          <p:nvPr userDrawn="1"/>
        </p:nvCxnSpPr>
        <p:spPr>
          <a:xfrm>
            <a:off x="365039" y="3690745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0C2FE0-5B0C-D948-95BB-AC84C87269B5}"/>
              </a:ext>
            </a:extLst>
          </p:cNvPr>
          <p:cNvCxnSpPr/>
          <p:nvPr userDrawn="1"/>
        </p:nvCxnSpPr>
        <p:spPr>
          <a:xfrm>
            <a:off x="365039" y="3693928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Volca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Th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Gide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29039"/>
            <a:ext cx="1828800" cy="6766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Slide Right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lIns="457200" tIns="18288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1020550"/>
            <a:ext cx="5376485" cy="2387600"/>
          </a:xfrm>
        </p:spPr>
        <p:txBody>
          <a:bodyPr anchor="b" anchorCtr="0"/>
          <a:lstStyle>
            <a:lvl1pPr algn="l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4105342"/>
            <a:ext cx="5376485" cy="923330"/>
          </a:xfrm>
        </p:spPr>
        <p:txBody>
          <a:bodyPr>
            <a:spAutoFit/>
          </a:bodyPr>
          <a:lstStyle>
            <a:lvl1pPr marL="0" indent="0" algn="l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4897" y="3690745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4940" y="6356350"/>
            <a:ext cx="370281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F72652-BCC9-3341-A937-36E2C18D137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A92E8C-2A72-1848-BD68-AF01FC583422}"/>
              </a:ext>
            </a:extLst>
          </p:cNvPr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842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17DCB8-97BD-9C4E-8320-F9FF76ACB74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527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Volca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29039"/>
            <a:ext cx="1828800" cy="6766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Th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9D0507-C529-724C-8264-FED8F0DD031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A8BAA0-7BC2-A840-9C39-116EDA06EF30}"/>
              </a:ext>
            </a:extLst>
          </p:cNvPr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88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Gide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Right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615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-1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-1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-1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7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29039"/>
            <a:ext cx="1828800" cy="6766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9429FC-C92D-4C4A-989F-3573C144394F}"/>
              </a:ext>
            </a:extLst>
          </p:cNvPr>
          <p:cNvSpPr/>
          <p:nvPr userDrawn="1"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68E5E4-FFA9-0644-9393-124AC92FDD7F}"/>
              </a:ext>
            </a:extLst>
          </p:cNvPr>
          <p:cNvCxnSpPr/>
          <p:nvPr userDrawn="1"/>
        </p:nvCxnSpPr>
        <p:spPr>
          <a:xfrm>
            <a:off x="8711963" y="2300176"/>
            <a:ext cx="682438" cy="0"/>
          </a:xfrm>
          <a:prstGeom prst="line">
            <a:avLst/>
          </a:prstGeom>
          <a:ln w="50800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-1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40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6B990F-3A3A-8D49-93A0-9C4BF05BD4D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AA6FAE-8354-D949-9E61-B46D5745454E}"/>
              </a:ext>
            </a:extLst>
          </p:cNvPr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4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Volca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Th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77A6A6C-9368-8448-A52F-2053BFC6B84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C95EB-E00E-EE41-93B8-B559B4E78FBD}"/>
              </a:ext>
            </a:extLst>
          </p:cNvPr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038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Gide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Slide Left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4941" y="712802"/>
            <a:ext cx="5558118" cy="1311128"/>
          </a:xfrm>
        </p:spPr>
        <p:txBody>
          <a:bodyPr anchor="b" anchorCtr="0">
            <a:spAutoFit/>
          </a:bodyPr>
          <a:lstStyle>
            <a:lvl1pPr algn="ctr">
              <a:defRPr sz="4400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  2 LINES MAX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64941" y="2714773"/>
            <a:ext cx="5558118" cy="1089529"/>
          </a:xfrm>
        </p:spPr>
        <p:txBody>
          <a:bodyPr>
            <a:spAutoFit/>
          </a:bodyPr>
          <a:lstStyle>
            <a:lvl1pPr marL="0" indent="0" algn="ctr">
              <a:buNone/>
              <a:defRPr sz="2400" b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– keep this no smaller than 24 pt. and keep it short to help with readability at far distances.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711964" y="2300176"/>
            <a:ext cx="682438" cy="0"/>
          </a:xfrm>
          <a:prstGeom prst="line">
            <a:avLst/>
          </a:prstGeom>
          <a:ln w="5080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-1" y="0"/>
            <a:ext cx="6096000" cy="6858000"/>
          </a:xfrm>
        </p:spPr>
        <p:txBody>
          <a:bodyPr lIns="365760" tIns="1645920" rIns="365760">
            <a:normAutofit/>
          </a:bodyPr>
          <a:lstStyle>
            <a:lvl1pPr marL="0" indent="0" algn="ctr">
              <a:buNone/>
              <a:defRPr sz="1600" b="0"/>
            </a:lvl1pPr>
          </a:lstStyle>
          <a:p>
            <a:r>
              <a:rPr lang="en-US" dirty="0"/>
              <a:t>Click one of the icons below to insert a chart, table, photo, etc. If needed, you can shop for stock photos at </a:t>
            </a:r>
            <a:r>
              <a:rPr lang="en-US" dirty="0" err="1"/>
              <a:t>stock.adobe.com</a:t>
            </a:r>
            <a:r>
              <a:rPr lang="en-US" dirty="0"/>
              <a:t>. Select photo and send file number to </a:t>
            </a:r>
            <a:r>
              <a:rPr lang="en-US" dirty="0" err="1"/>
              <a:t>Kristen.Burnett@lcra.org</a:t>
            </a:r>
            <a:r>
              <a:rPr lang="en-US" dirty="0"/>
              <a:t> or </a:t>
            </a:r>
            <a:r>
              <a:rPr lang="en-US" dirty="0" err="1"/>
              <a:t>Kaitlyn.Gruener@lcra.org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8941" y="6356350"/>
            <a:ext cx="2212812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0695" y="6356350"/>
            <a:ext cx="307636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6695" y="6356350"/>
            <a:ext cx="1586363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013A1D-3012-2E41-A233-1B14AA6778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 marL="347663" indent="-347663"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88" y="5229039"/>
            <a:ext cx="1823024" cy="67665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F21732-05C9-ED4E-861F-6A9733F810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9F70083D-70C7-0144-B715-A0772EEAED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81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E342FC4-FC05-A943-B55F-E4C919449D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25CE214-78DE-244A-AC1E-B392FEBB1D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93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518C4A-F2E8-014F-8E5D-0BCC723303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140C873-2F96-BB48-A862-311DB5B377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477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2621A0-4889-1E49-87BE-9DD9FC78FF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207BF8-418C-8348-9A30-50492B9A34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216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090E38-9972-DF4B-A951-FEB02F7CEF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9D1170D9-D8FB-8342-93CE-4877B8A4FD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72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770B51-7F9B-CF43-A5D6-C19931F65F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1F4058-1045-0D42-9FD0-C1A9D2F331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487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1DEB206E-5B39-3F42-912B-89F7333846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Content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– 5 words/1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41DA8ABE-F19F-8045-9B22-218EAB84B6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1" y="1691155"/>
            <a:ext cx="11654118" cy="20108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733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61D1D7-9E46-1D4F-B893-22164B7B61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28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F307B7-A24A-DA4F-9CB7-BA7ACC3EB6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0445D45E-0D18-0A42-A233-893B94247D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28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6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88" y="5229039"/>
            <a:ext cx="1823024" cy="67665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52367"/>
            <a:ext cx="9144000" cy="2387600"/>
          </a:xfrm>
        </p:spPr>
        <p:txBody>
          <a:bodyPr anchor="b" anchorCtr="0"/>
          <a:lstStyle>
            <a:lvl1pPr algn="ctr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Keep title to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37159"/>
            <a:ext cx="9144000" cy="507831"/>
          </a:xfrm>
        </p:spPr>
        <p:txBody>
          <a:bodyPr>
            <a:spAutoFit/>
          </a:bodyPr>
          <a:lstStyle>
            <a:lvl1pPr marL="0" indent="0" algn="ctr">
              <a:buNone/>
              <a:defRPr sz="3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 keep this 30 pt. font or larger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4781" y="3222562"/>
            <a:ext cx="682438" cy="0"/>
          </a:xfrm>
          <a:prstGeom prst="line">
            <a:avLst/>
          </a:prstGeom>
          <a:ln w="508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3F435D-90DA-F34C-A4D8-908254C7CE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49D56C8-5F2D-894E-B229-F8A79EACF4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28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2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Aqua-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77C7F7-F96A-6341-99B1-3C9F3D4957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2F5B9C8D-B186-0442-AFC5-C6ECE05C85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28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630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637EFA-7999-4A4C-98BE-C54B4B006F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07FA2532-56FB-B94F-9A10-FA43A5F557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28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691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Lost P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B31733-71FB-E44E-8E0C-7F0C20A873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BE7BB941-5F22-5141-BE18-DFF465A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28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140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Wir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6AECD4-E450-6146-BCB5-E10CF65A7B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203A225-80FA-C84B-9916-C466016365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2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Spil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/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E75F202-EDEA-5D45-8222-A2C752C02F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286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Side Photo Slide - White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41" y="230655"/>
            <a:ext cx="7884459" cy="1325563"/>
          </a:xfrm>
        </p:spPr>
        <p:txBody>
          <a:bodyPr/>
          <a:lstStyle/>
          <a:p>
            <a:r>
              <a:rPr lang="en-US" dirty="0"/>
              <a:t>Title – 5 words/</a:t>
            </a:r>
            <a:br>
              <a:rPr lang="en-US" dirty="0"/>
            </a:br>
            <a:r>
              <a:rPr lang="en-US" dirty="0"/>
              <a:t>1 line recommended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600F-AE70-F844-9A33-EAF1AF575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304550" y="0"/>
            <a:ext cx="3887449" cy="6858000"/>
          </a:xfrm>
        </p:spPr>
        <p:txBody>
          <a:bodyPr lIns="457200" tIns="914400" rIns="4572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image icon below to insert photo background. If needed, you can shop for stock photos at stock.adobe.com. Select photo and send file number to Kristen.Burnett@lcra.org or Kaitlyn.Gruener@lcra.org.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DCC849-40C3-2F48-968E-BDA9BB25D8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8941" y="1691155"/>
            <a:ext cx="7884459" cy="45305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19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D6FA48-EB0F-8A4F-AE80-A20D8DEF1AEF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082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- Bluebon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0029A5-B1AF-0B48-A501-B9B29BE347FE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5 words max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51838" y="1825625"/>
            <a:ext cx="567122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68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223" Type="http://schemas.openxmlformats.org/officeDocument/2006/relationships/slideLayout" Target="../slideLayouts/slideLayout223.xml"/><Relationship Id="rId228" Type="http://schemas.openxmlformats.org/officeDocument/2006/relationships/slideLayout" Target="../slideLayouts/slideLayout228.xml"/><Relationship Id="rId244" Type="http://schemas.openxmlformats.org/officeDocument/2006/relationships/slideLayout" Target="../slideLayouts/slideLayout244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65" Type="http://schemas.openxmlformats.org/officeDocument/2006/relationships/slideLayout" Target="../slideLayouts/slideLayout265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0" Type="http://schemas.openxmlformats.org/officeDocument/2006/relationships/slideLayout" Target="../slideLayouts/slideLayout250.xml"/><Relationship Id="rId255" Type="http://schemas.openxmlformats.org/officeDocument/2006/relationships/slideLayout" Target="../slideLayouts/slideLayout255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261" Type="http://schemas.openxmlformats.org/officeDocument/2006/relationships/slideLayout" Target="../slideLayouts/slideLayout261.xml"/><Relationship Id="rId266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6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262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8941" y="542571"/>
            <a:ext cx="11654118" cy="7017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/>
          <a:p>
            <a:r>
              <a:rPr lang="en-US" dirty="0"/>
              <a:t>Title – 5 words/1 line recommended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941" y="1691155"/>
            <a:ext cx="11654118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94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98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4DC600F-AE70-F844-9A33-EAF1AF5751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6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800" r:id="rId2"/>
    <p:sldLayoutId id="2147483752" r:id="rId3"/>
    <p:sldLayoutId id="2147483753" r:id="rId4"/>
    <p:sldLayoutId id="2147483801" r:id="rId5"/>
    <p:sldLayoutId id="2147483802" r:id="rId6"/>
    <p:sldLayoutId id="2147483803" r:id="rId7"/>
    <p:sldLayoutId id="2147483755" r:id="rId8"/>
    <p:sldLayoutId id="2147483754" r:id="rId9"/>
    <p:sldLayoutId id="2147483865" r:id="rId10"/>
    <p:sldLayoutId id="2147483663" r:id="rId11"/>
    <p:sldLayoutId id="2147483866" r:id="rId12"/>
    <p:sldLayoutId id="2147483868" r:id="rId13"/>
    <p:sldLayoutId id="2147483867" r:id="rId14"/>
    <p:sldLayoutId id="2147483881" r:id="rId15"/>
    <p:sldLayoutId id="2147483882" r:id="rId16"/>
    <p:sldLayoutId id="2147483869" r:id="rId17"/>
    <p:sldLayoutId id="2147483660" r:id="rId18"/>
    <p:sldLayoutId id="2147483804" r:id="rId19"/>
    <p:sldLayoutId id="2147483694" r:id="rId20"/>
    <p:sldLayoutId id="2147483806" r:id="rId21"/>
    <p:sldLayoutId id="2147483870" r:id="rId22"/>
    <p:sldLayoutId id="2147483805" r:id="rId23"/>
    <p:sldLayoutId id="2147483883" r:id="rId24"/>
    <p:sldLayoutId id="2147483884" r:id="rId25"/>
    <p:sldLayoutId id="2147483813" r:id="rId26"/>
    <p:sldLayoutId id="2147483651" r:id="rId27"/>
    <p:sldLayoutId id="2147483702" r:id="rId28"/>
    <p:sldLayoutId id="2147483703" r:id="rId29"/>
    <p:sldLayoutId id="2147483807" r:id="rId30"/>
    <p:sldLayoutId id="2147483808" r:id="rId31"/>
    <p:sldLayoutId id="2147483809" r:id="rId32"/>
    <p:sldLayoutId id="2147483811" r:id="rId33"/>
    <p:sldLayoutId id="2147483810" r:id="rId34"/>
    <p:sldLayoutId id="2147483812" r:id="rId35"/>
    <p:sldLayoutId id="2147483693" r:id="rId36"/>
    <p:sldLayoutId id="2147483664" r:id="rId37"/>
    <p:sldLayoutId id="2147483759" r:id="rId38"/>
    <p:sldLayoutId id="2147483756" r:id="rId39"/>
    <p:sldLayoutId id="2147483666" r:id="rId40"/>
    <p:sldLayoutId id="2147483785" r:id="rId41"/>
    <p:sldLayoutId id="2147483815" r:id="rId42"/>
    <p:sldLayoutId id="2147483665" r:id="rId43"/>
    <p:sldLayoutId id="2147483814" r:id="rId44"/>
    <p:sldLayoutId id="2147483667" r:id="rId45"/>
    <p:sldLayoutId id="2147483669" r:id="rId46"/>
    <p:sldLayoutId id="2147483816" r:id="rId47"/>
    <p:sldLayoutId id="2147483668" r:id="rId48"/>
    <p:sldLayoutId id="2147483758" r:id="rId49"/>
    <p:sldLayoutId id="2147483757" r:id="rId50"/>
    <p:sldLayoutId id="2147483676" r:id="rId51"/>
    <p:sldLayoutId id="2147483677" r:id="rId52"/>
    <p:sldLayoutId id="2147483784" r:id="rId53"/>
    <p:sldLayoutId id="2147483681" r:id="rId54"/>
    <p:sldLayoutId id="2147483678" r:id="rId55"/>
    <p:sldLayoutId id="2147483885" r:id="rId56"/>
    <p:sldLayoutId id="2147483679" r:id="rId57"/>
    <p:sldLayoutId id="2147483887" r:id="rId58"/>
    <p:sldLayoutId id="2147483783" r:id="rId59"/>
    <p:sldLayoutId id="2147483781" r:id="rId60"/>
    <p:sldLayoutId id="2147483886" r:id="rId61"/>
    <p:sldLayoutId id="2147483782" r:id="rId62"/>
    <p:sldLayoutId id="2147483698" r:id="rId63"/>
    <p:sldLayoutId id="2147483675" r:id="rId64"/>
    <p:sldLayoutId id="2147483836" r:id="rId65"/>
    <p:sldLayoutId id="2147483837" r:id="rId66"/>
    <p:sldLayoutId id="2147483838" r:id="rId67"/>
    <p:sldLayoutId id="2147483839" r:id="rId68"/>
    <p:sldLayoutId id="2147483888" r:id="rId69"/>
    <p:sldLayoutId id="2147483840" r:id="rId70"/>
    <p:sldLayoutId id="2147483841" r:id="rId71"/>
    <p:sldLayoutId id="2147483889" r:id="rId72"/>
    <p:sldLayoutId id="2147483842" r:id="rId73"/>
    <p:sldLayoutId id="2147483844" r:id="rId74"/>
    <p:sldLayoutId id="2147483890" r:id="rId75"/>
    <p:sldLayoutId id="2147483843" r:id="rId76"/>
    <p:sldLayoutId id="2147483845" r:id="rId77"/>
    <p:sldLayoutId id="2147483846" r:id="rId78"/>
    <p:sldLayoutId id="2147483769" r:id="rId79"/>
    <p:sldLayoutId id="2147483904" r:id="rId80"/>
    <p:sldLayoutId id="2147483905" r:id="rId81"/>
    <p:sldLayoutId id="2147483906" r:id="rId82"/>
    <p:sldLayoutId id="2147483907" r:id="rId83"/>
    <p:sldLayoutId id="2147483902" r:id="rId84"/>
    <p:sldLayoutId id="2147483903" r:id="rId85"/>
    <p:sldLayoutId id="2147483770" r:id="rId86"/>
    <p:sldLayoutId id="2147483650" r:id="rId87"/>
    <p:sldLayoutId id="2147483697" r:id="rId88"/>
    <p:sldLayoutId id="2147483908" r:id="rId89"/>
    <p:sldLayoutId id="2147483910" r:id="rId90"/>
    <p:sldLayoutId id="2147483911" r:id="rId91"/>
    <p:sldLayoutId id="2147483909" r:id="rId92"/>
    <p:sldLayoutId id="2147483912" r:id="rId93"/>
    <p:sldLayoutId id="2147483913" r:id="rId94"/>
    <p:sldLayoutId id="2147483696" r:id="rId95"/>
    <p:sldLayoutId id="2147483695" r:id="rId96"/>
    <p:sldLayoutId id="2147483773" r:id="rId97"/>
    <p:sldLayoutId id="2147483875" r:id="rId98"/>
    <p:sldLayoutId id="2147483876" r:id="rId99"/>
    <p:sldLayoutId id="2147483877" r:id="rId100"/>
    <p:sldLayoutId id="2147483878" r:id="rId101"/>
    <p:sldLayoutId id="2147483880" r:id="rId102"/>
    <p:sldLayoutId id="2147483879" r:id="rId103"/>
    <p:sldLayoutId id="2147483774" r:id="rId104"/>
    <p:sldLayoutId id="2147483652" r:id="rId105"/>
    <p:sldLayoutId id="2147483922" r:id="rId106"/>
    <p:sldLayoutId id="2147483872" r:id="rId107"/>
    <p:sldLayoutId id="2147483923" r:id="rId108"/>
    <p:sldLayoutId id="2147483924" r:id="rId109"/>
    <p:sldLayoutId id="2147483925" r:id="rId110"/>
    <p:sldLayoutId id="2147483926" r:id="rId111"/>
    <p:sldLayoutId id="2147483927" r:id="rId112"/>
    <p:sldLayoutId id="2147483873" r:id="rId113"/>
    <p:sldLayoutId id="2147483874" r:id="rId114"/>
    <p:sldLayoutId id="2147483966" r:id="rId115"/>
    <p:sldLayoutId id="2147483960" r:id="rId116"/>
    <p:sldLayoutId id="2147483959" r:id="rId117"/>
    <p:sldLayoutId id="2147483961" r:id="rId118"/>
    <p:sldLayoutId id="2147483962" r:id="rId119"/>
    <p:sldLayoutId id="2147483963" r:id="rId120"/>
    <p:sldLayoutId id="2147483958" r:id="rId121"/>
    <p:sldLayoutId id="2147483964" r:id="rId122"/>
    <p:sldLayoutId id="2147483965" r:id="rId123"/>
    <p:sldLayoutId id="2147483967" r:id="rId124"/>
    <p:sldLayoutId id="2147483968" r:id="rId125"/>
    <p:sldLayoutId id="2147483969" r:id="rId126"/>
    <p:sldLayoutId id="2147483970" r:id="rId127"/>
    <p:sldLayoutId id="2147483971" r:id="rId128"/>
    <p:sldLayoutId id="2147483972" r:id="rId129"/>
    <p:sldLayoutId id="2147483973" r:id="rId130"/>
    <p:sldLayoutId id="2147483974" r:id="rId131"/>
    <p:sldLayoutId id="2147483975" r:id="rId132"/>
    <p:sldLayoutId id="2147483701" r:id="rId133"/>
    <p:sldLayoutId id="2147483799" r:id="rId134"/>
    <p:sldLayoutId id="2147483793" r:id="rId135"/>
    <p:sldLayoutId id="2147483892" r:id="rId136"/>
    <p:sldLayoutId id="2147483891" r:id="rId137"/>
    <p:sldLayoutId id="2147483893" r:id="rId138"/>
    <p:sldLayoutId id="2147483894" r:id="rId139"/>
    <p:sldLayoutId id="2147483700" r:id="rId140"/>
    <p:sldLayoutId id="2147483699" r:id="rId141"/>
    <p:sldLayoutId id="2147483794" r:id="rId142"/>
    <p:sldLayoutId id="2147483798" r:id="rId143"/>
    <p:sldLayoutId id="2147483795" r:id="rId144"/>
    <p:sldLayoutId id="2147483914" r:id="rId145"/>
    <p:sldLayoutId id="2147483916" r:id="rId146"/>
    <p:sldLayoutId id="2147483915" r:id="rId147"/>
    <p:sldLayoutId id="2147483917" r:id="rId148"/>
    <p:sldLayoutId id="2147483796" r:id="rId149"/>
    <p:sldLayoutId id="2147483797" r:id="rId150"/>
    <p:sldLayoutId id="2147483760" r:id="rId151"/>
    <p:sldLayoutId id="2147483761" r:id="rId152"/>
    <p:sldLayoutId id="2147483817" r:id="rId153"/>
    <p:sldLayoutId id="2147483818" r:id="rId154"/>
    <p:sldLayoutId id="2147483823" r:id="rId155"/>
    <p:sldLayoutId id="2147483895" r:id="rId156"/>
    <p:sldLayoutId id="2147483819" r:id="rId157"/>
    <p:sldLayoutId id="2147483686" r:id="rId158"/>
    <p:sldLayoutId id="2147483670" r:id="rId159"/>
    <p:sldLayoutId id="2147483847" r:id="rId160"/>
    <p:sldLayoutId id="2147483848" r:id="rId161"/>
    <p:sldLayoutId id="2147483849" r:id="rId162"/>
    <p:sldLayoutId id="2147483850" r:id="rId163"/>
    <p:sldLayoutId id="2147483851" r:id="rId164"/>
    <p:sldLayoutId id="2147483896" r:id="rId165"/>
    <p:sldLayoutId id="2147483852" r:id="rId166"/>
    <p:sldLayoutId id="2147483853" r:id="rId167"/>
    <p:sldLayoutId id="2147483854" r:id="rId168"/>
    <p:sldLayoutId id="2147483762" r:id="rId169"/>
    <p:sldLayoutId id="2147483763" r:id="rId170"/>
    <p:sldLayoutId id="2147483820" r:id="rId171"/>
    <p:sldLayoutId id="2147483821" r:id="rId172"/>
    <p:sldLayoutId id="2147483822" r:id="rId173"/>
    <p:sldLayoutId id="2147483897" r:id="rId174"/>
    <p:sldLayoutId id="2147483824" r:id="rId175"/>
    <p:sldLayoutId id="2147483687" r:id="rId176"/>
    <p:sldLayoutId id="2147483671" r:id="rId177"/>
    <p:sldLayoutId id="2147483855" r:id="rId178"/>
    <p:sldLayoutId id="2147483856" r:id="rId179"/>
    <p:sldLayoutId id="2147483857" r:id="rId180"/>
    <p:sldLayoutId id="2147483858" r:id="rId181"/>
    <p:sldLayoutId id="2147483859" r:id="rId182"/>
    <p:sldLayoutId id="2147483898" r:id="rId183"/>
    <p:sldLayoutId id="2147483860" r:id="rId184"/>
    <p:sldLayoutId id="2147483861" r:id="rId185"/>
    <p:sldLayoutId id="2147483862" r:id="rId186"/>
    <p:sldLayoutId id="2147483764" r:id="rId187"/>
    <p:sldLayoutId id="2147483765" r:id="rId188"/>
    <p:sldLayoutId id="2147483825" r:id="rId189"/>
    <p:sldLayoutId id="2147483826" r:id="rId190"/>
    <p:sldLayoutId id="2147483828" r:id="rId191"/>
    <p:sldLayoutId id="2147483900" r:id="rId192"/>
    <p:sldLayoutId id="2147483827" r:id="rId193"/>
    <p:sldLayoutId id="2147483685" r:id="rId194"/>
    <p:sldLayoutId id="2147483766" r:id="rId195"/>
    <p:sldLayoutId id="2147483674" r:id="rId196"/>
    <p:sldLayoutId id="2147483673" r:id="rId197"/>
    <p:sldLayoutId id="2147483682" r:id="rId198"/>
    <p:sldLayoutId id="2147483829" r:id="rId199"/>
    <p:sldLayoutId id="2147483830" r:id="rId200"/>
    <p:sldLayoutId id="2147483831" r:id="rId201"/>
    <p:sldLayoutId id="2147483899" r:id="rId202"/>
    <p:sldLayoutId id="2147483832" r:id="rId203"/>
    <p:sldLayoutId id="2147483948" r:id="rId204"/>
    <p:sldLayoutId id="2147483949" r:id="rId205"/>
    <p:sldLayoutId id="2147483950" r:id="rId206"/>
    <p:sldLayoutId id="2147483690" r:id="rId207"/>
    <p:sldLayoutId id="2147483691" r:id="rId208"/>
    <p:sldLayoutId id="2147483833" r:id="rId209"/>
    <p:sldLayoutId id="2147483834" r:id="rId210"/>
    <p:sldLayoutId id="2147483692" r:id="rId211"/>
    <p:sldLayoutId id="2147483901" r:id="rId212"/>
    <p:sldLayoutId id="2147483835" r:id="rId213"/>
    <p:sldLayoutId id="2147483689" r:id="rId214"/>
    <p:sldLayoutId id="2147483768" r:id="rId215"/>
    <p:sldLayoutId id="2147483688" r:id="rId216"/>
    <p:sldLayoutId id="2147483704" r:id="rId217"/>
    <p:sldLayoutId id="2147483772" r:id="rId218"/>
    <p:sldLayoutId id="2147483771" r:id="rId219"/>
    <p:sldLayoutId id="2147483918" r:id="rId220"/>
    <p:sldLayoutId id="2147483919" r:id="rId221"/>
    <p:sldLayoutId id="2147483920" r:id="rId222"/>
    <p:sldLayoutId id="2147483921" r:id="rId223"/>
    <p:sldLayoutId id="2147483705" r:id="rId224"/>
    <p:sldLayoutId id="2147483706" r:id="rId225"/>
    <p:sldLayoutId id="2147483788" r:id="rId226"/>
    <p:sldLayoutId id="2147483792" r:id="rId227"/>
    <p:sldLayoutId id="2147483863" r:id="rId228"/>
    <p:sldLayoutId id="2147483951" r:id="rId229"/>
    <p:sldLayoutId id="2147483952" r:id="rId230"/>
    <p:sldLayoutId id="2147483953" r:id="rId231"/>
    <p:sldLayoutId id="2147483955" r:id="rId232"/>
    <p:sldLayoutId id="2147483864" r:id="rId233"/>
    <p:sldLayoutId id="2147483786" r:id="rId234"/>
    <p:sldLayoutId id="2147483956" r:id="rId235"/>
    <p:sldLayoutId id="2147483957" r:id="rId236"/>
    <p:sldLayoutId id="2147483954" r:id="rId237"/>
    <p:sldLayoutId id="2147483654" r:id="rId238"/>
    <p:sldLayoutId id="2147483930" r:id="rId239"/>
    <p:sldLayoutId id="2147483931" r:id="rId240"/>
    <p:sldLayoutId id="2147483932" r:id="rId241"/>
    <p:sldLayoutId id="2147483933" r:id="rId242"/>
    <p:sldLayoutId id="2147483929" r:id="rId243"/>
    <p:sldLayoutId id="2147483928" r:id="rId244"/>
    <p:sldLayoutId id="2147483778" r:id="rId245"/>
    <p:sldLayoutId id="2147483777" r:id="rId246"/>
    <p:sldLayoutId id="2147483779" r:id="rId247"/>
    <p:sldLayoutId id="2147483935" r:id="rId248"/>
    <p:sldLayoutId id="2147483936" r:id="rId249"/>
    <p:sldLayoutId id="2147483937" r:id="rId250"/>
    <p:sldLayoutId id="2147483934" r:id="rId251"/>
    <p:sldLayoutId id="2147483938" r:id="rId252"/>
    <p:sldLayoutId id="2147483939" r:id="rId253"/>
    <p:sldLayoutId id="2147483780" r:id="rId254"/>
    <p:sldLayoutId id="2147483655" r:id="rId255"/>
    <p:sldLayoutId id="2147483871" r:id="rId256"/>
    <p:sldLayoutId id="2147483942" r:id="rId257"/>
    <p:sldLayoutId id="2147483943" r:id="rId258"/>
    <p:sldLayoutId id="2147483944" r:id="rId259"/>
    <p:sldLayoutId id="2147483945" r:id="rId260"/>
    <p:sldLayoutId id="2147483946" r:id="rId261"/>
    <p:sldLayoutId id="2147483947" r:id="rId262"/>
    <p:sldLayoutId id="2147483940" r:id="rId263"/>
    <p:sldLayoutId id="2147483941" r:id="rId264"/>
    <p:sldLayoutId id="2147483976" r:id="rId265"/>
    <p:sldLayoutId id="2147483977" r:id="rId266"/>
    <p:sldLayoutId id="2147483978" r:id="rId26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7663" indent="-347663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8138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033463" indent="-3476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81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716088" indent="-344488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rve.lehigh.edu/etd/4282" TargetMode="External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D935-7D62-8E43-B180-5BF642363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281908"/>
            <a:ext cx="10248900" cy="2585323"/>
          </a:xfrm>
        </p:spPr>
        <p:txBody>
          <a:bodyPr/>
          <a:lstStyle/>
          <a:p>
            <a:r>
              <a:rPr lang="en-US" dirty="0"/>
              <a:t>GGOV1 Matlab Modeling for Significant Frequency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90163-09B5-E34F-AD08-B920BAB59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7159"/>
            <a:ext cx="9144000" cy="1051570"/>
          </a:xfrm>
        </p:spPr>
        <p:txBody>
          <a:bodyPr/>
          <a:lstStyle/>
          <a:p>
            <a:r>
              <a:rPr lang="en-US" dirty="0"/>
              <a:t>Bracy Nesbit</a:t>
            </a:r>
          </a:p>
          <a:p>
            <a:r>
              <a:rPr lang="en-US" dirty="0"/>
              <a:t>Bailey Barksdale</a:t>
            </a:r>
          </a:p>
        </p:txBody>
      </p:sp>
    </p:spTree>
    <p:extLst>
      <p:ext uri="{BB962C8B-B14F-4D97-AF65-F5344CB8AC3E}">
        <p14:creationId xmlns:p14="http://schemas.microsoft.com/office/powerpoint/2010/main" val="40267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8941" y="2842425"/>
            <a:ext cx="11654118" cy="701731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2103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8941" y="1244302"/>
            <a:ext cx="11654118" cy="5255798"/>
          </a:xfrm>
        </p:spPr>
        <p:txBody>
          <a:bodyPr/>
          <a:lstStyle/>
          <a:p>
            <a:pPr lvl="0"/>
            <a:r>
              <a:rPr lang="en-US" sz="2000" dirty="0"/>
              <a:t>ETAP. “ETAP GGOV1 Model.”</a:t>
            </a:r>
          </a:p>
          <a:p>
            <a:pPr lvl="0"/>
            <a:r>
              <a:rPr lang="en-US" sz="2000" dirty="0"/>
              <a:t>NERC. “Reliability Guideline – Application Guide for Modeling Turbine Governor and Active Power-Frequency Controls in Interconnection-Wide Stability Studies.” June 2019.</a:t>
            </a:r>
          </a:p>
          <a:p>
            <a:pPr lvl="0"/>
            <a:r>
              <a:rPr lang="en-US" sz="2000" dirty="0"/>
              <a:t>Gu, Qinxu, "Real-Time Modeling of Gas-Electric Dependencies: An Optimal Control Approach" (2018). Theses and Dissertations. 4282. </a:t>
            </a:r>
            <a:r>
              <a:rPr lang="en-US" sz="2000" u="sng" dirty="0">
                <a:hlinkClick r:id="rId2"/>
              </a:rPr>
              <a:t>https://preserve.lehigh.edu/etd/4282</a:t>
            </a:r>
            <a:endParaRPr lang="en-US" sz="2000" dirty="0"/>
          </a:p>
          <a:p>
            <a:pPr lvl="0"/>
            <a:r>
              <a:rPr lang="en-US" sz="2000" dirty="0"/>
              <a:t>Menon, A. S., Babu, N. R., &amp; Desabatla, S. (2016). Study on the Impact of Turbine Controls on Transient Stability of Synchronous Machine. Journal of Green Engineering, 6(2), 1-22. doi:10.13052/jge1904-4720.624 </a:t>
            </a:r>
          </a:p>
          <a:p>
            <a:pPr lvl="0"/>
            <a:r>
              <a:rPr lang="en-US" sz="2000" dirty="0"/>
              <a:t>NERC. “MOD-027-1 Verification of Models and Data for Turbine/Governor and Load Control or Active Power/Frequency Control Functions.” 26 Nov. 2014.</a:t>
            </a:r>
          </a:p>
          <a:p>
            <a:pPr lvl="0"/>
            <a:r>
              <a:rPr lang="en-US" sz="2000" dirty="0"/>
              <a:t>Power System Dynamic Performance Committee, Power System Stability Subcommittee, &amp; Task Force on Turbine-Governor Modeling. (2013, January). Dynamic Models for Turbine-Governors in Power System Studies (Rep. No. PES-TR1).</a:t>
            </a:r>
          </a:p>
          <a:p>
            <a:pPr lvl="0"/>
            <a:r>
              <a:rPr lang="en-US" sz="2000" dirty="0"/>
              <a:t>NERC. “Modeling Notification – Gas Turbine Governor Modeling.” August 2017.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8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C2F6-9C2C-4B7F-B269-1D9BA847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CBEE8-73A8-4417-8CB0-3C6AB35EA19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1837"/>
          <a:stretch/>
        </p:blipFill>
        <p:spPr bwMode="auto">
          <a:xfrm>
            <a:off x="609600" y="1470212"/>
            <a:ext cx="9807388" cy="4982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F64949-13BC-46A0-9C3B-4DF2255B0B5D}"/>
              </a:ext>
            </a:extLst>
          </p:cNvPr>
          <p:cNvCxnSpPr/>
          <p:nvPr/>
        </p:nvCxnSpPr>
        <p:spPr>
          <a:xfrm flipH="1">
            <a:off x="5986991" y="1484489"/>
            <a:ext cx="1164" cy="49685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D7E294-80A0-43C0-A8EE-809CEE6E1178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9807388" cy="174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>
            <a:extLst>
              <a:ext uri="{FF2B5EF4-FFF2-40B4-BE49-F238E27FC236}">
                <a16:creationId xmlns:a16="http://schemas.microsoft.com/office/drawing/2014/main" id="{5C8DB47E-650D-44F5-9EBB-ADD66DE91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8" y="3011702"/>
            <a:ext cx="632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AC8AB3F5-2B22-4F82-8F5A-F6BF20864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92" y="6036512"/>
            <a:ext cx="7186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0CA3091-FE8C-4F5F-9D78-1AF05D3F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286" y="1631596"/>
            <a:ext cx="632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6E2285B8-CA38-4CD6-A092-BBE21EACA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286" y="6023986"/>
            <a:ext cx="632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EF16049-9E76-45AE-B286-60EC615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61109"/>
            <a:ext cx="18397836" cy="68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5335C6FB-F58F-4E26-BAB2-2E7A43D36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08361"/>
            <a:ext cx="1839783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85A65-46C3-4028-96F5-B89B96A6A205}"/>
              </a:ext>
            </a:extLst>
          </p:cNvPr>
          <p:cNvSpPr txBox="1"/>
          <p:nvPr/>
        </p:nvSpPr>
        <p:spPr>
          <a:xfrm>
            <a:off x="5350649" y="612248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Matlab Overall GGOV1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6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D629-42CB-45DA-9E84-F19B5D2E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BB112-489C-4DF1-B9D8-66BD7E8C202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/>
          <a:stretch/>
        </p:blipFill>
        <p:spPr bwMode="auto">
          <a:xfrm>
            <a:off x="1323703" y="1323703"/>
            <a:ext cx="9492343" cy="4572000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D2915-3066-499B-9625-57DD00C45E46}"/>
              </a:ext>
            </a:extLst>
          </p:cNvPr>
          <p:cNvSpPr txBox="1"/>
          <p:nvPr/>
        </p:nvSpPr>
        <p:spPr>
          <a:xfrm>
            <a:off x="5350649" y="570270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Matlab GGOV1 Model Section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27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83F4-E3E8-4CBF-94F7-9D16B790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542571"/>
            <a:ext cx="11654118" cy="701731"/>
          </a:xfrm>
        </p:spPr>
        <p:txBody>
          <a:bodyPr/>
          <a:lstStyle/>
          <a:p>
            <a:r>
              <a:rPr lang="en-US" dirty="0"/>
              <a:t>Appendix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B5E28-A4AC-40D3-A69D-C329934599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88571" y="1393921"/>
            <a:ext cx="9614263" cy="53470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20BAE-CFDB-4432-A6D7-9F5D6FE93155}"/>
              </a:ext>
            </a:extLst>
          </p:cNvPr>
          <p:cNvSpPr txBox="1"/>
          <p:nvPr/>
        </p:nvSpPr>
        <p:spPr>
          <a:xfrm>
            <a:off x="5350649" y="570270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Matlab GGOV1 Model Section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7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37B9-ED09-4267-8292-519D42BD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F943F-57A6-4E2A-A5BF-90861EF6B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07177" y="1393371"/>
            <a:ext cx="8934994" cy="48593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55A4B-F2CB-4FC1-83AD-E32EA40234DF}"/>
              </a:ext>
            </a:extLst>
          </p:cNvPr>
          <p:cNvSpPr txBox="1"/>
          <p:nvPr/>
        </p:nvSpPr>
        <p:spPr>
          <a:xfrm>
            <a:off x="5350649" y="570270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Matlab GGOV1 Model Section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6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4286" y="1300621"/>
            <a:ext cx="11654118" cy="5186035"/>
          </a:xfrm>
        </p:spPr>
        <p:txBody>
          <a:bodyPr/>
          <a:lstStyle/>
          <a:p>
            <a:r>
              <a:rPr lang="en-US" sz="2400" dirty="0"/>
              <a:t>In late 2017 studies were presented that analyzed Primary Frequency Response and Responsive Reserve Services needed to ensure system stable interconnection frequency is maintained if the target category C (N-2) event occurs.  It was recognized that assumed Combined Cycle unit response did not account for the affect of large frequency deviations.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To adequately understand the impact of the large frequency deviations on turbine generator primary frequency responses LCRA Generation worked with Burns &amp; McDonnell to analyze the models used in the study. One of the recommendations from the Burns &amp; McDonnell study was to update the governor models for the extreme frequency events so that these parameters can be entered into the most accurate model of the ERCOT grid.  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LCRA Generation has been able to update the GGOV1 model for the 59.3 Hz event condition.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1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8D797-F48D-4454-800D-EB51CFD0D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26" y="-9236"/>
            <a:ext cx="9381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1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8941" y="1377119"/>
            <a:ext cx="11654118" cy="5506636"/>
          </a:xfrm>
        </p:spPr>
        <p:txBody>
          <a:bodyPr/>
          <a:lstStyle/>
          <a:p>
            <a:r>
              <a:rPr lang="en-US" sz="2400" dirty="0"/>
              <a:t>Matlab and Simulink were implemented to build a replica of the ETAP version of the GGOV1 model. </a:t>
            </a:r>
          </a:p>
          <a:p>
            <a:r>
              <a:rPr lang="en-US" sz="2400" dirty="0"/>
              <a:t>This model has been adjusted a little bit based on other sources and the desired output curve of the model. </a:t>
            </a:r>
          </a:p>
          <a:p>
            <a:r>
              <a:rPr lang="en-US" sz="2400" dirty="0"/>
              <a:t>The goal of this process was to accurately model a unit’s response for large frequency events such as 59.3 Hz.</a:t>
            </a:r>
          </a:p>
          <a:p>
            <a:r>
              <a:rPr lang="en-US" sz="2400" dirty="0"/>
              <a:t>As a result of trial and error, it was determined that five variables/input parameters of the GGOV1 model would need to be adjusted to accurately reflect the response for each event. </a:t>
            </a:r>
          </a:p>
          <a:p>
            <a:pPr lvl="1"/>
            <a:r>
              <a:rPr lang="en-US" sz="2400" dirty="0"/>
              <a:t>These parameters were Tb (Turbine lag time constant), Kturb (turbine gain), Wfnl (no load fuel flow), Kigov (governor integral gain), and Pref (power reference) </a:t>
            </a:r>
          </a:p>
          <a:p>
            <a:r>
              <a:rPr lang="en-US" sz="2400" dirty="0"/>
              <a:t>This GGOV1 model has not been tested via PSS/E yet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0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CBE40-4886-4419-B529-CC7C8A76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74F8-17F7-4BDF-8720-DB8810C1942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26670-23E1-40B6-AE4C-705331543610}"/>
              </a:ext>
            </a:extLst>
          </p:cNvPr>
          <p:cNvPicPr/>
          <p:nvPr/>
        </p:nvPicPr>
        <p:blipFill rotWithShape="1">
          <a:blip r:embed="rId2"/>
          <a:srcRect b="7353"/>
          <a:stretch/>
        </p:blipFill>
        <p:spPr bwMode="auto">
          <a:xfrm>
            <a:off x="744583" y="192280"/>
            <a:ext cx="10580914" cy="6104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EC9CD-0FB9-4DE1-8310-0071F5F01207}"/>
              </a:ext>
            </a:extLst>
          </p:cNvPr>
          <p:cNvSpPr txBox="1"/>
          <p:nvPr/>
        </p:nvSpPr>
        <p:spPr>
          <a:xfrm>
            <a:off x="3030583" y="6342554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GGOV1 Gas Turbine Model (Courtesy of 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2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47BD-7290-4F44-968E-969F7F98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B0A65-EBC8-4B12-81E6-87A0CA1B13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5399B-856F-4CE2-9E73-DB642D42B73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1837"/>
          <a:stretch/>
        </p:blipFill>
        <p:spPr bwMode="auto">
          <a:xfrm>
            <a:off x="940526" y="243840"/>
            <a:ext cx="10389325" cy="6071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6BEAC-A338-45CF-BE11-B93B518D5AB6}"/>
              </a:ext>
            </a:extLst>
          </p:cNvPr>
          <p:cNvSpPr txBox="1"/>
          <p:nvPr/>
        </p:nvSpPr>
        <p:spPr>
          <a:xfrm>
            <a:off x="3091543" y="6342554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Matlab GGOV1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4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0D924-D6F2-4257-9E6C-7856E49E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20" y="-9236"/>
            <a:ext cx="10768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6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5318B-640E-4749-8AE0-D471E4A79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0"/>
          <a:stretch/>
        </p:blipFill>
        <p:spPr>
          <a:xfrm>
            <a:off x="792759" y="120650"/>
            <a:ext cx="10606481" cy="5692921"/>
          </a:xfrm>
          <a:prstGeom prst="rect">
            <a:avLst/>
          </a:prstGeom>
        </p:spPr>
      </p:pic>
      <p:grpSp>
        <p:nvGrpSpPr>
          <p:cNvPr id="5" name="Canvas 37">
            <a:extLst>
              <a:ext uri="{FF2B5EF4-FFF2-40B4-BE49-F238E27FC236}">
                <a16:creationId xmlns:a16="http://schemas.microsoft.com/office/drawing/2014/main" id="{09E35982-FBCE-4337-933C-ED5A93B956B0}"/>
              </a:ext>
            </a:extLst>
          </p:cNvPr>
          <p:cNvGrpSpPr/>
          <p:nvPr/>
        </p:nvGrpSpPr>
        <p:grpSpPr>
          <a:xfrm>
            <a:off x="3381375" y="5813571"/>
            <a:ext cx="5922016" cy="839470"/>
            <a:chOff x="0" y="0"/>
            <a:chExt cx="5922016" cy="8394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96B054-4C55-4830-A66B-978EC53C361A}"/>
                </a:ext>
              </a:extLst>
            </p:cNvPr>
            <p:cNvSpPr/>
            <p:nvPr/>
          </p:nvSpPr>
          <p:spPr>
            <a:xfrm>
              <a:off x="0" y="0"/>
              <a:ext cx="5429250" cy="839470"/>
            </a:xfrm>
            <a:prstGeom prst="rect">
              <a:avLst/>
            </a:prstGeom>
            <a:solidFill>
              <a:prstClr val="white"/>
            </a:solidFill>
          </p:spPr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6D2DC1D-EDEC-423D-9009-C8EB124203A5}"/>
                </a:ext>
              </a:extLst>
            </p:cNvPr>
            <p:cNvCxnSpPr/>
            <p:nvPr/>
          </p:nvCxnSpPr>
          <p:spPr>
            <a:xfrm>
              <a:off x="321011" y="280683"/>
              <a:ext cx="51556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 Box 29">
              <a:extLst>
                <a:ext uri="{FF2B5EF4-FFF2-40B4-BE49-F238E27FC236}">
                  <a16:creationId xmlns:a16="http://schemas.microsoft.com/office/drawing/2014/main" id="{908C7BAC-1B0E-4A2E-84D4-FF0BC3D9594B}"/>
                </a:ext>
              </a:extLst>
            </p:cNvPr>
            <p:cNvSpPr txBox="1"/>
            <p:nvPr/>
          </p:nvSpPr>
          <p:spPr>
            <a:xfrm>
              <a:off x="1001947" y="140076"/>
              <a:ext cx="1903178" cy="43796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05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GE 7FA 59.3 Hz Response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ABD8A9-F792-4991-A59F-D807526360AC}"/>
                </a:ext>
              </a:extLst>
            </p:cNvPr>
            <p:cNvCxnSpPr/>
            <p:nvPr/>
          </p:nvCxnSpPr>
          <p:spPr>
            <a:xfrm>
              <a:off x="2965568" y="246979"/>
              <a:ext cx="514985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CAE352F-E4A8-424C-8B77-09A1E67DC997}"/>
                </a:ext>
              </a:extLst>
            </p:cNvPr>
            <p:cNvSpPr txBox="1"/>
            <p:nvPr/>
          </p:nvSpPr>
          <p:spPr>
            <a:xfrm>
              <a:off x="3471028" y="140076"/>
              <a:ext cx="2450988" cy="26225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05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Westinghouse 501FD 59.3 Hz Response</a:t>
              </a: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8D382E5E-A735-436B-8092-A333E49F7486}"/>
                </a:ext>
              </a:extLst>
            </p:cNvPr>
            <p:cNvSpPr txBox="1"/>
            <p:nvPr/>
          </p:nvSpPr>
          <p:spPr>
            <a:xfrm>
              <a:off x="1645392" y="516457"/>
              <a:ext cx="3363947" cy="26162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050" i="1" dirty="0">
                  <a:solidFill>
                    <a:srgbClr val="595959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59.3 Hz All Matlab CC Responses</a:t>
              </a:r>
              <a:endParaRPr lang="en-US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64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FAE6-53BA-4057-BBF3-0BE6D187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 Response Parameter Adjustments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0B9C85-FAB1-4195-9D67-D9167C791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030492"/>
              </p:ext>
            </p:extLst>
          </p:nvPr>
        </p:nvGraphicFramePr>
        <p:xfrm>
          <a:off x="1821244" y="1890830"/>
          <a:ext cx="8549511" cy="37764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6892">
                  <a:extLst>
                    <a:ext uri="{9D8B030D-6E8A-4147-A177-3AD203B41FA5}">
                      <a16:colId xmlns:a16="http://schemas.microsoft.com/office/drawing/2014/main" val="2895012549"/>
                    </a:ext>
                  </a:extLst>
                </a:gridCol>
                <a:gridCol w="1077670">
                  <a:extLst>
                    <a:ext uri="{9D8B030D-6E8A-4147-A177-3AD203B41FA5}">
                      <a16:colId xmlns:a16="http://schemas.microsoft.com/office/drawing/2014/main" val="1569806835"/>
                    </a:ext>
                  </a:extLst>
                </a:gridCol>
                <a:gridCol w="1084056">
                  <a:extLst>
                    <a:ext uri="{9D8B030D-6E8A-4147-A177-3AD203B41FA5}">
                      <a16:colId xmlns:a16="http://schemas.microsoft.com/office/drawing/2014/main" val="4020469082"/>
                    </a:ext>
                  </a:extLst>
                </a:gridCol>
                <a:gridCol w="1653225">
                  <a:extLst>
                    <a:ext uri="{9D8B030D-6E8A-4147-A177-3AD203B41FA5}">
                      <a16:colId xmlns:a16="http://schemas.microsoft.com/office/drawing/2014/main" val="727334286"/>
                    </a:ext>
                  </a:extLst>
                </a:gridCol>
                <a:gridCol w="1645242">
                  <a:extLst>
                    <a:ext uri="{9D8B030D-6E8A-4147-A177-3AD203B41FA5}">
                      <a16:colId xmlns:a16="http://schemas.microsoft.com/office/drawing/2014/main" val="3950338953"/>
                    </a:ext>
                  </a:extLst>
                </a:gridCol>
                <a:gridCol w="1652426">
                  <a:extLst>
                    <a:ext uri="{9D8B030D-6E8A-4147-A177-3AD203B41FA5}">
                      <a16:colId xmlns:a16="http://schemas.microsoft.com/office/drawing/2014/main" val="2224642376"/>
                    </a:ext>
                  </a:extLst>
                </a:gridCol>
              </a:tblGrid>
              <a:tr h="90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GE 7FA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ERCOT Submitted Parameter Value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GE 7FA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59.3 Hz Response Parameter Value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Westinghouse 501FD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ERCOT Submitted Parameter Value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Westinghouse 501FD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59.3 Hz Response Parameter Value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1757794"/>
                  </a:ext>
                </a:extLst>
              </a:tr>
              <a:tr h="403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Tb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0.5 (For Both CTs)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1.4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0.1 (For Both CTs)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3.5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9783945"/>
                  </a:ext>
                </a:extLst>
              </a:tr>
              <a:tr h="830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Kturb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1.7 (CTG1)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1.67 (CTG2)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0.105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1.98 (For Both CTs)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0.24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8538680"/>
                  </a:ext>
                </a:extLst>
              </a:tr>
              <a:tr h="830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Wfnl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0.16 (CTG1)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0.17 (CTG2)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0.05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0.19 (For Both CTs)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0.05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2678001"/>
                  </a:ext>
                </a:extLst>
              </a:tr>
              <a:tr h="403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Pref**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0.95 (For Both CTs)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1.0149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0.95 (For Both CTs)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1.12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4689385"/>
                  </a:ext>
                </a:extLst>
              </a:tr>
              <a:tr h="403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Kigov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 (For Both CTs)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0.75 (For</a:t>
                      </a:r>
                      <a:r>
                        <a:rPr lang="en-US" sz="105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Both CTs)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F05F3F-F232-45F4-8EAE-7E5BCFA031C2}"/>
              </a:ext>
            </a:extLst>
          </p:cNvPr>
          <p:cNvSpPr txBox="1"/>
          <p:nvPr/>
        </p:nvSpPr>
        <p:spPr>
          <a:xfrm>
            <a:off x="2018434" y="6129099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**Pref is an assumed input value for the model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8953932"/>
      </p:ext>
    </p:extLst>
  </p:cSld>
  <p:clrMapOvr>
    <a:masterClrMapping/>
  </p:clrMapOvr>
</p:sld>
</file>

<file path=ppt/theme/theme1.xml><?xml version="1.0" encoding="utf-8"?>
<a:theme xmlns:a="http://schemas.openxmlformats.org/drawingml/2006/main" name="LCRA 2020">
  <a:themeElements>
    <a:clrScheme name="LCRA 20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7C8"/>
      </a:accent1>
      <a:accent2>
        <a:srgbClr val="FFA300"/>
      </a:accent2>
      <a:accent3>
        <a:srgbClr val="830B55"/>
      </a:accent3>
      <a:accent4>
        <a:srgbClr val="FE5000"/>
      </a:accent4>
      <a:accent5>
        <a:srgbClr val="00AEC7"/>
      </a:accent5>
      <a:accent6>
        <a:srgbClr val="78BE20"/>
      </a:accent6>
      <a:hlink>
        <a:srgbClr val="002C71"/>
      </a:hlink>
      <a:folHlink>
        <a:srgbClr val="614B7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455BD50-8B02-4D29-93CF-03A7A9DE0D24}" vid="{518A5E43-709F-43F1-B30A-8F119CAC4F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33609</TotalTime>
  <Words>703</Words>
  <Application>Microsoft Office PowerPoint</Application>
  <PresentationFormat>Widescreen</PresentationFormat>
  <Paragraphs>82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System Font Regular</vt:lpstr>
      <vt:lpstr>Wingdings</vt:lpstr>
      <vt:lpstr>LCRA 2020</vt:lpstr>
      <vt:lpstr>GGOV1 Matlab Modeling for Significant Frequency Events</vt:lpstr>
      <vt:lpstr>Background</vt:lpstr>
      <vt:lpstr>PowerPoint Presentation</vt:lpstr>
      <vt:lpstr>Process</vt:lpstr>
      <vt:lpstr>PowerPoint Presentation</vt:lpstr>
      <vt:lpstr>PowerPoint Presentation</vt:lpstr>
      <vt:lpstr>PowerPoint Presentation</vt:lpstr>
      <vt:lpstr>PowerPoint Presentation</vt:lpstr>
      <vt:lpstr>CC Response Parameter Adjustments</vt:lpstr>
      <vt:lpstr>Questions?</vt:lpstr>
      <vt:lpstr>References</vt:lpstr>
      <vt:lpstr>Appendix A</vt:lpstr>
      <vt:lpstr>Appendix A</vt:lpstr>
      <vt:lpstr>Appendix A</vt:lpstr>
      <vt:lpstr>Appendix A</vt:lpstr>
    </vt:vector>
  </TitlesOfParts>
  <Company>Lower Colorado River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GGOV1 Matlab Modeling</dc:title>
  <dc:creator>Bailey Barksdale</dc:creator>
  <cp:lastModifiedBy>Bracy Nesbit</cp:lastModifiedBy>
  <cp:revision>64</cp:revision>
  <dcterms:created xsi:type="dcterms:W3CDTF">2020-10-07T15:54:43Z</dcterms:created>
  <dcterms:modified xsi:type="dcterms:W3CDTF">2021-05-13T15:28:46Z</dcterms:modified>
</cp:coreProperties>
</file>