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7" r:id="rId5"/>
    <p:sldMasterId id="2147483669" r:id="rId6"/>
  </p:sldMasterIdLst>
  <p:notesMasterIdLst>
    <p:notesMasterId r:id="rId18"/>
  </p:notesMasterIdLst>
  <p:handoutMasterIdLst>
    <p:handoutMasterId r:id="rId19"/>
  </p:handoutMasterIdLst>
  <p:sldIdLst>
    <p:sldId id="397" r:id="rId7"/>
    <p:sldId id="406" r:id="rId8"/>
    <p:sldId id="398" r:id="rId9"/>
    <p:sldId id="393" r:id="rId10"/>
    <p:sldId id="396" r:id="rId11"/>
    <p:sldId id="403" r:id="rId12"/>
    <p:sldId id="404" r:id="rId13"/>
    <p:sldId id="408" r:id="rId14"/>
    <p:sldId id="399" r:id="rId15"/>
    <p:sldId id="402" r:id="rId16"/>
    <p:sldId id="40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 id="2" name="Li, Weifeng" initials="LW" lastIdx="1" clrIdx="1">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6770"/>
    <a:srgbClr val="890C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61" autoAdjust="0"/>
    <p:restoredTop sz="96203" autoAdjust="0"/>
  </p:normalViewPr>
  <p:slideViewPr>
    <p:cSldViewPr showGuides="1">
      <p:cViewPr varScale="1">
        <p:scale>
          <a:sx n="127" d="100"/>
          <a:sy n="127" d="100"/>
        </p:scale>
        <p:origin x="920" y="84"/>
      </p:cViewPr>
      <p:guideLst>
        <p:guide orient="horz" pos="2160"/>
        <p:guide pos="2880"/>
      </p:guideLst>
    </p:cSldViewPr>
  </p:slideViewPr>
  <p:notesTextViewPr>
    <p:cViewPr>
      <p:scale>
        <a:sx n="75" d="100"/>
        <a:sy n="7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5/14/2021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5/14/2021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1219962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463190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a:xfrm>
            <a:off x="8207477" y="6561137"/>
            <a:ext cx="457200" cy="220663"/>
          </a:xfrm>
          <a:prstGeom prst="rect">
            <a:avLst/>
          </a:prstGeom>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42046216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8207477" y="6561137"/>
            <a:ext cx="457200" cy="220663"/>
          </a:xfrm>
          <a:prstGeom prst="rect">
            <a:avLst/>
          </a:prstGeom>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42057458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74467076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297714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320041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240932516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658705018"/>
      </p:ext>
    </p:extLst>
  </p:cSld>
  <p:clrMap bg1="lt1" tx1="dk1" bg2="lt2" tx2="dk2" accent1="accent1" accent2="accent2" accent3="accent3" accent4="accent4" accent5="accent5" accent6="accent6" hlink="hlink" folHlink="folHlink"/>
  <p:sldLayoutIdLst>
    <p:sldLayoutId id="2147483668"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6352927"/>
      </p:ext>
    </p:extLst>
  </p:cSld>
  <p:clrMap bg1="lt1" tx1="dk1" bg2="lt2" tx2="dk2" accent1="accent1" accent2="accent2" accent3="accent3" accent4="accent4" accent5="accent5" accent6="accent6" hlink="hlink" folHlink="folHlink"/>
  <p:sldLayoutIdLst>
    <p:sldLayoutId id="2147483670"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ontent/wcm/lists/219848/Capacity_Changes_by_Fuel_Type_Charts_February_2021.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p:txBody>
          <a:bodyPr/>
          <a:lstStyle/>
          <a:p>
            <a:r>
              <a:rPr lang="en-US" dirty="0" smtClean="0"/>
              <a:t>May 14, 2021</a:t>
            </a:r>
          </a:p>
          <a:p>
            <a:r>
              <a:rPr lang="en-US" dirty="0" smtClean="0"/>
              <a:t>PDCWG</a:t>
            </a:r>
            <a:endParaRPr lang="en-US" dirty="0"/>
          </a:p>
        </p:txBody>
      </p:sp>
      <p:sp>
        <p:nvSpPr>
          <p:cNvPr id="6" name="Text Placeholder 5"/>
          <p:cNvSpPr>
            <a:spLocks noGrp="1"/>
          </p:cNvSpPr>
          <p:nvPr>
            <p:ph type="body" sz="quarter" idx="10"/>
          </p:nvPr>
        </p:nvSpPr>
        <p:spPr/>
        <p:txBody>
          <a:bodyPr/>
          <a:lstStyle/>
          <a:p>
            <a:r>
              <a:rPr lang="en-US" dirty="0" smtClean="0"/>
              <a:t>ERCOT Staff</a:t>
            </a:r>
            <a:endParaRPr lang="en-US" dirty="0"/>
          </a:p>
        </p:txBody>
      </p:sp>
      <p:sp>
        <p:nvSpPr>
          <p:cNvPr id="7" name="Text Placeholder 6"/>
          <p:cNvSpPr>
            <a:spLocks noGrp="1"/>
          </p:cNvSpPr>
          <p:nvPr>
            <p:ph type="body" sz="quarter" idx="11"/>
          </p:nvPr>
        </p:nvSpPr>
        <p:spPr/>
        <p:txBody>
          <a:bodyPr/>
          <a:lstStyle/>
          <a:p>
            <a:r>
              <a:rPr lang="en-US" dirty="0" smtClean="0"/>
              <a:t>Feb 2021 Winter Event</a:t>
            </a:r>
          </a:p>
          <a:p>
            <a:r>
              <a:rPr lang="en-US" sz="2400" dirty="0" smtClean="0"/>
              <a:t>Performance Of ESRs When Providing RRS-PFR</a:t>
            </a:r>
          </a:p>
        </p:txBody>
      </p:sp>
    </p:spTree>
    <p:extLst>
      <p:ext uri="{BB962C8B-B14F-4D97-AF65-F5344CB8AC3E}">
        <p14:creationId xmlns:p14="http://schemas.microsoft.com/office/powerpoint/2010/main" val="3744208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NPF of ESR-CLRs that were </a:t>
            </a:r>
            <a:r>
              <a:rPr lang="en-US" sz="2000" dirty="0" smtClean="0"/>
              <a:t>not providing </a:t>
            </a:r>
            <a:r>
              <a:rPr lang="en-US" sz="2000" dirty="0"/>
              <a:t>A/S During Feb 15</a:t>
            </a:r>
            <a:r>
              <a:rPr lang="en-US" sz="2000" baseline="30000" dirty="0"/>
              <a:t>th</a:t>
            </a:r>
            <a:r>
              <a:rPr lang="en-US" sz="2000" dirty="0"/>
              <a:t> Low Frequency Event</a:t>
            </a:r>
          </a:p>
        </p:txBody>
      </p:sp>
      <p:sp>
        <p:nvSpPr>
          <p:cNvPr id="3" name="Content Placeholder 2"/>
          <p:cNvSpPr>
            <a:spLocks noGrp="1"/>
          </p:cNvSpPr>
          <p:nvPr>
            <p:ph idx="1"/>
          </p:nvPr>
        </p:nvSpPr>
        <p:spPr/>
        <p:txBody>
          <a:bodyPr/>
          <a:lstStyle/>
          <a:p>
            <a:r>
              <a:rPr lang="en-US" sz="1400" dirty="0" smtClean="0"/>
              <a:t>Below is </a:t>
            </a:r>
            <a:r>
              <a:rPr lang="en-US" sz="1400" dirty="0"/>
              <a:t>an estimation of expected consumption from ESR-CLRs that were </a:t>
            </a:r>
            <a:r>
              <a:rPr lang="en-US" sz="1400" dirty="0" smtClean="0"/>
              <a:t>not providing </a:t>
            </a:r>
            <a:r>
              <a:rPr lang="en-US" sz="1400" dirty="0"/>
              <a:t>A/S. </a:t>
            </a:r>
          </a:p>
          <a:p>
            <a:pPr lvl="1"/>
            <a:r>
              <a:rPr lang="en-US" sz="1400" dirty="0"/>
              <a:t>Estimated expected generation is computed as sum of UDBP, Regulation Instruction and primary frequency response (computed for using 5% droop). </a:t>
            </a:r>
            <a:r>
              <a:rPr lang="en-US" sz="1400" dirty="0" smtClean="0"/>
              <a:t>Total </a:t>
            </a:r>
            <a:r>
              <a:rPr lang="en-US" sz="1400" dirty="0"/>
              <a:t>UDBP: shaded blue; Rest: shaded </a:t>
            </a:r>
            <a:r>
              <a:rPr lang="en-US" sz="1400" dirty="0" smtClean="0"/>
              <a:t>gray</a:t>
            </a:r>
            <a:endParaRPr lang="en-US" sz="1400" dirty="0"/>
          </a:p>
          <a:p>
            <a:r>
              <a:rPr lang="en-US" sz="1400" dirty="0"/>
              <a:t>This graph also includes total BPs (in dotted line) for these ESR-CLRs that were </a:t>
            </a:r>
            <a:r>
              <a:rPr lang="en-US" sz="1400" dirty="0" smtClean="0"/>
              <a:t>not providing A/S</a:t>
            </a:r>
            <a:r>
              <a:rPr lang="en-US" sz="1400" dirty="0" smtClean="0"/>
              <a:t>.</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pPr marL="0" indent="0">
              <a:buNone/>
            </a:pPr>
            <a:r>
              <a:rPr lang="en-US" sz="800" dirty="0"/>
              <a:t>RRS was being released between 11:19 pm and 2:03am.</a:t>
            </a:r>
          </a:p>
          <a:p>
            <a:endParaRPr lang="en-US" dirty="0"/>
          </a:p>
        </p:txBody>
      </p:sp>
      <p:pic>
        <p:nvPicPr>
          <p:cNvPr id="6" name="Picture 5"/>
          <p:cNvPicPr>
            <a:picLocks noChangeAspect="1"/>
          </p:cNvPicPr>
          <p:nvPr/>
        </p:nvPicPr>
        <p:blipFill>
          <a:blip r:embed="rId2"/>
          <a:stretch>
            <a:fillRect/>
          </a:stretch>
        </p:blipFill>
        <p:spPr>
          <a:xfrm>
            <a:off x="725146" y="1981200"/>
            <a:ext cx="7769908" cy="4197096"/>
          </a:xfrm>
          <a:prstGeom prst="rect">
            <a:avLst/>
          </a:prstGeom>
        </p:spPr>
      </p:pic>
      <p:cxnSp>
        <p:nvCxnSpPr>
          <p:cNvPr id="7" name="Straight Arrow Connector 6"/>
          <p:cNvCxnSpPr/>
          <p:nvPr/>
        </p:nvCxnSpPr>
        <p:spPr>
          <a:xfrm>
            <a:off x="1524000" y="5105400"/>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352427" y="5029200"/>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8707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1400" dirty="0"/>
              <a:t>ERCOT has been reviewing performance of individual ESRs during the Feb 14</a:t>
            </a:r>
            <a:r>
              <a:rPr lang="en-US" sz="1400" baseline="30000" dirty="0"/>
              <a:t>th</a:t>
            </a:r>
            <a:r>
              <a:rPr lang="en-US" sz="1400" dirty="0"/>
              <a:t> through Feb 20</a:t>
            </a:r>
            <a:r>
              <a:rPr lang="en-US" sz="1400" baseline="30000" dirty="0"/>
              <a:t>th</a:t>
            </a:r>
            <a:r>
              <a:rPr lang="en-US" sz="1400" dirty="0"/>
              <a:t> timeframe</a:t>
            </a:r>
            <a:r>
              <a:rPr lang="en-US" sz="1400" dirty="0" smtClean="0"/>
              <a:t>.</a:t>
            </a:r>
          </a:p>
          <a:p>
            <a:endParaRPr lang="en-US" sz="1400" dirty="0"/>
          </a:p>
          <a:p>
            <a:r>
              <a:rPr lang="en-US" sz="1400" dirty="0"/>
              <a:t>ERCOT has several observations </a:t>
            </a:r>
            <a:r>
              <a:rPr lang="en-US" sz="1400" dirty="0" smtClean="0"/>
              <a:t>on the behavior of the ESRs during this timeframe that need to be analyzed further. </a:t>
            </a:r>
          </a:p>
          <a:p>
            <a:endParaRPr lang="en-US" sz="1400" dirty="0"/>
          </a:p>
          <a:p>
            <a:r>
              <a:rPr lang="en-US" sz="1400" dirty="0"/>
              <a:t>ERCOT will be reaching out to the QSEs that are responsible for these ESRs to better understand their behavior and associated telemetry in the next couple weeks. </a:t>
            </a:r>
          </a:p>
          <a:p>
            <a:endParaRPr lang="en-US" sz="1400" dirty="0" smtClean="0"/>
          </a:p>
          <a:p>
            <a:r>
              <a:rPr lang="en-US" sz="1400" dirty="0" smtClean="0"/>
              <a:t>ERCOT </a:t>
            </a:r>
            <a:r>
              <a:rPr lang="en-US" sz="1400" dirty="0"/>
              <a:t>will bring back more data to the PDCWG upon completion of this effort.</a:t>
            </a:r>
          </a:p>
          <a:p>
            <a:endParaRPr lang="en-US" sz="1400" dirty="0"/>
          </a:p>
        </p:txBody>
      </p:sp>
    </p:spTree>
    <p:extLst>
      <p:ext uri="{BB962C8B-B14F-4D97-AF65-F5344CB8AC3E}">
        <p14:creationId xmlns:p14="http://schemas.microsoft.com/office/powerpoint/2010/main" val="291980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solidFill>
                  <a:schemeClr val="accent1"/>
                </a:solidFill>
              </a:rPr>
              <a:t>Agenda</a:t>
            </a:r>
          </a:p>
          <a:p>
            <a:r>
              <a:rPr lang="en-US" dirty="0" smtClean="0"/>
              <a:t>Update on individual ESR Performance Review</a:t>
            </a:r>
          </a:p>
          <a:p>
            <a:endParaRPr lang="en-US" dirty="0"/>
          </a:p>
          <a:p>
            <a:r>
              <a:rPr lang="en-US" dirty="0" smtClean="0"/>
              <a:t>Comparison of aggregate level ESR output data between the ESRs that were providing RRS vs. those that were not.</a:t>
            </a:r>
          </a:p>
          <a:p>
            <a:pPr lvl="1"/>
            <a:endParaRPr lang="en-US" dirty="0" smtClean="0"/>
          </a:p>
          <a:p>
            <a:r>
              <a:rPr lang="en-US" dirty="0" smtClean="0"/>
              <a:t>Market Rules related to ESR Charging during EEA</a:t>
            </a:r>
            <a:endParaRPr lang="en-US" dirty="0"/>
          </a:p>
          <a:p>
            <a:endParaRPr lang="en-US" dirty="0"/>
          </a:p>
        </p:txBody>
      </p:sp>
    </p:spTree>
    <p:extLst>
      <p:ext uri="{BB962C8B-B14F-4D97-AF65-F5344CB8AC3E}">
        <p14:creationId xmlns:p14="http://schemas.microsoft.com/office/powerpoint/2010/main" val="1592768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sz="1400" dirty="0"/>
              <a:t>Per the posted </a:t>
            </a:r>
            <a:r>
              <a:rPr lang="en-US" sz="1400" dirty="0" smtClean="0">
                <a:hlinkClick r:id="rId2"/>
              </a:rPr>
              <a:t>Capacity Changes by Fuel Type report</a:t>
            </a:r>
            <a:r>
              <a:rPr lang="en-US" sz="1400" dirty="0"/>
              <a:t> </a:t>
            </a:r>
            <a:r>
              <a:rPr lang="en-US" sz="1400" dirty="0" smtClean="0"/>
              <a:t>as </a:t>
            </a:r>
            <a:r>
              <a:rPr lang="en-US" sz="1400" dirty="0"/>
              <a:t>of Feb. 28 </a:t>
            </a:r>
            <a:r>
              <a:rPr lang="en-US" sz="1400" dirty="0" smtClean="0"/>
              <a:t>2021 cumulative </a:t>
            </a:r>
            <a:r>
              <a:rPr lang="en-US" sz="1400" dirty="0"/>
              <a:t>installed capacity of Energy Storage </a:t>
            </a:r>
            <a:r>
              <a:rPr lang="en-US" sz="1400" dirty="0" smtClean="0"/>
              <a:t>Resources (ESRs) </a:t>
            </a:r>
            <a:r>
              <a:rPr lang="en-US" sz="1400" dirty="0"/>
              <a:t>was 235 MW. </a:t>
            </a:r>
            <a:endParaRPr lang="en-US" sz="1400" dirty="0" smtClean="0"/>
          </a:p>
          <a:p>
            <a:pPr lvl="1"/>
            <a:r>
              <a:rPr lang="en-US" sz="1400" dirty="0" smtClean="0"/>
              <a:t>During the Feb 14 through Feb 20 timeframe, Energy Storage Resources provided </a:t>
            </a:r>
            <a:r>
              <a:rPr lang="en-US" sz="1400" dirty="0" err="1" smtClean="0"/>
              <a:t>upto</a:t>
            </a:r>
            <a:r>
              <a:rPr lang="en-US" sz="1400" dirty="0" smtClean="0"/>
              <a:t> about 9.9 MW of Regulation Down, 65 MW of FRRS Up and 78 MW of </a:t>
            </a:r>
            <a:r>
              <a:rPr lang="en-US" sz="1400" dirty="0" smtClean="0"/>
              <a:t>RRS-PFR </a:t>
            </a:r>
            <a:r>
              <a:rPr lang="en-US" sz="1400" dirty="0" smtClean="0"/>
              <a:t>as a Generation Resource; and 18 MW of Regulation Down, 10 MW FRRS Up, 35 MW FRRS Down and 54 MW of </a:t>
            </a:r>
            <a:r>
              <a:rPr lang="en-US" sz="1400" dirty="0" smtClean="0"/>
              <a:t>RRS-PFR </a:t>
            </a:r>
            <a:r>
              <a:rPr lang="en-US" sz="1400" dirty="0" smtClean="0"/>
              <a:t>as a Controllable Load Resource</a:t>
            </a:r>
            <a:r>
              <a:rPr lang="en-US" sz="1400" dirty="0" smtClean="0"/>
              <a:t>.</a:t>
            </a:r>
          </a:p>
          <a:p>
            <a:pPr lvl="1"/>
            <a:r>
              <a:rPr lang="en-US" sz="1400" dirty="0" smtClean="0"/>
              <a:t>During the same timeframe, no ESR provided RRS-FFR.</a:t>
            </a:r>
            <a:endParaRPr lang="en-US" sz="1400" dirty="0" smtClean="0"/>
          </a:p>
          <a:p>
            <a:endParaRPr lang="en-US" sz="1400" dirty="0"/>
          </a:p>
          <a:p>
            <a:r>
              <a:rPr lang="en-US" sz="1400" dirty="0" smtClean="0"/>
              <a:t>ERCOT has been reviewing performance of individual ESRs during the Feb 14</a:t>
            </a:r>
            <a:r>
              <a:rPr lang="en-US" sz="1400" baseline="30000" dirty="0" smtClean="0"/>
              <a:t>th</a:t>
            </a:r>
            <a:r>
              <a:rPr lang="en-US" sz="1400" dirty="0" smtClean="0"/>
              <a:t> through Feb 20</a:t>
            </a:r>
            <a:r>
              <a:rPr lang="en-US" sz="1400" baseline="30000" dirty="0" smtClean="0"/>
              <a:t>th</a:t>
            </a:r>
            <a:r>
              <a:rPr lang="en-US" sz="1400" dirty="0" smtClean="0"/>
              <a:t> timeframe. ERCOT has several observations to share,</a:t>
            </a:r>
          </a:p>
          <a:p>
            <a:pPr lvl="1"/>
            <a:r>
              <a:rPr lang="en-US" sz="1400" dirty="0" smtClean="0"/>
              <a:t>ESRs were switching RRS responsibility from ESR-Gen to ESR-CLR in the middle of a deployment. On some occasions the ESR-Gen HSL was concurrently being reduced.</a:t>
            </a:r>
          </a:p>
          <a:p>
            <a:pPr lvl="1"/>
            <a:r>
              <a:rPr lang="en-US" sz="1400" dirty="0" smtClean="0"/>
              <a:t>Some ESRs had a very blocky output telemetry.</a:t>
            </a:r>
          </a:p>
          <a:p>
            <a:pPr lvl="1"/>
            <a:r>
              <a:rPr lang="en-US" sz="1400" dirty="0" smtClean="0"/>
              <a:t>Several telemetry issues were noticed. Ex 1. ESRs were at times telemetering MW/output greater than HSL. Ex 2. inconsistent Resource Status code and A/S telemetry. </a:t>
            </a:r>
          </a:p>
          <a:p>
            <a:pPr marL="342900" lvl="1" indent="0">
              <a:buNone/>
            </a:pPr>
            <a:r>
              <a:rPr lang="en-US" sz="1600" dirty="0" smtClean="0"/>
              <a:t> </a:t>
            </a:r>
          </a:p>
          <a:p>
            <a:r>
              <a:rPr lang="en-US" sz="1400" dirty="0" smtClean="0"/>
              <a:t>ERCOT will be reaching out to the QSEs that are responsible for these ESRs to better understand their behavior and associated telemetry in the next couple weeks. </a:t>
            </a:r>
          </a:p>
          <a:p>
            <a:endParaRPr lang="en-US" sz="1400" dirty="0" smtClean="0"/>
          </a:p>
          <a:p>
            <a:r>
              <a:rPr lang="en-US" sz="1400" dirty="0" smtClean="0"/>
              <a:t>ERCOT will bring back more data to the PDCWG upon completion of this effort.</a:t>
            </a:r>
            <a:endParaRPr lang="en-US" sz="1400" dirty="0"/>
          </a:p>
          <a:p>
            <a:pPr lvl="1"/>
            <a:endParaRPr lang="en-US" sz="1600" dirty="0" smtClean="0"/>
          </a:p>
          <a:p>
            <a:endParaRPr lang="en-US" sz="1600" dirty="0"/>
          </a:p>
          <a:p>
            <a:endParaRPr lang="en-US" sz="1600" dirty="0" smtClean="0"/>
          </a:p>
          <a:p>
            <a:pPr marL="0" indent="0">
              <a:buNone/>
            </a:pPr>
            <a:r>
              <a:rPr lang="en-US" sz="1600" dirty="0" smtClean="0"/>
              <a:t> </a:t>
            </a:r>
          </a:p>
          <a:p>
            <a:endParaRPr lang="en-US" sz="1600" dirty="0"/>
          </a:p>
          <a:p>
            <a:endParaRPr lang="en-US" dirty="0"/>
          </a:p>
        </p:txBody>
      </p:sp>
      <p:sp>
        <p:nvSpPr>
          <p:cNvPr id="4" name="Title 3"/>
          <p:cNvSpPr>
            <a:spLocks noGrp="1"/>
          </p:cNvSpPr>
          <p:nvPr>
            <p:ph type="title"/>
          </p:nvPr>
        </p:nvSpPr>
        <p:spPr/>
        <p:txBody>
          <a:bodyPr/>
          <a:lstStyle/>
          <a:p>
            <a:r>
              <a:rPr lang="en-US" dirty="0" smtClean="0"/>
              <a:t>Update on ESR Performance Review</a:t>
            </a:r>
            <a:endParaRPr lang="en-US" dirty="0"/>
          </a:p>
        </p:txBody>
      </p:sp>
    </p:spTree>
    <p:extLst>
      <p:ext uri="{BB962C8B-B14F-4D97-AF65-F5344CB8AC3E}">
        <p14:creationId xmlns:p14="http://schemas.microsoft.com/office/powerpoint/2010/main" val="4245305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95400" y="1981200"/>
            <a:ext cx="7467600" cy="4143607"/>
          </a:xfrm>
          <a:prstGeom prst="rect">
            <a:avLst/>
          </a:prstGeom>
        </p:spPr>
      </p:pic>
      <p:sp>
        <p:nvSpPr>
          <p:cNvPr id="6" name="Title 5"/>
          <p:cNvSpPr>
            <a:spLocks noGrp="1"/>
          </p:cNvSpPr>
          <p:nvPr>
            <p:ph type="title"/>
          </p:nvPr>
        </p:nvSpPr>
        <p:spPr/>
        <p:txBody>
          <a:bodyPr/>
          <a:lstStyle/>
          <a:p>
            <a:r>
              <a:rPr lang="en-US" sz="2000" dirty="0"/>
              <a:t>Output of ESR-Generators </a:t>
            </a:r>
            <a:r>
              <a:rPr lang="en-US" sz="2000" dirty="0" smtClean="0"/>
              <a:t>During </a:t>
            </a:r>
            <a:r>
              <a:rPr lang="en-US" sz="2000" dirty="0"/>
              <a:t>Feb 15</a:t>
            </a:r>
            <a:r>
              <a:rPr lang="en-US" sz="2000" baseline="30000" dirty="0"/>
              <a:t>th</a:t>
            </a:r>
            <a:r>
              <a:rPr lang="en-US" sz="2000" dirty="0"/>
              <a:t> Low Frequency Event</a:t>
            </a:r>
          </a:p>
        </p:txBody>
      </p:sp>
      <p:sp>
        <p:nvSpPr>
          <p:cNvPr id="5" name="Content Placeholder 4"/>
          <p:cNvSpPr>
            <a:spLocks noGrp="1"/>
          </p:cNvSpPr>
          <p:nvPr>
            <p:ph idx="1"/>
          </p:nvPr>
        </p:nvSpPr>
        <p:spPr/>
        <p:txBody>
          <a:bodyPr/>
          <a:lstStyle/>
          <a:p>
            <a:r>
              <a:rPr lang="en-US" sz="1400" dirty="0" smtClean="0"/>
              <a:t>This graph now includes an estimation of expected generation (in dashed lines) from ESR-Generators. </a:t>
            </a:r>
          </a:p>
          <a:p>
            <a:pPr lvl="1"/>
            <a:r>
              <a:rPr lang="en-US" sz="1400" dirty="0" smtClean="0"/>
              <a:t>Estimated expected generation is computed as sum of UDBP, Regulation Instruction and primary frequency response (computed for using 5% droop). Since most ESRs are set at 1% droop this is a conservative estimate of the expected generation. </a:t>
            </a:r>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lvl="1"/>
            <a:endParaRPr lang="en-US" sz="800" dirty="0" smtClean="0"/>
          </a:p>
          <a:p>
            <a:pPr lvl="1"/>
            <a:endParaRPr lang="en-US" sz="800" dirty="0"/>
          </a:p>
          <a:p>
            <a:pPr marL="342900" lvl="1" indent="0">
              <a:buNone/>
            </a:pPr>
            <a:r>
              <a:rPr lang="en-US" sz="800" dirty="0" smtClean="0"/>
              <a:t>RRS was being released between 11:19 pm and 2:03am.</a:t>
            </a:r>
            <a:endParaRPr lang="en-US" sz="800" dirty="0"/>
          </a:p>
        </p:txBody>
      </p:sp>
      <p:cxnSp>
        <p:nvCxnSpPr>
          <p:cNvPr id="16" name="Straight Arrow Connector 15"/>
          <p:cNvCxnSpPr/>
          <p:nvPr/>
        </p:nvCxnSpPr>
        <p:spPr>
          <a:xfrm flipV="1">
            <a:off x="5410200" y="3657600"/>
            <a:ext cx="685800" cy="152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334000" y="4953000"/>
            <a:ext cx="0" cy="6858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981200" y="4495800"/>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8314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980151" y="1905000"/>
            <a:ext cx="7259897" cy="4251960"/>
          </a:xfrm>
          <a:prstGeom prst="rect">
            <a:avLst/>
          </a:prstGeom>
        </p:spPr>
      </p:pic>
      <p:sp>
        <p:nvSpPr>
          <p:cNvPr id="6" name="Title 5"/>
          <p:cNvSpPr>
            <a:spLocks noGrp="1"/>
          </p:cNvSpPr>
          <p:nvPr>
            <p:ph type="title"/>
          </p:nvPr>
        </p:nvSpPr>
        <p:spPr/>
        <p:txBody>
          <a:bodyPr/>
          <a:lstStyle/>
          <a:p>
            <a:r>
              <a:rPr lang="en-US" sz="1800" dirty="0"/>
              <a:t>Net Power Flow (NPF) of ESR-CLRs During Feb 15</a:t>
            </a:r>
            <a:r>
              <a:rPr lang="en-US" sz="1800" baseline="30000" dirty="0"/>
              <a:t>th</a:t>
            </a:r>
            <a:r>
              <a:rPr lang="en-US" sz="1800" dirty="0"/>
              <a:t> Low Frequency Event</a:t>
            </a:r>
          </a:p>
        </p:txBody>
      </p:sp>
      <p:sp>
        <p:nvSpPr>
          <p:cNvPr id="5" name="Content Placeholder 4"/>
          <p:cNvSpPr>
            <a:spLocks noGrp="1"/>
          </p:cNvSpPr>
          <p:nvPr>
            <p:ph idx="1"/>
          </p:nvPr>
        </p:nvSpPr>
        <p:spPr/>
        <p:txBody>
          <a:bodyPr/>
          <a:lstStyle/>
          <a:p>
            <a:r>
              <a:rPr lang="en-US" sz="1400" dirty="0"/>
              <a:t>This graph now includes an estimation of expected </a:t>
            </a:r>
            <a:r>
              <a:rPr lang="en-US" sz="1400" dirty="0" smtClean="0"/>
              <a:t>consumption </a:t>
            </a:r>
            <a:r>
              <a:rPr lang="en-US" sz="1400" dirty="0"/>
              <a:t>(in dashed lines)</a:t>
            </a:r>
            <a:r>
              <a:rPr lang="en-US" sz="1400" dirty="0" smtClean="0"/>
              <a:t> </a:t>
            </a:r>
            <a:r>
              <a:rPr lang="en-US" sz="1400" dirty="0"/>
              <a:t>from </a:t>
            </a:r>
            <a:r>
              <a:rPr lang="en-US" sz="1400" dirty="0" smtClean="0"/>
              <a:t>ESR-CLRs. </a:t>
            </a:r>
          </a:p>
          <a:p>
            <a:pPr lvl="1"/>
            <a:r>
              <a:rPr lang="en-US" sz="1400" dirty="0" smtClean="0"/>
              <a:t>Estimated </a:t>
            </a:r>
            <a:r>
              <a:rPr lang="en-US" sz="1400" dirty="0"/>
              <a:t>expected </a:t>
            </a:r>
            <a:r>
              <a:rPr lang="en-US" sz="1400" dirty="0" smtClean="0"/>
              <a:t>consumption </a:t>
            </a:r>
            <a:r>
              <a:rPr lang="en-US" sz="1400" dirty="0"/>
              <a:t>is computed as sum of UDBP, Regulation Instruction and primary frequency response (computed for using 5% droop). Since most ESRs are set at 1% droop this is a conservative estimate of the expected </a:t>
            </a:r>
            <a:r>
              <a:rPr lang="en-US" sz="1400" dirty="0" smtClean="0"/>
              <a:t>consumption.</a:t>
            </a:r>
            <a:endParaRPr lang="en-US" sz="1400"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r>
              <a:rPr lang="en-US" sz="800" dirty="0" smtClean="0"/>
              <a:t>RRS </a:t>
            </a:r>
            <a:r>
              <a:rPr lang="en-US" sz="800" dirty="0"/>
              <a:t>was being released between 11:19 pm and 2:03am.</a:t>
            </a:r>
          </a:p>
          <a:p>
            <a:endParaRPr lang="en-US" dirty="0"/>
          </a:p>
        </p:txBody>
      </p:sp>
      <p:cxnSp>
        <p:nvCxnSpPr>
          <p:cNvPr id="7" name="Straight Arrow Connector 6"/>
          <p:cNvCxnSpPr/>
          <p:nvPr/>
        </p:nvCxnSpPr>
        <p:spPr>
          <a:xfrm>
            <a:off x="1828800" y="4876800"/>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219700" y="4645269"/>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195416" y="4645269"/>
            <a:ext cx="533400" cy="4572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10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lgn="just">
              <a:buNone/>
            </a:pPr>
            <a:r>
              <a:rPr lang="en-US" sz="1400" b="1" dirty="0" smtClean="0"/>
              <a:t>§</a:t>
            </a:r>
            <a:r>
              <a:rPr lang="en-US" sz="1400" b="1" dirty="0"/>
              <a:t>25.501. Wholesale Market Design for the Electric Reliability Council of Texas.</a:t>
            </a:r>
          </a:p>
          <a:p>
            <a:pPr algn="just"/>
            <a:endParaRPr lang="en-US" sz="1400" dirty="0"/>
          </a:p>
          <a:p>
            <a:pPr marL="0" indent="0" algn="just">
              <a:buNone/>
            </a:pPr>
            <a:r>
              <a:rPr lang="en-US" sz="1400" dirty="0"/>
              <a:t>(</a:t>
            </a:r>
            <a:r>
              <a:rPr lang="en-US" sz="1400" dirty="0" smtClean="0"/>
              <a:t>m</a:t>
            </a:r>
            <a:r>
              <a:rPr lang="en-US" sz="1400" dirty="0"/>
              <a:t>) Energy Storage. </a:t>
            </a:r>
            <a:endParaRPr lang="en-US" sz="1400" dirty="0" smtClean="0"/>
          </a:p>
          <a:p>
            <a:pPr marL="642938" lvl="1" indent="-342900" algn="just">
              <a:buAutoNum type="arabicParenBoth"/>
            </a:pPr>
            <a:r>
              <a:rPr lang="en-US" sz="1400" dirty="0" smtClean="0"/>
              <a:t>For </a:t>
            </a:r>
            <a:r>
              <a:rPr lang="en-US" sz="1400" dirty="0"/>
              <a:t>a storage facility that has more than one delivery point, ERCOT shall net the impact of those delivery points on the ERCOT system for settlement purposes. </a:t>
            </a:r>
            <a:endParaRPr lang="en-US" sz="1400" dirty="0" smtClean="0"/>
          </a:p>
          <a:p>
            <a:pPr marL="642938" lvl="1" indent="-342900" algn="just">
              <a:buAutoNum type="arabicParenBoth"/>
            </a:pPr>
            <a:r>
              <a:rPr lang="en-US" sz="1400" dirty="0" smtClean="0"/>
              <a:t>Wholesale </a:t>
            </a:r>
            <a:r>
              <a:rPr lang="en-US" sz="1400" dirty="0"/>
              <a:t>storage occurs when electricity is used to charge a storage facility; the storage facility is separately metered from all other facilities including auxiliary facilities; and energy from the electricity is stored in the storage facility and subsequently re-generated and sold at wholesale as energy or ancillary services. Wholesale storage is wholesale load and ERCOT shall settle it accordingly, except that ERCOT shall settle wholesale storage using the nodal energy price at the electrical bus that connects the storage facility to the transmission system, or if the storage facility is connected at distribution voltage, the nodal price of the nearest electrical bus that connects to the transmission system. Wholesale storage is not subject to retail tariffs, rates, and charges or fees assessed in conjunction with the retail purchase of electricity. Wholesale storage shall not be subject to ERCOT charges and credits associated with ancillary service obligations, or other load ratio share or per megawatt-hour based charges and allocations. </a:t>
            </a:r>
            <a:r>
              <a:rPr lang="en-US" sz="1400" b="1" u="sng" dirty="0">
                <a:solidFill>
                  <a:schemeClr val="accent2"/>
                </a:solidFill>
              </a:rPr>
              <a:t>The owner or operator of electric storage equipment or facilities shall not make purchases of electricity for storage during a system emergency declared by ERCOT unless ERCOT directs that such purchases occur.</a:t>
            </a:r>
          </a:p>
          <a:p>
            <a:pPr algn="just"/>
            <a:endParaRPr lang="en-US" sz="1400" dirty="0"/>
          </a:p>
        </p:txBody>
      </p:sp>
      <p:sp>
        <p:nvSpPr>
          <p:cNvPr id="3" name="Title 2"/>
          <p:cNvSpPr>
            <a:spLocks noGrp="1"/>
          </p:cNvSpPr>
          <p:nvPr>
            <p:ph type="title"/>
          </p:nvPr>
        </p:nvSpPr>
        <p:spPr/>
        <p:txBody>
          <a:bodyPr/>
          <a:lstStyle/>
          <a:p>
            <a:r>
              <a:rPr lang="en-US" sz="2000" dirty="0" smtClean="0"/>
              <a:t>Rules on ESR </a:t>
            </a:r>
            <a:r>
              <a:rPr lang="en-US" sz="2000" dirty="0"/>
              <a:t>Charging During an EEA </a:t>
            </a:r>
            <a:r>
              <a:rPr lang="en-US" sz="2000" dirty="0" smtClean="0"/>
              <a:t>- </a:t>
            </a:r>
            <a:r>
              <a:rPr lang="en-US" sz="2000" dirty="0"/>
              <a:t>PUCT Rule 25.501 (m</a:t>
            </a:r>
            <a:r>
              <a:rPr lang="en-US" sz="2000" dirty="0" smtClean="0"/>
              <a:t>)</a:t>
            </a:r>
            <a:endParaRPr lang="en-US" sz="2000" dirty="0"/>
          </a:p>
        </p:txBody>
      </p:sp>
    </p:spTree>
    <p:extLst>
      <p:ext uri="{BB962C8B-B14F-4D97-AF65-F5344CB8AC3E}">
        <p14:creationId xmlns:p14="http://schemas.microsoft.com/office/powerpoint/2010/main" val="1126470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sz="1400" b="1" dirty="0" smtClean="0"/>
              <a:t>6.5.9.4.2 </a:t>
            </a:r>
            <a:r>
              <a:rPr lang="en-US" sz="1400" b="1" dirty="0"/>
              <a:t>EEA </a:t>
            </a:r>
            <a:r>
              <a:rPr lang="en-US" sz="1400" b="1" dirty="0" smtClean="0"/>
              <a:t>Levels</a:t>
            </a:r>
            <a:endParaRPr lang="en-US" sz="1400" b="1" dirty="0" smtClean="0">
              <a:latin typeface="Times New Roman" panose="02020603050405020304" pitchFamily="18" charset="0"/>
              <a:ea typeface="Times New Roman" panose="02020603050405020304" pitchFamily="18" charset="0"/>
            </a:endParaRPr>
          </a:p>
          <a:p>
            <a:pPr marL="228600" indent="-228600">
              <a:spcBef>
                <a:spcPts val="336"/>
              </a:spcBef>
              <a:buFont typeface="+mj-lt"/>
              <a:buAutoNum type="arabicParenR"/>
            </a:pPr>
            <a:r>
              <a:rPr lang="en-US" sz="1400" dirty="0" smtClean="0"/>
              <a:t>ERCOT will declare an EEA Level 1 when PRC falls below 2,300 MW…..</a:t>
            </a:r>
            <a:endParaRPr lang="en-US" sz="1400" dirty="0" smtClean="0">
              <a:latin typeface="Times New Roman" panose="02020603050405020304" pitchFamily="18" charset="0"/>
              <a:ea typeface="Times New Roman" panose="02020603050405020304" pitchFamily="18" charset="0"/>
            </a:endParaRPr>
          </a:p>
          <a:p>
            <a:pPr marL="528638" lvl="1" indent="-228600">
              <a:spcBef>
                <a:spcPts val="336"/>
              </a:spcBef>
              <a:spcAft>
                <a:spcPts val="900"/>
              </a:spcAft>
              <a:buFont typeface="+mj-lt"/>
              <a:buAutoNum type="alphaLcParenR" startAt="2"/>
            </a:pPr>
            <a:r>
              <a:rPr lang="en-US" sz="1400" dirty="0" smtClean="0">
                <a:ea typeface="Times New Roman" panose="02020603050405020304" pitchFamily="18" charset="0"/>
              </a:rPr>
              <a:t>QSEs shall:</a:t>
            </a:r>
          </a:p>
          <a:p>
            <a:pPr marL="757237" lvl="2" indent="-160338" algn="just">
              <a:spcBef>
                <a:spcPts val="336"/>
              </a:spcBef>
              <a:buFont typeface="+mj-lt"/>
              <a:buAutoNum type="romanLcPeriod"/>
            </a:pPr>
            <a:r>
              <a:rPr lang="en-US" sz="1400" dirty="0" smtClean="0">
                <a:ea typeface="Times New Roman" panose="02020603050405020304" pitchFamily="18" charset="0"/>
              </a:rPr>
              <a:t>Ensure </a:t>
            </a:r>
            <a:r>
              <a:rPr lang="en-US" sz="1400" dirty="0">
                <a:ea typeface="Times New Roman" panose="02020603050405020304" pitchFamily="18" charset="0"/>
              </a:rPr>
              <a:t>COPs and telemetered HSLs are updated and reflect all Resource delays and </a:t>
            </a:r>
            <a:r>
              <a:rPr lang="en-US" sz="1400" dirty="0" smtClean="0">
                <a:ea typeface="Times New Roman" panose="02020603050405020304" pitchFamily="18" charset="0"/>
              </a:rPr>
              <a:t>limitations</a:t>
            </a:r>
            <a:endParaRPr lang="en-US" sz="1400" dirty="0">
              <a:ea typeface="Times New Roman" panose="02020603050405020304" pitchFamily="18" charset="0"/>
            </a:endParaRPr>
          </a:p>
          <a:p>
            <a:pPr marL="874712" lvl="2" indent="-285750" algn="just">
              <a:spcBef>
                <a:spcPts val="336"/>
              </a:spcBef>
              <a:buFont typeface="+mj-lt"/>
              <a:buAutoNum type="romanLcPeriod"/>
            </a:pPr>
            <a:r>
              <a:rPr lang="en-US" sz="1400" dirty="0">
                <a:ea typeface="Times New Roman" panose="02020603050405020304" pitchFamily="18" charset="0"/>
              </a:rPr>
              <a:t>Suspend any ongoing ERCOT required Resource performing testing; and</a:t>
            </a:r>
          </a:p>
          <a:p>
            <a:pPr marL="874712" lvl="2" indent="-285750" algn="just">
              <a:spcBef>
                <a:spcPts val="336"/>
              </a:spcBef>
              <a:buFont typeface="+mj-lt"/>
              <a:buAutoNum type="romanLcPeriod"/>
            </a:pPr>
            <a:r>
              <a:rPr lang="en-US" sz="1400" dirty="0">
                <a:ea typeface="Times New Roman" panose="02020603050405020304" pitchFamily="18" charset="0"/>
              </a:rPr>
              <a:t>Ensure that each of its ESRs suspends charging until the EEA is recalled, except under the following circumstances:</a:t>
            </a:r>
          </a:p>
          <a:p>
            <a:pPr marL="1084263" lvl="3" indent="-285750" algn="just">
              <a:spcBef>
                <a:spcPts val="336"/>
              </a:spcBef>
              <a:buFont typeface="+mj-lt"/>
              <a:buAutoNum type="alphaUcPeriod"/>
            </a:pPr>
            <a:r>
              <a:rPr lang="en-US" sz="1400" b="1" u="sng" dirty="0" smtClean="0">
                <a:solidFill>
                  <a:schemeClr val="accent2"/>
                </a:solidFill>
                <a:ea typeface="Times New Roman" panose="02020603050405020304" pitchFamily="18" charset="0"/>
              </a:rPr>
              <a:t>The </a:t>
            </a:r>
            <a:r>
              <a:rPr lang="en-US" sz="1400" b="1" u="sng" dirty="0">
                <a:solidFill>
                  <a:schemeClr val="accent2"/>
                </a:solidFill>
                <a:ea typeface="Times New Roman" panose="02020603050405020304" pitchFamily="18" charset="0"/>
              </a:rPr>
              <a:t>ESR has a current SCED Base Point Instruction, Load Frequency Control Dispatch Instruction, or manual Dispatch Instruction to charge the ESR; </a:t>
            </a:r>
            <a:endParaRPr lang="en-US" sz="1400" b="1" u="sng" dirty="0" smtClean="0">
              <a:solidFill>
                <a:schemeClr val="accent2"/>
              </a:solidFill>
              <a:ea typeface="Times New Roman" panose="02020603050405020304" pitchFamily="18" charset="0"/>
            </a:endParaRPr>
          </a:p>
          <a:p>
            <a:pPr marL="1084263" lvl="3" indent="-285750" algn="just">
              <a:spcBef>
                <a:spcPts val="336"/>
              </a:spcBef>
              <a:buFont typeface="+mj-lt"/>
              <a:buAutoNum type="alphaUcPeriod"/>
            </a:pPr>
            <a:r>
              <a:rPr lang="en-US" sz="1400" b="1" u="sng" dirty="0" smtClean="0">
                <a:solidFill>
                  <a:schemeClr val="accent2"/>
                </a:solidFill>
                <a:ea typeface="Times New Roman" panose="02020603050405020304" pitchFamily="18" charset="0"/>
              </a:rPr>
              <a:t>The </a:t>
            </a:r>
            <a:r>
              <a:rPr lang="en-US" sz="1400" b="1" u="sng" dirty="0">
                <a:solidFill>
                  <a:schemeClr val="accent2"/>
                </a:solidFill>
                <a:ea typeface="Times New Roman" panose="02020603050405020304" pitchFamily="18" charset="0"/>
              </a:rPr>
              <a:t>ESR is actively providing Primary Frequency Response; </a:t>
            </a:r>
            <a:r>
              <a:rPr lang="en-US" sz="1400" b="1" u="sng" dirty="0" smtClean="0">
                <a:solidFill>
                  <a:schemeClr val="accent2"/>
                </a:solidFill>
                <a:ea typeface="Times New Roman" panose="02020603050405020304" pitchFamily="18" charset="0"/>
              </a:rPr>
              <a:t>or</a:t>
            </a:r>
          </a:p>
          <a:p>
            <a:pPr marL="1084263" lvl="3" indent="-285750" algn="just">
              <a:spcBef>
                <a:spcPts val="336"/>
              </a:spcBef>
              <a:buFont typeface="+mj-lt"/>
              <a:buAutoNum type="alphaUcPeriod"/>
            </a:pPr>
            <a:r>
              <a:rPr lang="en-US" sz="1400" b="1" u="sng" dirty="0" smtClean="0">
                <a:solidFill>
                  <a:schemeClr val="accent2"/>
                </a:solidFill>
                <a:ea typeface="Times New Roman" panose="02020603050405020304" pitchFamily="18" charset="0"/>
              </a:rPr>
              <a:t>The </a:t>
            </a:r>
            <a:r>
              <a:rPr lang="en-US" sz="1400" b="1" u="sng" dirty="0">
                <a:solidFill>
                  <a:schemeClr val="accent2"/>
                </a:solidFill>
                <a:ea typeface="Times New Roman" panose="02020603050405020304" pitchFamily="18" charset="0"/>
              </a:rPr>
              <a:t>ESR is co-located behind a Point of Interconnection (POI) with onsite generation that is incapable of exporting additional power to the ERCOT System, in which case the ESR may continue to charge as long as maximum output to the ERCOT System is maintained. </a:t>
            </a:r>
          </a:p>
          <a:p>
            <a:endParaRPr lang="en-US" sz="1200" dirty="0" smtClean="0"/>
          </a:p>
          <a:p>
            <a:pPr marL="0" indent="0">
              <a:buNone/>
            </a:pPr>
            <a:endParaRPr lang="en-US" sz="1200" dirty="0" smtClean="0"/>
          </a:p>
          <a:p>
            <a:pPr marL="0" indent="0">
              <a:buNone/>
            </a:pPr>
            <a:r>
              <a:rPr lang="en-US" sz="1200" i="1" dirty="0" smtClean="0">
                <a:solidFill>
                  <a:schemeClr val="accent1"/>
                </a:solidFill>
              </a:rPr>
              <a:t>NPRR 1002 allows ESRs to charge during EEA1 only if it has a BP from SCED, LFC/Regulation instruction or a manual instruction or is providing PFR.</a:t>
            </a:r>
            <a:endParaRPr lang="en-US" sz="1200" i="1" dirty="0">
              <a:solidFill>
                <a:schemeClr val="accent1"/>
              </a:solidFill>
            </a:endParaRPr>
          </a:p>
        </p:txBody>
      </p:sp>
      <p:sp>
        <p:nvSpPr>
          <p:cNvPr id="3" name="Title 2"/>
          <p:cNvSpPr>
            <a:spLocks noGrp="1"/>
          </p:cNvSpPr>
          <p:nvPr>
            <p:ph type="title"/>
          </p:nvPr>
        </p:nvSpPr>
        <p:spPr/>
        <p:txBody>
          <a:bodyPr/>
          <a:lstStyle/>
          <a:p>
            <a:r>
              <a:rPr lang="en-US" sz="2400" dirty="0"/>
              <a:t>Rules on ESR Charging During an EEA </a:t>
            </a:r>
            <a:r>
              <a:rPr lang="en-US" sz="2400" dirty="0" smtClean="0"/>
              <a:t>– NPRR 1002</a:t>
            </a:r>
            <a:endParaRPr lang="en-US" sz="2400" dirty="0"/>
          </a:p>
        </p:txBody>
      </p:sp>
    </p:spTree>
    <p:extLst>
      <p:ext uri="{BB962C8B-B14F-4D97-AF65-F5344CB8AC3E}">
        <p14:creationId xmlns:p14="http://schemas.microsoft.com/office/powerpoint/2010/main" val="3848854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pPr marL="0" indent="0">
              <a:buNone/>
            </a:pPr>
            <a:r>
              <a:rPr lang="en-US" sz="1400" b="1" dirty="0" smtClean="0"/>
              <a:t>6.5.9.4.2 </a:t>
            </a:r>
            <a:r>
              <a:rPr lang="en-US" sz="1400" b="1" dirty="0"/>
              <a:t>EEA </a:t>
            </a:r>
            <a:r>
              <a:rPr lang="en-US" sz="1400" b="1" dirty="0" smtClean="0"/>
              <a:t>Levels</a:t>
            </a:r>
            <a:endParaRPr lang="en-US" sz="1400" b="1" dirty="0" smtClean="0">
              <a:latin typeface="Times New Roman" panose="02020603050405020304" pitchFamily="18" charset="0"/>
              <a:ea typeface="Times New Roman" panose="02020603050405020304" pitchFamily="18" charset="0"/>
            </a:endParaRPr>
          </a:p>
          <a:p>
            <a:pPr marL="198438" indent="-342900" algn="just">
              <a:spcBef>
                <a:spcPts val="336"/>
              </a:spcBef>
              <a:buFont typeface="+mj-lt"/>
              <a:buAutoNum type="arabicParenR" startAt="3"/>
            </a:pPr>
            <a:r>
              <a:rPr lang="en-US" sz="1400" dirty="0" smtClean="0"/>
              <a:t>ERCOT </a:t>
            </a:r>
            <a:r>
              <a:rPr lang="en-US" sz="1400" dirty="0"/>
              <a:t>may declare an EEA Level 3 when</a:t>
            </a:r>
          </a:p>
          <a:p>
            <a:pPr marL="441326" lvl="1" indent="-285750" algn="just">
              <a:spcBef>
                <a:spcPts val="336"/>
              </a:spcBef>
              <a:buFont typeface="+mj-lt"/>
              <a:buAutoNum type="alphaLcParenR" startAt="2"/>
            </a:pPr>
            <a:r>
              <a:rPr lang="en-US" sz="1400" dirty="0">
                <a:ea typeface="Times New Roman" panose="02020603050405020304" pitchFamily="18" charset="0"/>
              </a:rPr>
              <a:t>ERCOT shall instruct ESRs to suspend charging via a SCED Base Point instruction, or, if otherwise necessary, via a manual Dispatch instruction. </a:t>
            </a:r>
            <a:r>
              <a:rPr lang="en-US" sz="1400" b="1" u="sng" dirty="0">
                <a:ea typeface="Times New Roman" panose="02020603050405020304" pitchFamily="18" charset="0"/>
              </a:rPr>
              <a:t>An ESR shall suspend charging unless providing Primary Frequency Response or LFC issues a charging instruction to ESRs that are carrying </a:t>
            </a:r>
            <a:r>
              <a:rPr lang="en-US" sz="1400" b="1" u="sng" dirty="0" err="1">
                <a:ea typeface="Times New Roman" panose="02020603050405020304" pitchFamily="18" charset="0"/>
              </a:rPr>
              <a:t>Reg</a:t>
            </a:r>
            <a:r>
              <a:rPr lang="en-US" sz="1400" b="1" u="sng" dirty="0">
                <a:ea typeface="Times New Roman" panose="02020603050405020304" pitchFamily="18" charset="0"/>
              </a:rPr>
              <a:t>-Down. </a:t>
            </a:r>
            <a:r>
              <a:rPr lang="en-US" sz="1400" dirty="0">
                <a:ea typeface="Times New Roman" panose="02020603050405020304" pitchFamily="18" charset="0"/>
              </a:rPr>
              <a:t>However, an ESR co-located behind a POI with onsite generation that is incapable of exporting additional power to the ERCOT System may continue to charge as long as maximum output to the ERCOT System is maintained.</a:t>
            </a:r>
          </a:p>
          <a:p>
            <a:endParaRPr lang="en-US" sz="1200" dirty="0" smtClean="0"/>
          </a:p>
          <a:p>
            <a:endParaRPr lang="en-US" sz="1200" dirty="0"/>
          </a:p>
          <a:p>
            <a:pPr marL="0" indent="0">
              <a:buNone/>
            </a:pPr>
            <a:r>
              <a:rPr lang="en-US" sz="1200" i="1" dirty="0">
                <a:solidFill>
                  <a:schemeClr val="accent1"/>
                </a:solidFill>
              </a:rPr>
              <a:t>NPRR 1002 allows ESRs to charge during </a:t>
            </a:r>
            <a:r>
              <a:rPr lang="en-US" sz="1200" i="1" dirty="0" smtClean="0">
                <a:solidFill>
                  <a:schemeClr val="accent1"/>
                </a:solidFill>
              </a:rPr>
              <a:t>EEA3 </a:t>
            </a:r>
            <a:r>
              <a:rPr lang="en-US" sz="1200" i="1" dirty="0">
                <a:solidFill>
                  <a:schemeClr val="accent1"/>
                </a:solidFill>
              </a:rPr>
              <a:t>only if it </a:t>
            </a:r>
            <a:r>
              <a:rPr lang="en-US" sz="1200" i="1" dirty="0" smtClean="0">
                <a:solidFill>
                  <a:schemeClr val="accent1"/>
                </a:solidFill>
              </a:rPr>
              <a:t>LFC/Regulation-Down </a:t>
            </a:r>
            <a:r>
              <a:rPr lang="en-US" sz="1200" i="1" dirty="0">
                <a:solidFill>
                  <a:schemeClr val="accent1"/>
                </a:solidFill>
              </a:rPr>
              <a:t>instruction or </a:t>
            </a:r>
            <a:r>
              <a:rPr lang="en-US" sz="1200" i="1" dirty="0" smtClean="0">
                <a:solidFill>
                  <a:schemeClr val="accent1"/>
                </a:solidFill>
              </a:rPr>
              <a:t>is </a:t>
            </a:r>
            <a:r>
              <a:rPr lang="en-US" sz="1200" i="1" dirty="0">
                <a:solidFill>
                  <a:schemeClr val="accent1"/>
                </a:solidFill>
              </a:rPr>
              <a:t>providing PFR.</a:t>
            </a:r>
          </a:p>
          <a:p>
            <a:endParaRPr lang="en-US" sz="1200" dirty="0"/>
          </a:p>
        </p:txBody>
      </p:sp>
      <p:sp>
        <p:nvSpPr>
          <p:cNvPr id="3" name="Title 2"/>
          <p:cNvSpPr>
            <a:spLocks noGrp="1"/>
          </p:cNvSpPr>
          <p:nvPr>
            <p:ph type="title"/>
          </p:nvPr>
        </p:nvSpPr>
        <p:spPr/>
        <p:txBody>
          <a:bodyPr/>
          <a:lstStyle/>
          <a:p>
            <a:r>
              <a:rPr lang="en-US" sz="2400" dirty="0"/>
              <a:t>Rules on ESR Charging During an EEA </a:t>
            </a:r>
            <a:r>
              <a:rPr lang="en-US" sz="2400" dirty="0" smtClean="0"/>
              <a:t>– NPRR 1002</a:t>
            </a:r>
            <a:endParaRPr lang="en-US" sz="2400" dirty="0"/>
          </a:p>
        </p:txBody>
      </p:sp>
    </p:spTree>
    <p:extLst>
      <p:ext uri="{BB962C8B-B14F-4D97-AF65-F5344CB8AC3E}">
        <p14:creationId xmlns:p14="http://schemas.microsoft.com/office/powerpoint/2010/main" val="58900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NPF </a:t>
            </a:r>
            <a:r>
              <a:rPr lang="en-US" sz="2000" dirty="0"/>
              <a:t>of </a:t>
            </a:r>
            <a:r>
              <a:rPr lang="en-US" sz="2000" dirty="0" smtClean="0"/>
              <a:t>ESR-CLRs that were providing A/S During </a:t>
            </a:r>
            <a:r>
              <a:rPr lang="en-US" sz="2000" dirty="0"/>
              <a:t>Feb 15</a:t>
            </a:r>
            <a:r>
              <a:rPr lang="en-US" sz="2000" baseline="30000" dirty="0"/>
              <a:t>th</a:t>
            </a:r>
            <a:r>
              <a:rPr lang="en-US" sz="2000" dirty="0"/>
              <a:t> Low Frequency Event</a:t>
            </a:r>
          </a:p>
        </p:txBody>
      </p:sp>
      <p:sp>
        <p:nvSpPr>
          <p:cNvPr id="3" name="Content Placeholder 2"/>
          <p:cNvSpPr>
            <a:spLocks noGrp="1"/>
          </p:cNvSpPr>
          <p:nvPr>
            <p:ph idx="1"/>
          </p:nvPr>
        </p:nvSpPr>
        <p:spPr/>
        <p:txBody>
          <a:bodyPr/>
          <a:lstStyle/>
          <a:p>
            <a:r>
              <a:rPr lang="en-US" sz="1400" dirty="0" smtClean="0"/>
              <a:t>Below is an </a:t>
            </a:r>
            <a:r>
              <a:rPr lang="en-US" sz="1400" dirty="0"/>
              <a:t>estimation of expected </a:t>
            </a:r>
            <a:r>
              <a:rPr lang="en-US" sz="1400" dirty="0" smtClean="0"/>
              <a:t>consumption </a:t>
            </a:r>
            <a:r>
              <a:rPr lang="en-US" sz="1400" dirty="0"/>
              <a:t>from </a:t>
            </a:r>
            <a:r>
              <a:rPr lang="en-US" sz="1400" dirty="0" smtClean="0"/>
              <a:t>ESR-CLRs that were providing A/S. </a:t>
            </a:r>
          </a:p>
          <a:p>
            <a:pPr lvl="1"/>
            <a:r>
              <a:rPr lang="en-US" sz="1400" dirty="0" smtClean="0"/>
              <a:t>Estimated </a:t>
            </a:r>
            <a:r>
              <a:rPr lang="en-US" sz="1400" dirty="0"/>
              <a:t>expected </a:t>
            </a:r>
            <a:r>
              <a:rPr lang="en-US" sz="1400" dirty="0" smtClean="0"/>
              <a:t>consumption </a:t>
            </a:r>
            <a:r>
              <a:rPr lang="en-US" sz="1400" dirty="0"/>
              <a:t>is computed as sum of </a:t>
            </a:r>
            <a:r>
              <a:rPr lang="en-US" sz="1400" dirty="0" smtClean="0"/>
              <a:t>UDBP, </a:t>
            </a:r>
            <a:r>
              <a:rPr lang="en-US" sz="1400" dirty="0"/>
              <a:t>Regulation Instruction and primary frequency response (computed for using 5% droop). </a:t>
            </a:r>
            <a:r>
              <a:rPr lang="en-US" sz="1400" dirty="0" smtClean="0"/>
              <a:t>Total UDBP: shaded blue; Rest: shaded gray.</a:t>
            </a:r>
          </a:p>
          <a:p>
            <a:r>
              <a:rPr lang="en-US" sz="1400" dirty="0" smtClean="0"/>
              <a:t>This graph also includes total BPs (in dotted line) for these ESR-CLRs that were providing A/S</a:t>
            </a:r>
            <a:r>
              <a:rPr lang="en-US" sz="1400" dirty="0" smtClean="0"/>
              <a:t>.</a:t>
            </a:r>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endParaRPr lang="en-US" sz="1400" dirty="0" smtClean="0"/>
          </a:p>
          <a:p>
            <a:endParaRPr lang="en-US" sz="1400" dirty="0"/>
          </a:p>
          <a:p>
            <a:pPr marL="0" indent="0">
              <a:buNone/>
            </a:pPr>
            <a:r>
              <a:rPr lang="en-US" sz="800" dirty="0"/>
              <a:t>RRS was being released between 11:19 pm and 2:03am.</a:t>
            </a:r>
          </a:p>
          <a:p>
            <a:endParaRPr lang="en-US" sz="1400" dirty="0" smtClean="0"/>
          </a:p>
          <a:p>
            <a:endParaRPr lang="en-US" dirty="0"/>
          </a:p>
        </p:txBody>
      </p:sp>
      <p:pic>
        <p:nvPicPr>
          <p:cNvPr id="7" name="Picture 6"/>
          <p:cNvPicPr>
            <a:picLocks noChangeAspect="1"/>
          </p:cNvPicPr>
          <p:nvPr/>
        </p:nvPicPr>
        <p:blipFill>
          <a:blip r:embed="rId2"/>
          <a:stretch>
            <a:fillRect/>
          </a:stretch>
        </p:blipFill>
        <p:spPr>
          <a:xfrm>
            <a:off x="685800" y="1905000"/>
            <a:ext cx="7772400" cy="4193637"/>
          </a:xfrm>
          <a:prstGeom prst="rect">
            <a:avLst/>
          </a:prstGeom>
        </p:spPr>
      </p:pic>
      <p:cxnSp>
        <p:nvCxnSpPr>
          <p:cNvPr id="8" name="Straight Arrow Connector 7"/>
          <p:cNvCxnSpPr/>
          <p:nvPr/>
        </p:nvCxnSpPr>
        <p:spPr>
          <a:xfrm>
            <a:off x="2590800" y="5029200"/>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038600" y="5181600"/>
            <a:ext cx="304800" cy="53340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715000" y="2997142"/>
            <a:ext cx="609600" cy="781153"/>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9419136"/>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89036</TotalTime>
  <Words>1300</Words>
  <Application>Microsoft Office PowerPoint</Application>
  <PresentationFormat>On-screen Show (4:3)</PresentationFormat>
  <Paragraphs>157</Paragraphs>
  <Slides>11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Courier New</vt:lpstr>
      <vt:lpstr>Times New Roman</vt:lpstr>
      <vt:lpstr>Wingdings</vt:lpstr>
      <vt:lpstr>1_Office Theme</vt:lpstr>
      <vt:lpstr>2_Custom Design</vt:lpstr>
      <vt:lpstr>3_Custom Design</vt:lpstr>
      <vt:lpstr>PowerPoint Presentation</vt:lpstr>
      <vt:lpstr>PowerPoint Presentation</vt:lpstr>
      <vt:lpstr>Update on ESR Performance Review</vt:lpstr>
      <vt:lpstr>Output of ESR-Generators During Feb 15th Low Frequency Event</vt:lpstr>
      <vt:lpstr>Net Power Flow (NPF) of ESR-CLRs During Feb 15th Low Frequency Event</vt:lpstr>
      <vt:lpstr>Rules on ESR Charging During an EEA - PUCT Rule 25.501 (m)</vt:lpstr>
      <vt:lpstr>Rules on ESR Charging During an EEA – NPRR 1002</vt:lpstr>
      <vt:lpstr>Rules on ESR Charging During an EEA – NPRR 1002</vt:lpstr>
      <vt:lpstr>NPF of ESR-CLRs that were providing A/S During Feb 15th Low Frequency Event</vt:lpstr>
      <vt:lpstr>NPF of ESR-CLRs that were not providing A/S During Feb 15th Low Frequency Event</vt:lpstr>
      <vt:lpstr>Summary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cp:lastModifiedBy>
  <cp:revision>1223</cp:revision>
  <cp:lastPrinted>2016-01-21T20:53:15Z</cp:lastPrinted>
  <dcterms:created xsi:type="dcterms:W3CDTF">2016-01-21T15:20:31Z</dcterms:created>
  <dcterms:modified xsi:type="dcterms:W3CDTF">2021-05-14T12:06:10Z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