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433" r:id="rId8"/>
    <p:sldId id="437" r:id="rId9"/>
    <p:sldId id="438" r:id="rId10"/>
    <p:sldId id="439" r:id="rId11"/>
    <p:sldId id="44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98" autoAdjust="0"/>
  </p:normalViewPr>
  <p:slideViewPr>
    <p:cSldViewPr showGuides="1">
      <p:cViewPr varScale="1">
        <p:scale>
          <a:sx n="66" d="100"/>
          <a:sy n="66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Continued Discussion on the CDR and Wind/Solar Capacity Contributions</a:t>
            </a:r>
            <a:endParaRPr lang="en-US" altLang="en-US" sz="2600" b="1" dirty="0" smtClean="0"/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May 18</a:t>
            </a:r>
            <a:r>
              <a:rPr lang="en-US" dirty="0" smtClean="0"/>
              <a:t>, </a:t>
            </a:r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sz="2700" dirty="0" smtClean="0"/>
              <a:t>CDR / Capacity Contribution Evaluation Proposal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855270"/>
            <a:ext cx="8534400" cy="5393129"/>
          </a:xfrm>
        </p:spPr>
        <p:txBody>
          <a:bodyPr/>
          <a:lstStyle/>
          <a:p>
            <a:r>
              <a:rPr lang="en-US" sz="2600" dirty="0" smtClean="0">
                <a:solidFill>
                  <a:srgbClr val="5B6770"/>
                </a:solidFill>
              </a:rPr>
              <a:t>Develop a separate summer Summary tab that has the following elements: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Displays summer 2022 forecast year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Multiple columns representing the current summer highest-risk hours, HE 1600, 1700, 1800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Use the associated hourly peak load forecasts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Develop separate capacity contribution percentages for each of the three hours</a:t>
            </a:r>
            <a:endParaRPr lang="en-US" sz="2400" dirty="0">
              <a:solidFill>
                <a:srgbClr val="5B6770"/>
              </a:solidFill>
            </a:endParaRP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Determine multi-hour values for other CDR resource line items as appropriate</a:t>
            </a:r>
            <a:endParaRPr lang="en-US" sz="2400" dirty="0" smtClean="0">
              <a:solidFill>
                <a:srgbClr val="5B6770"/>
              </a:solidFill>
            </a:endParaRP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Column groupings for showing multiple scenarios if desired</a:t>
            </a:r>
          </a:p>
          <a:p>
            <a:r>
              <a:rPr lang="en-US" sz="2600" dirty="0" smtClean="0">
                <a:solidFill>
                  <a:srgbClr val="5B6770"/>
                </a:solidFill>
              </a:rPr>
              <a:t>Sample template shown on next slide…</a:t>
            </a:r>
          </a:p>
        </p:txBody>
      </p:sp>
    </p:spTree>
    <p:extLst>
      <p:ext uri="{BB962C8B-B14F-4D97-AF65-F5344CB8AC3E}">
        <p14:creationId xmlns:p14="http://schemas.microsoft.com/office/powerpoint/2010/main" val="12646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607960"/>
          </a:xfrm>
        </p:spPr>
        <p:txBody>
          <a:bodyPr/>
          <a:lstStyle/>
          <a:p>
            <a:r>
              <a:rPr lang="en-US" dirty="0" smtClean="0"/>
              <a:t>Sample – Multi-hour Summary Tab with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3989" y="851642"/>
            <a:ext cx="8305096" cy="5352508"/>
            <a:chOff x="393989" y="851642"/>
            <a:chExt cx="8305096" cy="5352508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3989" y="851642"/>
              <a:ext cx="8305096" cy="5352508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 rot="19002454">
              <a:off x="2903950" y="3091032"/>
              <a:ext cx="3962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>
                  <a:solidFill>
                    <a:srgbClr val="FF0000">
                      <a:alpha val="42000"/>
                    </a:srgbClr>
                  </a:solidFill>
                  <a:effectLst/>
                </a:rPr>
                <a:t>FAKE DATA</a:t>
              </a:r>
              <a:endParaRPr lang="en-US" sz="4000" dirty="0">
                <a:solidFill>
                  <a:srgbClr val="FF0000">
                    <a:alpha val="42000"/>
                  </a:srgb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74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Capacity Contribution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855271"/>
            <a:ext cx="8534400" cy="5257800"/>
          </a:xfrm>
        </p:spPr>
        <p:txBody>
          <a:bodyPr/>
          <a:lstStyle/>
          <a:p>
            <a:r>
              <a:rPr lang="en-US" sz="2800" dirty="0" smtClean="0">
                <a:solidFill>
                  <a:srgbClr val="5B6770"/>
                </a:solidFill>
              </a:rPr>
              <a:t>Two approaches can be evaluated: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Use current weighted-average capacity factor approach, but sample would consist of the summer output values for the given hour; for example, </a:t>
            </a:r>
            <a:r>
              <a:rPr lang="en-US" sz="2400" dirty="0">
                <a:solidFill>
                  <a:srgbClr val="5B6770"/>
                </a:solidFill>
              </a:rPr>
              <a:t>for </a:t>
            </a:r>
            <a:r>
              <a:rPr lang="en-US" sz="2400" dirty="0" smtClean="0">
                <a:solidFill>
                  <a:srgbClr val="5B6770"/>
                </a:solidFill>
              </a:rPr>
              <a:t>solar HE 4:00 PM, 122 </a:t>
            </a:r>
            <a:r>
              <a:rPr lang="en-US" sz="2400" dirty="0">
                <a:solidFill>
                  <a:srgbClr val="5B6770"/>
                </a:solidFill>
              </a:rPr>
              <a:t>observations for </a:t>
            </a:r>
            <a:r>
              <a:rPr lang="en-US" sz="2400" dirty="0" smtClean="0">
                <a:solidFill>
                  <a:srgbClr val="5B6770"/>
                </a:solidFill>
              </a:rPr>
              <a:t>each year (2018</a:t>
            </a:r>
            <a:r>
              <a:rPr lang="en-US" sz="2400" dirty="0">
                <a:solidFill>
                  <a:srgbClr val="5B6770"/>
                </a:solidFill>
              </a:rPr>
              <a:t>, 2019, </a:t>
            </a:r>
            <a:r>
              <a:rPr lang="en-US" sz="2400" dirty="0" smtClean="0">
                <a:solidFill>
                  <a:srgbClr val="5B6770"/>
                </a:solidFill>
              </a:rPr>
              <a:t>2020) for a total of 366 observations</a:t>
            </a:r>
            <a:endParaRPr lang="en-US" sz="2400" dirty="0">
              <a:solidFill>
                <a:srgbClr val="5B6770"/>
              </a:solidFill>
            </a:endParaRP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Calculate the 50</a:t>
            </a:r>
            <a:r>
              <a:rPr lang="en-US" sz="2400" baseline="30000" dirty="0" smtClean="0">
                <a:solidFill>
                  <a:srgbClr val="5B6770"/>
                </a:solidFill>
              </a:rPr>
              <a:t>th</a:t>
            </a:r>
            <a:r>
              <a:rPr lang="en-US" sz="2400" dirty="0" smtClean="0">
                <a:solidFill>
                  <a:srgbClr val="5B6770"/>
                </a:solidFill>
              </a:rPr>
              <a:t> percentile of a fitted distribution of the UL profiles for each of the three hours, which is the same approach used for the Probabilistic Summer SARA model</a:t>
            </a:r>
          </a:p>
          <a:p>
            <a:pPr lvl="2"/>
            <a:r>
              <a:rPr lang="en-US" sz="2200" dirty="0" smtClean="0">
                <a:solidFill>
                  <a:srgbClr val="5B6770"/>
                </a:solidFill>
              </a:rPr>
              <a:t>Scale up distribution to account for planned resources</a:t>
            </a:r>
          </a:p>
          <a:p>
            <a:pPr lvl="2"/>
            <a:r>
              <a:rPr lang="en-US" sz="2200" dirty="0" smtClean="0">
                <a:solidFill>
                  <a:srgbClr val="5B6770"/>
                </a:solidFill>
              </a:rPr>
              <a:t>Also calculate the 5</a:t>
            </a:r>
            <a:r>
              <a:rPr lang="en-US" sz="2200" baseline="30000" dirty="0" smtClean="0">
                <a:solidFill>
                  <a:srgbClr val="5B6770"/>
                </a:solidFill>
              </a:rPr>
              <a:t>th</a:t>
            </a:r>
            <a:r>
              <a:rPr lang="en-US" sz="2200" dirty="0" smtClean="0">
                <a:solidFill>
                  <a:srgbClr val="5B6770"/>
                </a:solidFill>
              </a:rPr>
              <a:t> and 95</a:t>
            </a:r>
            <a:r>
              <a:rPr lang="en-US" sz="2200" baseline="30000" dirty="0" smtClean="0">
                <a:solidFill>
                  <a:srgbClr val="5B6770"/>
                </a:solidFill>
              </a:rPr>
              <a:t>th</a:t>
            </a:r>
            <a:r>
              <a:rPr lang="en-US" sz="2200" dirty="0" smtClean="0">
                <a:solidFill>
                  <a:srgbClr val="5B6770"/>
                </a:solidFill>
              </a:rPr>
              <a:t> percentiles to represent high and low tail risks, respectively</a:t>
            </a:r>
            <a:endParaRPr lang="en-US" sz="22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8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Fitted Distribution for Solar, Hour-ending 4 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29769" y="4909458"/>
            <a:ext cx="8425543" cy="14478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50</a:t>
            </a:r>
            <a:r>
              <a:rPr lang="en-US" sz="2400" baseline="30000" dirty="0" smtClean="0">
                <a:solidFill>
                  <a:srgbClr val="5B6770"/>
                </a:solidFill>
              </a:rPr>
              <a:t>th</a:t>
            </a:r>
            <a:r>
              <a:rPr lang="en-US" sz="2400" dirty="0" smtClean="0">
                <a:solidFill>
                  <a:srgbClr val="5B6770"/>
                </a:solidFill>
              </a:rPr>
              <a:t> percentile = 2,626 MW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5</a:t>
            </a:r>
            <a:r>
              <a:rPr lang="en-US" sz="2400" baseline="30000" dirty="0" smtClean="0">
                <a:solidFill>
                  <a:srgbClr val="5B6770"/>
                </a:solidFill>
              </a:rPr>
              <a:t>th</a:t>
            </a:r>
            <a:r>
              <a:rPr lang="en-US" sz="2400" dirty="0" smtClean="0">
                <a:solidFill>
                  <a:srgbClr val="5B6770"/>
                </a:solidFill>
              </a:rPr>
              <a:t> percentile = 2,082 MW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95</a:t>
            </a:r>
            <a:r>
              <a:rPr lang="en-US" sz="2400" baseline="30000" dirty="0" smtClean="0">
                <a:solidFill>
                  <a:srgbClr val="5B6770"/>
                </a:solidFill>
              </a:rPr>
              <a:t>th</a:t>
            </a:r>
            <a:r>
              <a:rPr lang="en-US" sz="2400" dirty="0" smtClean="0">
                <a:solidFill>
                  <a:srgbClr val="5B6770"/>
                </a:solidFill>
              </a:rPr>
              <a:t> percentile = 2,932 MW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80671"/>
            <a:ext cx="7772400" cy="38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855271"/>
            <a:ext cx="8534400" cy="5257800"/>
          </a:xfrm>
        </p:spPr>
        <p:txBody>
          <a:bodyPr/>
          <a:lstStyle/>
          <a:p>
            <a:r>
              <a:rPr lang="en-US" sz="2800" dirty="0" smtClean="0">
                <a:solidFill>
                  <a:srgbClr val="5B6770"/>
                </a:solidFill>
              </a:rPr>
              <a:t>Populate the sample template with the hourly peak load forecasts; duplicate the summer 2022 tab for showing alternate capacity contribution methods</a:t>
            </a:r>
          </a:p>
          <a:p>
            <a:r>
              <a:rPr lang="en-US" sz="2800" dirty="0" smtClean="0">
                <a:solidFill>
                  <a:srgbClr val="5B6770"/>
                </a:solidFill>
              </a:rPr>
              <a:t>Develop capacity contribution values for each tab</a:t>
            </a:r>
          </a:p>
          <a:p>
            <a:r>
              <a:rPr lang="en-US" sz="2800" dirty="0" smtClean="0">
                <a:solidFill>
                  <a:srgbClr val="5B6770"/>
                </a:solidFill>
              </a:rPr>
              <a:t>If scenarios are desired, agree on which ones to display</a:t>
            </a:r>
          </a:p>
          <a:p>
            <a:r>
              <a:rPr lang="en-US" sz="2800" dirty="0" smtClean="0">
                <a:solidFill>
                  <a:srgbClr val="5B6770"/>
                </a:solidFill>
              </a:rPr>
              <a:t>Present </a:t>
            </a:r>
            <a:r>
              <a:rPr lang="en-US" sz="2800" smtClean="0">
                <a:solidFill>
                  <a:srgbClr val="5B6770"/>
                </a:solidFill>
              </a:rPr>
              <a:t>the Summary tabs </a:t>
            </a:r>
            <a:r>
              <a:rPr lang="en-US" sz="2800" dirty="0" smtClean="0">
                <a:solidFill>
                  <a:srgbClr val="5B6770"/>
                </a:solidFill>
              </a:rPr>
              <a:t>at a SAWG meeting (TBD), and agree on any further research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This exercise is just for discussion purposes; it is not being proposed to replace or augment the current CDR</a:t>
            </a:r>
          </a:p>
        </p:txBody>
      </p:sp>
    </p:spTree>
    <p:extLst>
      <p:ext uri="{BB962C8B-B14F-4D97-AF65-F5344CB8AC3E}">
        <p14:creationId xmlns:p14="http://schemas.microsoft.com/office/powerpoint/2010/main" val="11138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62805</TotalTime>
  <Words>335</Words>
  <Application>Microsoft Office PowerPoint</Application>
  <PresentationFormat>On-screen Show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CDR / Capacity Contribution Evaluation Proposal</vt:lpstr>
      <vt:lpstr>Sample – Multi-hour Summary Tab with Scenarios</vt:lpstr>
      <vt:lpstr>Hourly Capacity Contribution Calculations</vt:lpstr>
      <vt:lpstr>Fitted Distribution for Solar, Hour-ending 4 PM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783</cp:revision>
  <cp:lastPrinted>2016-11-14T19:26:45Z</cp:lastPrinted>
  <dcterms:created xsi:type="dcterms:W3CDTF">2016-01-21T15:20:31Z</dcterms:created>
  <dcterms:modified xsi:type="dcterms:W3CDTF">2021-05-14T14:26:02Z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