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260" r:id="rId6"/>
    <p:sldId id="267" r:id="rId7"/>
    <p:sldId id="271" r:id="rId8"/>
    <p:sldId id="272" r:id="rId9"/>
    <p:sldId id="273" r:id="rId10"/>
    <p:sldId id="270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rnecker, John" initials="BJ" lastIdx="3" clrIdx="0">
    <p:extLst>
      <p:ext uri="{19B8F6BF-5375-455C-9EA6-DF929625EA0E}">
        <p15:presenceInfo xmlns:p15="http://schemas.microsoft.com/office/powerpoint/2012/main" userId="S-1-5-21-639947351-343809578-3807592339-42233" providerId="AD"/>
      </p:ext>
    </p:extLst>
  </p:cmAuthor>
  <p:cmAuthor id="2" name="Matevosyan, Julia" initials="MJ" lastIdx="1" clrIdx="1">
    <p:extLst>
      <p:ext uri="{19B8F6BF-5375-455C-9EA6-DF929625EA0E}">
        <p15:presenceInfo xmlns:p15="http://schemas.microsoft.com/office/powerpoint/2012/main" userId="S-1-5-21-639947351-343809578-3807592339-3356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672" y="5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users\jmatevosya\Storage\Battery%20RFIs%20fro%20DGRs\Battery%20RFI%20Summary%20April_v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users\jmatevosya\Storage\Battery%20RFIs%20fro%20DGRs\Battery%20RFI%20Summary%20April_v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Operational Batteries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Sheet3!$A$8:$A$12</c:f>
              <c:strCache>
                <c:ptCount val="5"/>
                <c:pt idx="0">
                  <c:v>x &lt; 1</c:v>
                </c:pt>
                <c:pt idx="1">
                  <c:v>x=1</c:v>
                </c:pt>
                <c:pt idx="2">
                  <c:v>1.5 &lt; x &lt; 2</c:v>
                </c:pt>
                <c:pt idx="3">
                  <c:v>x=2</c:v>
                </c:pt>
                <c:pt idx="4">
                  <c:v>x~4</c:v>
                </c:pt>
              </c:strCache>
            </c:strRef>
          </c:cat>
          <c:val>
            <c:numRef>
              <c:f>Sheet3!$B$8:$B$12</c:f>
              <c:numCache>
                <c:formatCode>General</c:formatCode>
                <c:ptCount val="5"/>
                <c:pt idx="0">
                  <c:v>4</c:v>
                </c:pt>
                <c:pt idx="1">
                  <c:v>4</c:v>
                </c:pt>
                <c:pt idx="2">
                  <c:v>3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60375120"/>
        <c:axId val="560376296"/>
      </c:barChart>
      <c:catAx>
        <c:axId val="560375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Duration,</a:t>
                </a:r>
                <a:r>
                  <a:rPr lang="en-US" sz="1200" baseline="0"/>
                  <a:t> hours</a:t>
                </a:r>
                <a:endParaRPr lang="en-US" sz="1200"/>
              </a:p>
            </c:rich>
          </c:tx>
          <c:layout>
            <c:manualLayout>
              <c:xMode val="edge"/>
              <c:yMode val="edge"/>
              <c:x val="0.44505336832895881"/>
              <c:y val="0.8951388888888889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0376296"/>
        <c:crosses val="autoZero"/>
        <c:auto val="1"/>
        <c:lblAlgn val="ctr"/>
        <c:lblOffset val="100"/>
        <c:noMultiLvlLbl val="0"/>
      </c:catAx>
      <c:valAx>
        <c:axId val="560376296"/>
        <c:scaling>
          <c:orientation val="minMax"/>
          <c:max val="1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Number of Batteries</a:t>
                </a:r>
              </a:p>
            </c:rich>
          </c:tx>
          <c:layout>
            <c:manualLayout>
              <c:xMode val="edge"/>
              <c:yMode val="edge"/>
              <c:x val="2.2222222222222223E-2"/>
              <c:y val="0.2245443277923592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0375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Planned Batteries, with SGIA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Sheet3!$A$16:$A$19</c:f>
              <c:strCache>
                <c:ptCount val="4"/>
                <c:pt idx="0">
                  <c:v>x=1</c:v>
                </c:pt>
                <c:pt idx="1">
                  <c:v>1 &lt; x ≤ 1.5</c:v>
                </c:pt>
                <c:pt idx="2">
                  <c:v>1.5 &lt; x &lt; 2</c:v>
                </c:pt>
                <c:pt idx="3">
                  <c:v>x=2</c:v>
                </c:pt>
              </c:strCache>
            </c:strRef>
          </c:cat>
          <c:val>
            <c:numRef>
              <c:f>Sheet3!$B$16:$B$19</c:f>
              <c:numCache>
                <c:formatCode>General</c:formatCode>
                <c:ptCount val="4"/>
                <c:pt idx="0">
                  <c:v>6</c:v>
                </c:pt>
                <c:pt idx="1">
                  <c:v>7</c:v>
                </c:pt>
                <c:pt idx="2">
                  <c:v>4</c:v>
                </c:pt>
                <c:pt idx="3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60376688"/>
        <c:axId val="560377472"/>
      </c:barChart>
      <c:catAx>
        <c:axId val="5603766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Duration,</a:t>
                </a:r>
                <a:r>
                  <a:rPr lang="en-US" sz="1200" baseline="0"/>
                  <a:t> hours</a:t>
                </a:r>
                <a:endParaRPr lang="en-US" sz="1200"/>
              </a:p>
            </c:rich>
          </c:tx>
          <c:layout>
            <c:manualLayout>
              <c:xMode val="edge"/>
              <c:yMode val="edge"/>
              <c:x val="0.44505336832895881"/>
              <c:y val="0.8951388888888889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0377472"/>
        <c:crosses val="autoZero"/>
        <c:auto val="1"/>
        <c:lblAlgn val="ctr"/>
        <c:lblOffset val="100"/>
        <c:noMultiLvlLbl val="0"/>
      </c:catAx>
      <c:valAx>
        <c:axId val="560377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Number of Batteries</a:t>
                </a:r>
              </a:p>
            </c:rich>
          </c:tx>
          <c:layout>
            <c:manualLayout>
              <c:xMode val="edge"/>
              <c:yMode val="edge"/>
              <c:x val="2.2222222222222223E-2"/>
              <c:y val="0.2245443277923592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0376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ercot.com/content/wcm/lists/168307/Battery_RFI_Template.xlsx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Julia.Matevosyan@ercot.com" TargetMode="External"/><Relationship Id="rId2" Type="http://schemas.openxmlformats.org/officeDocument/2006/relationships/hyperlink" Target="mailto:John.Bernecker@ercot.com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536448"/>
            <a:ext cx="51816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BESS </a:t>
            </a:r>
            <a:r>
              <a:rPr lang="en-US" sz="2000" b="1" smtClean="0">
                <a:solidFill>
                  <a:schemeClr val="tx2"/>
                </a:solidFill>
              </a:rPr>
              <a:t>RFI Status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Supply Analysis Working Group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Julia </a:t>
            </a:r>
            <a:r>
              <a:rPr lang="en-US" dirty="0" smtClean="0">
                <a:solidFill>
                  <a:schemeClr val="tx2"/>
                </a:solidFill>
              </a:rPr>
              <a:t>Matevosyan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Resource Adequacy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May 18, 2021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Background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/>
              <a:t>Data </a:t>
            </a:r>
            <a:r>
              <a:rPr lang="en-US" sz="2000" dirty="0" smtClean="0"/>
              <a:t>fields for Batteries</a:t>
            </a:r>
            <a:r>
              <a:rPr lang="en-US" sz="2000" dirty="0"/>
              <a:t>, </a:t>
            </a:r>
            <a:r>
              <a:rPr lang="en-US" sz="2000" dirty="0" smtClean="0"/>
              <a:t>Self-Limiting Facilities (NPRR1026) </a:t>
            </a:r>
            <a:r>
              <a:rPr lang="en-US" sz="2000" dirty="0"/>
              <a:t>and DC-coupled </a:t>
            </a:r>
            <a:r>
              <a:rPr lang="en-US" sz="2000" dirty="0" smtClean="0"/>
              <a:t>Resources (NPRR1029) </a:t>
            </a:r>
            <a:r>
              <a:rPr lang="en-US" sz="2000" dirty="0"/>
              <a:t>included in </a:t>
            </a:r>
            <a:r>
              <a:rPr lang="en-US" sz="2000" dirty="0" smtClean="0"/>
              <a:t>RRGRR023</a:t>
            </a:r>
            <a:r>
              <a:rPr lang="en-US" sz="2000" dirty="0"/>
              <a:t>, but not yet available in RIOO,</a:t>
            </a:r>
            <a:r>
              <a:rPr lang="en-US" sz="2000" dirty="0" smtClean="0"/>
              <a:t> </a:t>
            </a:r>
            <a:r>
              <a:rPr lang="en-US" sz="2000" dirty="0"/>
              <a:t>are </a:t>
            </a:r>
            <a:r>
              <a:rPr lang="en-US" sz="2000" dirty="0" smtClean="0"/>
              <a:t>needed for </a:t>
            </a:r>
            <a:r>
              <a:rPr lang="en-US" sz="2000" dirty="0"/>
              <a:t>resource </a:t>
            </a:r>
            <a:r>
              <a:rPr lang="en-US" sz="2000" dirty="0" smtClean="0"/>
              <a:t>adequacy assessments and transmission planning studies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 smtClean="0"/>
              <a:t>In early February ERCOT started using requests for information (RFI) template to gather the information needed from transmission connected projects with signed interconnection agreements and DGRs that submitted RARF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Battery RFI Template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257800"/>
          </a:xfrm>
        </p:spPr>
        <p:txBody>
          <a:bodyPr/>
          <a:lstStyle/>
          <a:p>
            <a:r>
              <a:rPr lang="en-US" sz="2000" dirty="0"/>
              <a:t>The template can be downloaded </a:t>
            </a:r>
            <a:r>
              <a:rPr lang="en-US" sz="2000" dirty="0" smtClean="0"/>
              <a:t>from the Resource Integration page at </a:t>
            </a:r>
            <a:r>
              <a:rPr lang="en-US" sz="1900" u="sng" dirty="0">
                <a:hlinkClick r:id="rId2"/>
              </a:rPr>
              <a:t>http://</a:t>
            </a:r>
            <a:r>
              <a:rPr lang="en-US" sz="1900" u="sng" dirty="0" smtClean="0">
                <a:hlinkClick r:id="rId2"/>
              </a:rPr>
              <a:t>www.ercot.com/content/wcm/lists/168307/Battery_RFI_Template.xlsx</a:t>
            </a:r>
            <a:endParaRPr lang="en-US" sz="1900" u="sng" dirty="0" smtClean="0"/>
          </a:p>
          <a:p>
            <a:r>
              <a:rPr lang="en-US" sz="2000" dirty="0" smtClean="0"/>
              <a:t>IEs </a:t>
            </a:r>
            <a:r>
              <a:rPr lang="en-US" sz="2000" dirty="0"/>
              <a:t>with planned storage projects </a:t>
            </a:r>
            <a:r>
              <a:rPr lang="en-US" sz="2000" dirty="0" smtClean="0"/>
              <a:t>that have signed </a:t>
            </a:r>
            <a:r>
              <a:rPr lang="en-US" sz="2000" dirty="0"/>
              <a:t>IAs should complete the template and upload to </a:t>
            </a:r>
            <a:r>
              <a:rPr lang="en-US" sz="2000" dirty="0" smtClean="0"/>
              <a:t>RIOO-IS as </a:t>
            </a:r>
            <a:r>
              <a:rPr lang="en-US" sz="2000" dirty="0"/>
              <a:t>an “Other” file </a:t>
            </a:r>
            <a:r>
              <a:rPr lang="en-US" sz="2000" dirty="0" smtClean="0"/>
              <a:t>type</a:t>
            </a:r>
            <a:endParaRPr lang="en-US" sz="2000" dirty="0"/>
          </a:p>
          <a:p>
            <a:pPr>
              <a:spcBef>
                <a:spcPts val="1200"/>
              </a:spcBef>
            </a:pPr>
            <a:r>
              <a:rPr lang="en-US" sz="2000" dirty="0" smtClean="0"/>
              <a:t>ERCOT </a:t>
            </a:r>
            <a:r>
              <a:rPr lang="en-US" sz="2000" dirty="0"/>
              <a:t>also </a:t>
            </a:r>
            <a:r>
              <a:rPr lang="en-US" sz="2000" dirty="0" smtClean="0"/>
              <a:t>sent </a:t>
            </a:r>
            <a:r>
              <a:rPr lang="en-US" sz="2000" dirty="0"/>
              <a:t>the RFI to </a:t>
            </a:r>
            <a:r>
              <a:rPr lang="en-US" sz="2000" dirty="0" smtClean="0"/>
              <a:t>Resource Entities with </a:t>
            </a:r>
            <a:r>
              <a:rPr lang="en-US" sz="2000" dirty="0"/>
              <a:t>existing operational </a:t>
            </a:r>
            <a:r>
              <a:rPr lang="en-US" sz="2000" dirty="0" smtClean="0"/>
              <a:t>batteries</a:t>
            </a:r>
            <a:endParaRPr lang="en-US" sz="2000" dirty="0"/>
          </a:p>
          <a:p>
            <a:endParaRPr lang="en-US" sz="2000" u="sng" dirty="0"/>
          </a:p>
          <a:p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Content Placeholder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5800" y="3276600"/>
            <a:ext cx="4284345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670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to Date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5723181"/>
              </p:ext>
            </p:extLst>
          </p:nvPr>
        </p:nvGraphicFramePr>
        <p:xfrm>
          <a:off x="381000" y="1295400"/>
          <a:ext cx="8534400" cy="146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2362200"/>
                <a:gridCol w="2514600"/>
                <a:gridCol w="2133600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lvl="1" indent="0" algn="ctr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Number of </a:t>
                      </a:r>
                      <a:r>
                        <a:rPr lang="en-US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Batteries </a:t>
                      </a:r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(incl. DGR)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1" indent="0" algn="ctr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Number of RFI Templates submitted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1" indent="0" algn="ctr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EIA-860 </a:t>
                      </a:r>
                      <a:r>
                        <a:rPr lang="en-US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2019), additionally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53975" indent="0" algn="l" fontAlgn="b"/>
                      <a:r>
                        <a:rPr lang="en-US" sz="1800" b="1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Operational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6 (1 AS Only, 1 N/A)</a:t>
                      </a:r>
                      <a:endParaRPr lang="en-US" sz="18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53975" indent="0" algn="l" fontAlgn="b"/>
                      <a:r>
                        <a:rPr lang="en-US" sz="1800" b="1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Planned, with SGIA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en-US" sz="18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30 (1 AS Only)</a:t>
                      </a:r>
                      <a:endParaRPr lang="en-US" sz="18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3990667"/>
              </p:ext>
            </p:extLst>
          </p:nvPr>
        </p:nvGraphicFramePr>
        <p:xfrm>
          <a:off x="152400" y="3200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2125957"/>
              </p:ext>
            </p:extLst>
          </p:nvPr>
        </p:nvGraphicFramePr>
        <p:xfrm>
          <a:off x="4495800" y="3200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83271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to Date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000" dirty="0" smtClean="0"/>
          </a:p>
          <a:p>
            <a:r>
              <a:rPr lang="en-US" dirty="0" smtClean="0"/>
              <a:t>Three developers stated that their planned </a:t>
            </a:r>
            <a:r>
              <a:rPr lang="en-US" dirty="0"/>
              <a:t>projects </a:t>
            </a:r>
            <a:r>
              <a:rPr lang="en-US" dirty="0" smtClean="0"/>
              <a:t>were </a:t>
            </a:r>
            <a:r>
              <a:rPr lang="en-US" dirty="0"/>
              <a:t>part of a Self-Limiting Facility, but the details were unclear and require </a:t>
            </a:r>
            <a:r>
              <a:rPr lang="en-US" dirty="0" smtClean="0"/>
              <a:t>follow-up</a:t>
            </a:r>
          </a:p>
          <a:p>
            <a:endParaRPr lang="en-US" sz="1000" dirty="0" smtClean="0"/>
          </a:p>
          <a:p>
            <a:r>
              <a:rPr lang="en-US" dirty="0" smtClean="0"/>
              <a:t>No projects were identified as DC-Coupled</a:t>
            </a:r>
          </a:p>
          <a:p>
            <a:endParaRPr lang="en-US" sz="1000" dirty="0" smtClean="0"/>
          </a:p>
          <a:p>
            <a:r>
              <a:rPr lang="en-US" dirty="0" smtClean="0"/>
              <a:t>Still a large number of RFI templates missing from Operational and Planned Resources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164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 or comments can be sent to:</a:t>
            </a:r>
          </a:p>
          <a:p>
            <a:pPr lvl="1"/>
            <a:r>
              <a:rPr lang="en-US" dirty="0" smtClean="0">
                <a:hlinkClick r:id="rId2"/>
              </a:rPr>
              <a:t>John.Bernecker@ercot.com</a:t>
            </a:r>
            <a:endParaRPr lang="en-US" dirty="0" smtClean="0"/>
          </a:p>
          <a:p>
            <a:pPr lvl="1"/>
            <a:r>
              <a:rPr lang="en-US" smtClean="0">
                <a:hlinkClick r:id="rId3"/>
              </a:rPr>
              <a:t>Julia.Matevosyan@ercot.com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30753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</TotalTime>
  <Words>263</Words>
  <Application>Microsoft Office PowerPoint</Application>
  <PresentationFormat>On-screen Show (4:3)</PresentationFormat>
  <Paragraphs>50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PowerPoint Presentation</vt:lpstr>
      <vt:lpstr>Background</vt:lpstr>
      <vt:lpstr>Battery RFI Template</vt:lpstr>
      <vt:lpstr>Results to Date </vt:lpstr>
      <vt:lpstr>Results to Date 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49</cp:revision>
  <cp:lastPrinted>2016-01-21T20:53:15Z</cp:lastPrinted>
  <dcterms:created xsi:type="dcterms:W3CDTF">2016-01-21T15:20:31Z</dcterms:created>
  <dcterms:modified xsi:type="dcterms:W3CDTF">2021-05-14T15:16:59Z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