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68" r:id="rId5"/>
    <p:sldMasterId id="2147483670" r:id="rId6"/>
  </p:sldMasterIdLst>
  <p:notesMasterIdLst>
    <p:notesMasterId r:id="rId15"/>
  </p:notesMasterIdLst>
  <p:handoutMasterIdLst>
    <p:handoutMasterId r:id="rId16"/>
  </p:handoutMasterIdLst>
  <p:sldIdLst>
    <p:sldId id="260" r:id="rId7"/>
    <p:sldId id="313" r:id="rId8"/>
    <p:sldId id="303" r:id="rId9"/>
    <p:sldId id="301" r:id="rId10"/>
    <p:sldId id="317" r:id="rId11"/>
    <p:sldId id="299" r:id="rId12"/>
    <p:sldId id="296" r:id="rId13"/>
    <p:sldId id="31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AAF"/>
    <a:srgbClr val="890C58"/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7" autoAdjust="0"/>
    <p:restoredTop sz="86313" autoAdjust="0"/>
  </p:normalViewPr>
  <p:slideViewPr>
    <p:cSldViewPr showGuides="1">
      <p:cViewPr varScale="1">
        <p:scale>
          <a:sx n="114" d="100"/>
          <a:sy n="114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PSRR_PI_Histograms_lates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PSRR_PI_Histograms_lates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</a:t>
            </a:r>
            <a:r>
              <a:rPr lang="en-US" baseline="0"/>
              <a:t> of PSSR Error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Histograms!$D$1</c:f>
              <c:strCache>
                <c:ptCount val="1"/>
                <c:pt idx="0">
                  <c:v>Persistence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Histograms!$D$2:$D$15</c:f>
              <c:numCache>
                <c:formatCode>General</c:formatCode>
                <c:ptCount val="14"/>
                <c:pt idx="0">
                  <c:v>48</c:v>
                </c:pt>
                <c:pt idx="1">
                  <c:v>54</c:v>
                </c:pt>
                <c:pt idx="2">
                  <c:v>89</c:v>
                </c:pt>
                <c:pt idx="3">
                  <c:v>115</c:v>
                </c:pt>
                <c:pt idx="4">
                  <c:v>154</c:v>
                </c:pt>
                <c:pt idx="5">
                  <c:v>282</c:v>
                </c:pt>
                <c:pt idx="6">
                  <c:v>748</c:v>
                </c:pt>
                <c:pt idx="7">
                  <c:v>875</c:v>
                </c:pt>
                <c:pt idx="8">
                  <c:v>315</c:v>
                </c:pt>
                <c:pt idx="9">
                  <c:v>186</c:v>
                </c:pt>
                <c:pt idx="10">
                  <c:v>111</c:v>
                </c:pt>
                <c:pt idx="11">
                  <c:v>79</c:v>
                </c:pt>
                <c:pt idx="12">
                  <c:v>43</c:v>
                </c:pt>
                <c:pt idx="13">
                  <c:v>47</c:v>
                </c:pt>
              </c:numCache>
            </c:numRef>
          </c:val>
        </c:ser>
        <c:ser>
          <c:idx val="1"/>
          <c:order val="2"/>
          <c:tx>
            <c:v>Intra-Hour Solar Forecast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  <c:extLst xmlns:c15="http://schemas.microsoft.com/office/drawing/2012/chart"/>
            </c:strRef>
          </c:cat>
          <c:val>
            <c:numRef>
              <c:f>Histograms!$F$2:$F$15</c:f>
              <c:numCache>
                <c:formatCode>General</c:formatCode>
                <c:ptCount val="14"/>
                <c:pt idx="0">
                  <c:v>18</c:v>
                </c:pt>
                <c:pt idx="1">
                  <c:v>16</c:v>
                </c:pt>
                <c:pt idx="2">
                  <c:v>46</c:v>
                </c:pt>
                <c:pt idx="3">
                  <c:v>73</c:v>
                </c:pt>
                <c:pt idx="4">
                  <c:v>149</c:v>
                </c:pt>
                <c:pt idx="5">
                  <c:v>348</c:v>
                </c:pt>
                <c:pt idx="6">
                  <c:v>962</c:v>
                </c:pt>
                <c:pt idx="7">
                  <c:v>874</c:v>
                </c:pt>
                <c:pt idx="8">
                  <c:v>331</c:v>
                </c:pt>
                <c:pt idx="9">
                  <c:v>158</c:v>
                </c:pt>
                <c:pt idx="10">
                  <c:v>86</c:v>
                </c:pt>
                <c:pt idx="11">
                  <c:v>44</c:v>
                </c:pt>
                <c:pt idx="12">
                  <c:v>23</c:v>
                </c:pt>
                <c:pt idx="13">
                  <c:v>18</c:v>
                </c:pt>
              </c:numCache>
              <c:extLst xmlns:c15="http://schemas.microsoft.com/office/drawing/2012/chart"/>
            </c:numRef>
          </c:val>
        </c:ser>
        <c:ser>
          <c:idx val="3"/>
          <c:order val="4"/>
          <c:tx>
            <c:v>STPPF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Histograms!$H$2:$H$15</c:f>
              <c:numCache>
                <c:formatCode>General</c:formatCode>
                <c:ptCount val="14"/>
                <c:pt idx="0">
                  <c:v>18</c:v>
                </c:pt>
                <c:pt idx="1">
                  <c:v>15</c:v>
                </c:pt>
                <c:pt idx="2">
                  <c:v>30</c:v>
                </c:pt>
                <c:pt idx="3">
                  <c:v>77</c:v>
                </c:pt>
                <c:pt idx="4">
                  <c:v>171</c:v>
                </c:pt>
                <c:pt idx="5">
                  <c:v>350</c:v>
                </c:pt>
                <c:pt idx="6">
                  <c:v>809</c:v>
                </c:pt>
                <c:pt idx="7">
                  <c:v>1037</c:v>
                </c:pt>
                <c:pt idx="8">
                  <c:v>366</c:v>
                </c:pt>
                <c:pt idx="9">
                  <c:v>146</c:v>
                </c:pt>
                <c:pt idx="10">
                  <c:v>77</c:v>
                </c:pt>
                <c:pt idx="11">
                  <c:v>32</c:v>
                </c:pt>
                <c:pt idx="12">
                  <c:v>12</c:v>
                </c:pt>
                <c:pt idx="1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0172784"/>
        <c:axId val="550171608"/>
        <c:extLst>
          <c:ext xmlns:c15="http://schemas.microsoft.com/office/drawing/2012/chart" uri="{02D57815-91ED-43cb-92C2-25804820EDAC}">
            <c15:filteredBarSeries>
              <c15:ser>
                <c:idx val="5"/>
                <c:order val="1"/>
                <c:tx>
                  <c:strRef>
                    <c:extLst>
                      <c:ext uri="{02D57815-91ED-43cb-92C2-25804820EDAC}">
                        <c15:formulaRef>
                          <c15:sqref>Histograms!$E$1</c15:sqref>
                        </c15:formulaRef>
                      </c:ext>
                    </c:extLst>
                    <c:strCache>
                      <c:ptCount val="1"/>
                      <c:pt idx="0">
                        <c:v>Direct with Actual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Histograms!$C$2:$C$15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Histograms!$E$2:$E$15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315</c:v>
                      </c:pt>
                      <c:pt idx="1">
                        <c:v>82</c:v>
                      </c:pt>
                      <c:pt idx="2">
                        <c:v>96</c:v>
                      </c:pt>
                      <c:pt idx="3">
                        <c:v>105</c:v>
                      </c:pt>
                      <c:pt idx="4">
                        <c:v>127</c:v>
                      </c:pt>
                      <c:pt idx="5">
                        <c:v>165</c:v>
                      </c:pt>
                      <c:pt idx="6">
                        <c:v>225</c:v>
                      </c:pt>
                      <c:pt idx="7">
                        <c:v>647</c:v>
                      </c:pt>
                      <c:pt idx="8">
                        <c:v>216</c:v>
                      </c:pt>
                      <c:pt idx="9">
                        <c:v>159</c:v>
                      </c:pt>
                      <c:pt idx="10">
                        <c:v>172</c:v>
                      </c:pt>
                      <c:pt idx="11">
                        <c:v>181</c:v>
                      </c:pt>
                      <c:pt idx="12">
                        <c:v>172</c:v>
                      </c:pt>
                      <c:pt idx="13">
                        <c:v>484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Histograms!$G$1</c15:sqref>
                        </c15:formulaRef>
                      </c:ext>
                    </c:extLst>
                    <c:strCache>
                      <c:ptCount val="1"/>
                      <c:pt idx="0">
                        <c:v>Interpolated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Histograms!$G$2:$G$15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154</c:v>
                      </c:pt>
                      <c:pt idx="1">
                        <c:v>46</c:v>
                      </c:pt>
                      <c:pt idx="2">
                        <c:v>81</c:v>
                      </c:pt>
                      <c:pt idx="3">
                        <c:v>119</c:v>
                      </c:pt>
                      <c:pt idx="4">
                        <c:v>143</c:v>
                      </c:pt>
                      <c:pt idx="5">
                        <c:v>236</c:v>
                      </c:pt>
                      <c:pt idx="6">
                        <c:v>389</c:v>
                      </c:pt>
                      <c:pt idx="7">
                        <c:v>765</c:v>
                      </c:pt>
                      <c:pt idx="8">
                        <c:v>329</c:v>
                      </c:pt>
                      <c:pt idx="9">
                        <c:v>302</c:v>
                      </c:pt>
                      <c:pt idx="10">
                        <c:v>183</c:v>
                      </c:pt>
                      <c:pt idx="11">
                        <c:v>147</c:v>
                      </c:pt>
                      <c:pt idx="12">
                        <c:v>95</c:v>
                      </c:pt>
                      <c:pt idx="13">
                        <c:v>157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550172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Error= Actual-Forecast (MW/5min)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171608"/>
        <c:crosses val="autoZero"/>
        <c:auto val="1"/>
        <c:lblAlgn val="ctr"/>
        <c:lblOffset val="100"/>
        <c:noMultiLvlLbl val="0"/>
      </c:catAx>
      <c:valAx>
        <c:axId val="550171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of 5-min Intervals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17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April 23,2021 - May</a:t>
            </a:r>
            <a:r>
              <a:rPr lang="en-US" baseline="0"/>
              <a:t> 10, 2021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'[1]Bias By Hour'!$C$1</c:f>
              <c:strCache>
                <c:ptCount val="1"/>
                <c:pt idx="0">
                  <c:v>Persistence Error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Sheet2!$B$34:$B$57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0.35072483031754587</c:v>
                </c:pt>
                <c:pt idx="7">
                  <c:v>75.855297129144716</c:v>
                </c:pt>
                <c:pt idx="8">
                  <c:v>165.80018026188162</c:v>
                </c:pt>
                <c:pt idx="9">
                  <c:v>62.156426637232599</c:v>
                </c:pt>
                <c:pt idx="10">
                  <c:v>41.202165178005018</c:v>
                </c:pt>
                <c:pt idx="11">
                  <c:v>30.518357054120404</c:v>
                </c:pt>
                <c:pt idx="12">
                  <c:v>26.997321086944829</c:v>
                </c:pt>
                <c:pt idx="13">
                  <c:v>3.4162837115353812</c:v>
                </c:pt>
                <c:pt idx="14">
                  <c:v>-5.7511321194104701</c:v>
                </c:pt>
                <c:pt idx="15">
                  <c:v>-22.15690224668851</c:v>
                </c:pt>
                <c:pt idx="16">
                  <c:v>-17.832218714460147</c:v>
                </c:pt>
                <c:pt idx="17">
                  <c:v>-30.423695302029671</c:v>
                </c:pt>
                <c:pt idx="18">
                  <c:v>-99.042372689673712</c:v>
                </c:pt>
                <c:pt idx="19">
                  <c:v>-178.54667017418964</c:v>
                </c:pt>
                <c:pt idx="20">
                  <c:v>-45.173439360326164</c:v>
                </c:pt>
                <c:pt idx="21">
                  <c:v>-0.53273274615370747</c:v>
                </c:pt>
                <c:pt idx="22">
                  <c:v>-9.8381258663071028E-2</c:v>
                </c:pt>
                <c:pt idx="23">
                  <c:v>5.5714215776549961E-4</c:v>
                </c:pt>
              </c:numCache>
            </c:numRef>
          </c:val>
        </c:ser>
        <c:ser>
          <c:idx val="2"/>
          <c:order val="2"/>
          <c:tx>
            <c:strRef>
              <c:f>'[1]Bias By Hour'!$D$1</c:f>
              <c:strCache>
                <c:ptCount val="1"/>
                <c:pt idx="0">
                  <c:v>PSRR Error (Intra-Hour)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Sheet2!$D$34:$D$57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4.7293452041805482E-2</c:v>
                </c:pt>
                <c:pt idx="7">
                  <c:v>-0.99862423928125821</c:v>
                </c:pt>
                <c:pt idx="8">
                  <c:v>-19.887564252733309</c:v>
                </c:pt>
                <c:pt idx="9">
                  <c:v>7.3510324458646421</c:v>
                </c:pt>
                <c:pt idx="10">
                  <c:v>2.1139289863115431</c:v>
                </c:pt>
                <c:pt idx="11">
                  <c:v>9.856595340157476</c:v>
                </c:pt>
                <c:pt idx="12">
                  <c:v>2.3453603026311041</c:v>
                </c:pt>
                <c:pt idx="13">
                  <c:v>-3.6072495298861873</c:v>
                </c:pt>
                <c:pt idx="14">
                  <c:v>-5.9236808996647596</c:v>
                </c:pt>
                <c:pt idx="15">
                  <c:v>-5.863274077647457</c:v>
                </c:pt>
                <c:pt idx="16">
                  <c:v>6.4883690421268634</c:v>
                </c:pt>
                <c:pt idx="17">
                  <c:v>4.3650332997626098</c:v>
                </c:pt>
                <c:pt idx="18">
                  <c:v>35.697330619628524</c:v>
                </c:pt>
                <c:pt idx="19">
                  <c:v>-8.7162767195818471</c:v>
                </c:pt>
                <c:pt idx="20">
                  <c:v>-15.625890262180434</c:v>
                </c:pt>
                <c:pt idx="21">
                  <c:v>-0.53273274615370747</c:v>
                </c:pt>
                <c:pt idx="22">
                  <c:v>-9.8381258663071028E-2</c:v>
                </c:pt>
                <c:pt idx="23">
                  <c:v>5.5714215776549961E-4</c:v>
                </c:pt>
              </c:numCache>
            </c:numRef>
          </c:val>
        </c:ser>
        <c:ser>
          <c:idx val="3"/>
          <c:order val="3"/>
          <c:tx>
            <c:strRef>
              <c:f>'[1]Bias By Hour'!$E$1</c:f>
              <c:strCache>
                <c:ptCount val="1"/>
                <c:pt idx="0">
                  <c:v>PSRR Error (STPPF)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Sheet2!$C$34:$C$57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-12.350459808685994</c:v>
                </c:pt>
                <c:pt idx="7">
                  <c:v>-7.8957821560843247</c:v>
                </c:pt>
                <c:pt idx="8">
                  <c:v>28.789248679420243</c:v>
                </c:pt>
                <c:pt idx="9">
                  <c:v>-27.33244225526845</c:v>
                </c:pt>
                <c:pt idx="10">
                  <c:v>-9.1960162922128568</c:v>
                </c:pt>
                <c:pt idx="11">
                  <c:v>-3.5886628368497258</c:v>
                </c:pt>
                <c:pt idx="12">
                  <c:v>3.8344806471961692</c:v>
                </c:pt>
                <c:pt idx="13">
                  <c:v>-2.7087790630618747</c:v>
                </c:pt>
                <c:pt idx="14">
                  <c:v>-2.0805073857466967</c:v>
                </c:pt>
                <c:pt idx="15">
                  <c:v>-13.392344397638325</c:v>
                </c:pt>
                <c:pt idx="16">
                  <c:v>-7.2159805472521539</c:v>
                </c:pt>
                <c:pt idx="17">
                  <c:v>8.5445176236534213</c:v>
                </c:pt>
                <c:pt idx="18">
                  <c:v>27.074669262712945</c:v>
                </c:pt>
                <c:pt idx="19">
                  <c:v>-39.367962307780644</c:v>
                </c:pt>
                <c:pt idx="20">
                  <c:v>17.088933479755781</c:v>
                </c:pt>
                <c:pt idx="21">
                  <c:v>2.5115371125909425</c:v>
                </c:pt>
                <c:pt idx="22">
                  <c:v>5.8322197122533524E-2</c:v>
                </c:pt>
                <c:pt idx="23">
                  <c:v>6.030868157651393E-2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170040"/>
        <c:axId val="176020672"/>
      </c:barChart>
      <c:lineChart>
        <c:grouping val="standard"/>
        <c:varyColors val="0"/>
        <c:ser>
          <c:idx val="0"/>
          <c:order val="0"/>
          <c:tx>
            <c:strRef>
              <c:f>Sheet2!$E$33</c:f>
              <c:strCache>
                <c:ptCount val="1"/>
                <c:pt idx="0">
                  <c:v>Average of Solar HSL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26D07C"/>
              </a:solidFill>
              <a:ln w="9525">
                <a:solidFill>
                  <a:srgbClr val="26D07C"/>
                </a:solidFill>
              </a:ln>
              <a:effectLst/>
            </c:spPr>
          </c:marker>
          <c:val>
            <c:numRef>
              <c:f>Sheet2!$E$34:$E$57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355.29080457313387</c:v>
                </c:pt>
                <c:pt idx="7">
                  <c:v>431.63338901479244</c:v>
                </c:pt>
                <c:pt idx="8">
                  <c:v>2320.9687687887558</c:v>
                </c:pt>
                <c:pt idx="9">
                  <c:v>3576.3918711394272</c:v>
                </c:pt>
                <c:pt idx="10">
                  <c:v>4118.0553421439399</c:v>
                </c:pt>
                <c:pt idx="11">
                  <c:v>4474.8073900768804</c:v>
                </c:pt>
                <c:pt idx="12">
                  <c:v>4822.6990617899201</c:v>
                </c:pt>
                <c:pt idx="13">
                  <c:v>4936.9284103892214</c:v>
                </c:pt>
                <c:pt idx="14">
                  <c:v>4910.7510191355204</c:v>
                </c:pt>
                <c:pt idx="15">
                  <c:v>4691.3620003015858</c:v>
                </c:pt>
                <c:pt idx="16">
                  <c:v>4485.7261107879867</c:v>
                </c:pt>
                <c:pt idx="17">
                  <c:v>4210.123246148798</c:v>
                </c:pt>
                <c:pt idx="18">
                  <c:v>3307.8608765336567</c:v>
                </c:pt>
                <c:pt idx="19">
                  <c:v>1391.1238797513174</c:v>
                </c:pt>
                <c:pt idx="20">
                  <c:v>67.442286101419938</c:v>
                </c:pt>
                <c:pt idx="21">
                  <c:v>3.4715842512503166</c:v>
                </c:pt>
                <c:pt idx="22">
                  <c:v>1.3237264117384266</c:v>
                </c:pt>
                <c:pt idx="23">
                  <c:v>1.3236911507213818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021848"/>
        <c:axId val="176021064"/>
      </c:lineChart>
      <c:catAx>
        <c:axId val="550170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6020672"/>
        <c:crosses val="autoZero"/>
        <c:auto val="1"/>
        <c:lblAlgn val="ctr"/>
        <c:lblOffset val="100"/>
        <c:noMultiLvlLbl val="0"/>
      </c:catAx>
      <c:valAx>
        <c:axId val="17602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Bias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0170040"/>
        <c:crosses val="autoZero"/>
        <c:crossBetween val="between"/>
        <c:majorUnit val="20"/>
      </c:valAx>
      <c:valAx>
        <c:axId val="17602106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Average Solar</a:t>
                </a:r>
                <a:r>
                  <a:rPr lang="en-US" baseline="0"/>
                  <a:t> </a:t>
                </a:r>
                <a:r>
                  <a:rPr lang="en-US"/>
                  <a:t>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6021848"/>
        <c:crosses val="max"/>
        <c:crossBetween val="between"/>
      </c:valAx>
      <c:catAx>
        <c:axId val="176021848"/>
        <c:scaling>
          <c:orientation val="minMax"/>
        </c:scaling>
        <c:delete val="1"/>
        <c:axPos val="b"/>
        <c:majorTickMark val="out"/>
        <c:minorTickMark val="none"/>
        <c:tickLblPos val="nextTo"/>
        <c:crossAx val="1760210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5-Min. SCED GTBD Error Due to Solar Ramp </a:t>
            </a:r>
            <a:endParaRPr lang="en-US" dirty="0" smtClean="0"/>
          </a:p>
          <a:p>
            <a:pPr>
              <a:defRPr/>
            </a:pPr>
            <a:r>
              <a:rPr lang="en-US" sz="1600" dirty="0" smtClean="0"/>
              <a:t>(</a:t>
            </a:r>
            <a:r>
              <a:rPr lang="en-US" sz="1600" dirty="0"/>
              <a:t>4/11/2021 </a:t>
            </a:r>
            <a:r>
              <a:rPr lang="en-US" sz="1600" baseline="0" dirty="0" smtClean="0"/>
              <a:t>19:05 </a:t>
            </a:r>
            <a:r>
              <a:rPr lang="en-US" sz="1600" baseline="0" dirty="0"/>
              <a:t>- 4/11/2021 20:00)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'411_HE20'!$C$63</c:f>
              <c:strCache>
                <c:ptCount val="1"/>
                <c:pt idx="0">
                  <c:v>Persistent Error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'411_HE20'!$C$65:$C$75</c:f>
              <c:numCache>
                <c:formatCode>General</c:formatCode>
                <c:ptCount val="11"/>
                <c:pt idx="0">
                  <c:v>-325.431640625</c:v>
                </c:pt>
                <c:pt idx="1">
                  <c:v>-287.0283203125</c:v>
                </c:pt>
                <c:pt idx="2">
                  <c:v>-234.9146728515625</c:v>
                </c:pt>
                <c:pt idx="3">
                  <c:v>-307.36480712890625</c:v>
                </c:pt>
                <c:pt idx="4">
                  <c:v>-94.90594482421875</c:v>
                </c:pt>
                <c:pt idx="5">
                  <c:v>-97.919769287109375</c:v>
                </c:pt>
                <c:pt idx="6">
                  <c:v>-66.08514404296875</c:v>
                </c:pt>
                <c:pt idx="7">
                  <c:v>-149.07769775390625</c:v>
                </c:pt>
                <c:pt idx="8">
                  <c:v>-111.09988403320313</c:v>
                </c:pt>
                <c:pt idx="9">
                  <c:v>-62.733985900878906</c:v>
                </c:pt>
                <c:pt idx="10">
                  <c:v>-58.609424591064453</c:v>
                </c:pt>
              </c:numCache>
            </c:numRef>
          </c:val>
        </c:ser>
        <c:ser>
          <c:idx val="1"/>
          <c:order val="1"/>
          <c:tx>
            <c:strRef>
              <c:f>'411_HE20'!$D$63</c:f>
              <c:strCache>
                <c:ptCount val="1"/>
                <c:pt idx="0">
                  <c:v>PSRR Error (STPPF Method)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'411_HE20'!$D$65:$D$75</c:f>
              <c:numCache>
                <c:formatCode>General</c:formatCode>
                <c:ptCount val="11"/>
                <c:pt idx="0">
                  <c:v>-129.97662740448376</c:v>
                </c:pt>
                <c:pt idx="1">
                  <c:v>-104.21164162718219</c:v>
                </c:pt>
                <c:pt idx="2">
                  <c:v>-64.736328701443171</c:v>
                </c:pt>
                <c:pt idx="3">
                  <c:v>-149.82479751398535</c:v>
                </c:pt>
                <c:pt idx="4">
                  <c:v>49.995730255503702</c:v>
                </c:pt>
                <c:pt idx="5">
                  <c:v>34.343571257414652</c:v>
                </c:pt>
                <c:pt idx="6">
                  <c:v>53.53986196635681</c:v>
                </c:pt>
                <c:pt idx="7">
                  <c:v>-42.091026279779143</c:v>
                </c:pt>
                <c:pt idx="8">
                  <c:v>-16.751547094274443</c:v>
                </c:pt>
                <c:pt idx="9">
                  <c:v>18.976016502851309</c:v>
                </c:pt>
                <c:pt idx="10">
                  <c:v>10.462243277467323</c:v>
                </c:pt>
              </c:numCache>
            </c:numRef>
          </c:val>
        </c:ser>
        <c:ser>
          <c:idx val="3"/>
          <c:order val="2"/>
          <c:tx>
            <c:strRef>
              <c:f>'411_HE20'!$E$63</c:f>
              <c:strCache>
                <c:ptCount val="1"/>
                <c:pt idx="0">
                  <c:v>PSRR(Intra-Hour Forecast Method)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'411_HE20'!$E$65:$E$75</c:f>
              <c:numCache>
                <c:formatCode>0.00</c:formatCode>
                <c:ptCount val="11"/>
                <c:pt idx="0">
                  <c:v>-49.731640625000182</c:v>
                </c:pt>
                <c:pt idx="1">
                  <c:v>-38.828320312499955</c:v>
                </c:pt>
                <c:pt idx="2">
                  <c:v>-20.9146728515625</c:v>
                </c:pt>
                <c:pt idx="3">
                  <c:v>-88.964807128906159</c:v>
                </c:pt>
                <c:pt idx="4">
                  <c:v>82.394055175781205</c:v>
                </c:pt>
                <c:pt idx="5">
                  <c:v>71.88023071289058</c:v>
                </c:pt>
                <c:pt idx="6">
                  <c:v>89.214855957031318</c:v>
                </c:pt>
                <c:pt idx="7">
                  <c:v>-18.877697753906261</c:v>
                </c:pt>
                <c:pt idx="8">
                  <c:v>14.600115966796864</c:v>
                </c:pt>
                <c:pt idx="9">
                  <c:v>29.366014099121088</c:v>
                </c:pt>
                <c:pt idx="10">
                  <c:v>20.590575408935564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022240"/>
        <c:axId val="176022632"/>
      </c:barChart>
      <c:lineChart>
        <c:grouping val="standard"/>
        <c:varyColors val="0"/>
        <c:ser>
          <c:idx val="2"/>
          <c:order val="3"/>
          <c:tx>
            <c:strRef>
              <c:f>'411_HE20'!$H$63</c:f>
              <c:strCache>
                <c:ptCount val="1"/>
                <c:pt idx="0">
                  <c:v>Solar HSL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'411_HE20'!$B$47:$B$58</c:f>
              <c:numCache>
                <c:formatCode>mm/dd/yyyy\ hh:mm:ss</c:formatCode>
                <c:ptCount val="12"/>
                <c:pt idx="0">
                  <c:v>44297.795138888891</c:v>
                </c:pt>
                <c:pt idx="1">
                  <c:v>44297.798611111109</c:v>
                </c:pt>
                <c:pt idx="2">
                  <c:v>44297.802083333336</c:v>
                </c:pt>
                <c:pt idx="3">
                  <c:v>44297.805555555555</c:v>
                </c:pt>
                <c:pt idx="4">
                  <c:v>44297.809027777781</c:v>
                </c:pt>
                <c:pt idx="5">
                  <c:v>44297.8125</c:v>
                </c:pt>
                <c:pt idx="6">
                  <c:v>44297.815972222219</c:v>
                </c:pt>
                <c:pt idx="7">
                  <c:v>44297.819444444445</c:v>
                </c:pt>
                <c:pt idx="8">
                  <c:v>44297.822916666664</c:v>
                </c:pt>
                <c:pt idx="9">
                  <c:v>44297.826388888891</c:v>
                </c:pt>
                <c:pt idx="10">
                  <c:v>44297.829861111109</c:v>
                </c:pt>
                <c:pt idx="11">
                  <c:v>44297.833333333336</c:v>
                </c:pt>
              </c:numCache>
            </c:numRef>
          </c:cat>
          <c:val>
            <c:numRef>
              <c:f>'411_HE20'!$G$65:$G$75</c:f>
              <c:numCache>
                <c:formatCode>General</c:formatCode>
                <c:ptCount val="11"/>
                <c:pt idx="0">
                  <c:v>1529.3580322265625</c:v>
                </c:pt>
                <c:pt idx="1">
                  <c:v>1242.3297119140625</c:v>
                </c:pt>
                <c:pt idx="2">
                  <c:v>1007.4150390625</c:v>
                </c:pt>
                <c:pt idx="3">
                  <c:v>700.05023193359375</c:v>
                </c:pt>
                <c:pt idx="4">
                  <c:v>605.144287109375</c:v>
                </c:pt>
                <c:pt idx="5">
                  <c:v>507.22451782226562</c:v>
                </c:pt>
                <c:pt idx="6">
                  <c:v>441.13937377929687</c:v>
                </c:pt>
                <c:pt idx="7">
                  <c:v>292.06167602539062</c:v>
                </c:pt>
                <c:pt idx="8">
                  <c:v>180.9617919921875</c:v>
                </c:pt>
                <c:pt idx="9">
                  <c:v>118.22780609130859</c:v>
                </c:pt>
                <c:pt idx="10">
                  <c:v>59.618381500244141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47264"/>
        <c:axId val="176023416"/>
      </c:lineChart>
      <c:catAx>
        <c:axId val="176022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22632"/>
        <c:crosses val="autoZero"/>
        <c:auto val="0"/>
        <c:lblAlgn val="ctr"/>
        <c:lblOffset val="100"/>
        <c:noMultiLvlLbl val="0"/>
      </c:catAx>
      <c:valAx>
        <c:axId val="17602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Over</a:t>
                </a:r>
                <a:r>
                  <a:rPr lang="en-US" baseline="0" dirty="0" smtClean="0"/>
                  <a:t> Forecast | </a:t>
                </a:r>
                <a:r>
                  <a:rPr lang="en-US" dirty="0" smtClean="0"/>
                  <a:t>Error </a:t>
                </a:r>
                <a:r>
                  <a:rPr lang="en-US" dirty="0"/>
                  <a:t>(MW</a:t>
                </a:r>
                <a:r>
                  <a:rPr lang="en-US" dirty="0" smtClean="0"/>
                  <a:t>)</a:t>
                </a:r>
                <a:r>
                  <a:rPr lang="en-US" baseline="0" dirty="0" smtClean="0"/>
                  <a:t> | Under Forecast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22240"/>
        <c:crosses val="autoZero"/>
        <c:crossBetween val="between"/>
      </c:valAx>
      <c:valAx>
        <c:axId val="17602341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Solar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47264"/>
        <c:crosses val="max"/>
        <c:crossBetween val="between"/>
      </c:valAx>
      <c:dateAx>
        <c:axId val="86447264"/>
        <c:scaling>
          <c:orientation val="minMax"/>
        </c:scaling>
        <c:delete val="1"/>
        <c:axPos val="b"/>
        <c:numFmt formatCode="mm/dd/yyyy\ hh:mm:ss" sourceLinked="1"/>
        <c:majorTickMark val="out"/>
        <c:minorTickMark val="none"/>
        <c:tickLblPos val="nextTo"/>
        <c:crossAx val="176023416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0.15799</cdr:x>
      <cdr:y>0.72871</cdr:y>
    </cdr:from>
    <cdr:to>
      <cdr:x>0.47465</cdr:x>
      <cdr:y>0.76504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304066" y="3871958"/>
          <a:ext cx="2613768" cy="193038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0" dirty="0" smtClean="0"/>
            <a:t>Up to 325 MW down ramp in 5 minutes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0.13953</cdr:x>
      <cdr:y>0.74305</cdr:y>
    </cdr:from>
    <cdr:to>
      <cdr:x>0.15799</cdr:x>
      <cdr:y>0.74687</cdr:y>
    </cdr:to>
    <cdr:cxnSp macro="">
      <cdr:nvCxnSpPr>
        <cdr:cNvPr id="5" name="Straight Arrow Connector 4"/>
        <cdr:cNvCxnSpPr>
          <a:stCxn xmlns:a="http://schemas.openxmlformats.org/drawingml/2006/main" id="3" idx="1"/>
        </cdr:cNvCxnSpPr>
      </cdr:nvCxnSpPr>
      <cdr:spPr>
        <a:xfrm xmlns:a="http://schemas.openxmlformats.org/drawingml/2006/main" flipH="1" flipV="1">
          <a:off x="1151666" y="3948158"/>
          <a:ext cx="152400" cy="203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5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6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83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3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9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89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6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02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3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1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0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37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PDCWG</a:t>
            </a:r>
          </a:p>
          <a:p>
            <a:r>
              <a:rPr lang="en-US" dirty="0" smtClean="0"/>
              <a:t>May 14, 2021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Balancing Operations Planning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Update on Intra-Hour Solar Forecast and SCR811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Discussion Outline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Update on SCR811</a:t>
            </a:r>
          </a:p>
          <a:p>
            <a:endParaRPr lang="en-US" sz="2000" dirty="0" smtClean="0"/>
          </a:p>
          <a:p>
            <a:r>
              <a:rPr lang="en-US" sz="2000" dirty="0" smtClean="0"/>
              <a:t>Intra-Hour Photo Voltaic Forecast and Predicted Solar Ramp Rate Forecast Performance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Summary &amp; Next 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Background on SCR811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SCR811 will incorporate a intra-hour solar forecast based ramp into Generation To Be Dispatched (GTBD) to give </a:t>
            </a:r>
            <a:r>
              <a:rPr lang="en-US" dirty="0" smtClean="0">
                <a:solidFill>
                  <a:srgbClr val="5B6770"/>
                </a:solidFill>
              </a:rPr>
              <a:t>Security Constrained Economic Dispatch (SCED) </a:t>
            </a:r>
            <a:r>
              <a:rPr lang="en-US" dirty="0">
                <a:solidFill>
                  <a:srgbClr val="5B6770"/>
                </a:solidFill>
              </a:rPr>
              <a:t>a indication of how the solar units may ramp.</a:t>
            </a:r>
          </a:p>
          <a:p>
            <a:pPr lvl="0">
              <a:defRPr/>
            </a:pPr>
            <a:endParaRPr lang="en-US" sz="1000" dirty="0">
              <a:solidFill>
                <a:srgbClr val="5B6770"/>
              </a:solidFill>
            </a:endParaRPr>
          </a:p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In absence of this today, SCED dispatches </a:t>
            </a:r>
            <a:r>
              <a:rPr lang="en-US" dirty="0" err="1">
                <a:solidFill>
                  <a:srgbClr val="5B6770"/>
                </a:solidFill>
              </a:rPr>
              <a:t>uncurtailed</a:t>
            </a:r>
            <a:r>
              <a:rPr lang="en-US" dirty="0">
                <a:solidFill>
                  <a:srgbClr val="5B6770"/>
                </a:solidFill>
              </a:rPr>
              <a:t> solar units to their HSL. </a:t>
            </a:r>
          </a:p>
          <a:p>
            <a:pPr lvl="1" indent="-257175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</a:rPr>
              <a:t>This means that SCED assumes output of </a:t>
            </a:r>
            <a:r>
              <a:rPr lang="en-US" dirty="0" err="1">
                <a:solidFill>
                  <a:srgbClr val="5B6770"/>
                </a:solidFill>
              </a:rPr>
              <a:t>uncurtailed</a:t>
            </a:r>
            <a:r>
              <a:rPr lang="en-US" dirty="0">
                <a:solidFill>
                  <a:srgbClr val="5B6770"/>
                </a:solidFill>
              </a:rPr>
              <a:t> solar units will persist for the next 5-min at the unit’s HSL that was telemetered at the start of the interval.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</a:rPr>
              <a:t>What if solar ramps? or What if an FME occurs as the sun is setting? Regulation deployment is used to make up for gain/loss of solar MW but depending upon the circumstance frequency recovery could potentially be delayed.</a:t>
            </a:r>
          </a:p>
          <a:p>
            <a:pPr lvl="0">
              <a:defRPr/>
            </a:pPr>
            <a:endParaRPr lang="en-US" sz="1000" dirty="0">
              <a:solidFill>
                <a:srgbClr val="5B6770"/>
              </a:solidFill>
            </a:endParaRPr>
          </a:p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Equation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6502" y="4807573"/>
            <a:ext cx="7870466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/>
              <a:t>GTBD</a:t>
            </a:r>
            <a:r>
              <a:rPr lang="en-US" dirty="0" smtClean="0"/>
              <a:t> = </a:t>
            </a:r>
            <a:r>
              <a:rPr lang="en-US" dirty="0">
                <a:solidFill>
                  <a:schemeClr val="accent1"/>
                </a:solidFill>
              </a:rPr>
              <a:t>Total Gen </a:t>
            </a:r>
            <a:r>
              <a:rPr lang="en-US" dirty="0">
                <a:solidFill>
                  <a:schemeClr val="accent2"/>
                </a:solidFill>
              </a:rPr>
              <a:t>+ K1*10*System Load Frequency Bias </a:t>
            </a:r>
            <a:r>
              <a:rPr lang="en-US" dirty="0"/>
              <a:t>+ </a:t>
            </a:r>
            <a:r>
              <a:rPr lang="en-US" dirty="0">
                <a:solidFill>
                  <a:schemeClr val="accent3"/>
                </a:solidFill>
              </a:rPr>
              <a:t>K2*[(net </a:t>
            </a:r>
            <a:r>
              <a:rPr lang="en-US" dirty="0" smtClean="0">
                <a:solidFill>
                  <a:schemeClr val="accent3"/>
                </a:solidFill>
              </a:rPr>
              <a:t>non-conforming </a:t>
            </a:r>
            <a:r>
              <a:rPr lang="en-US" dirty="0">
                <a:solidFill>
                  <a:schemeClr val="accent3"/>
                </a:solidFill>
              </a:rPr>
              <a:t>Load) – (net filtered non-conforming Load)] </a:t>
            </a:r>
            <a:r>
              <a:rPr lang="en-US" dirty="0"/>
              <a:t>+ </a:t>
            </a:r>
            <a:r>
              <a:rPr lang="en-US" dirty="0">
                <a:solidFill>
                  <a:schemeClr val="accent4"/>
                </a:solidFill>
              </a:rPr>
              <a:t>K3*5*PLDRR</a:t>
            </a:r>
            <a:r>
              <a:rPr lang="en-US" dirty="0"/>
              <a:t> + </a:t>
            </a:r>
            <a:r>
              <a:rPr lang="en-US" dirty="0">
                <a:solidFill>
                  <a:schemeClr val="accent5"/>
                </a:solidFill>
              </a:rPr>
              <a:t>K4*Regulation Deployed </a:t>
            </a:r>
            <a:r>
              <a:rPr lang="en-US" dirty="0"/>
              <a:t>+ </a:t>
            </a:r>
            <a:r>
              <a:rPr lang="en-US" dirty="0">
                <a:solidFill>
                  <a:schemeClr val="accent6"/>
                </a:solidFill>
              </a:rPr>
              <a:t>K5*ACE Integral </a:t>
            </a:r>
            <a:r>
              <a:rPr lang="en-US" dirty="0"/>
              <a:t>– </a:t>
            </a:r>
            <a:r>
              <a:rPr lang="en-US" dirty="0" smtClean="0">
                <a:solidFill>
                  <a:schemeClr val="accent1"/>
                </a:solidFill>
              </a:rPr>
              <a:t>K6*5*PWRR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A4AAAF"/>
                </a:solidFill>
              </a:rPr>
              <a:t>K7*5*DCTRR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– </a:t>
            </a:r>
            <a:r>
              <a:rPr lang="en-US" dirty="0" smtClean="0">
                <a:solidFill>
                  <a:srgbClr val="FF0000"/>
                </a:solidFill>
              </a:rPr>
              <a:t>K8*5*PSRR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978170"/>
            <a:ext cx="3581400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|PSRR</a:t>
            </a:r>
            <a:r>
              <a:rPr lang="en-US" dirty="0">
                <a:solidFill>
                  <a:srgbClr val="FF0000"/>
                </a:solidFill>
              </a:rPr>
              <a:t>| ≤ Max </a:t>
            </a:r>
            <a:r>
              <a:rPr lang="en-US" dirty="0" smtClean="0">
                <a:solidFill>
                  <a:srgbClr val="FF0000"/>
                </a:solidFill>
              </a:rPr>
              <a:t>PSRR Feedback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42797" y="6465331"/>
            <a:ext cx="167639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NEW ADDITIONS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SCR811 </a:t>
            </a:r>
            <a:r>
              <a:rPr lang="en-US" sz="2400" dirty="0" smtClean="0"/>
              <a:t>Update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part of implementing SCR811, ERCOT is in the process of integrating a 5-min Intra-hour Photo Voltaic Power forecast into ERCOT’s Energy Management System (EMS)</a:t>
            </a:r>
          </a:p>
          <a:p>
            <a:endParaRPr lang="en-US" dirty="0" smtClean="0"/>
          </a:p>
          <a:p>
            <a:r>
              <a:rPr lang="en-US" dirty="0" smtClean="0"/>
              <a:t>ERCOT’s EMS is being setup to compute  a Predicted Solar Ramp Rate (PSRR) using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Hourly Short-Term Photo Voltaic Power Potential (STPPF) forecast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5-min Intra-hour Photo Voltaic Power forecast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 that at any given 5-min SCED interval only one amongst the above two methods for PSRR calculations will be active for use in GTBD. </a:t>
            </a:r>
          </a:p>
          <a:p>
            <a:pPr lvl="1"/>
            <a:endParaRPr lang="en-US" dirty="0"/>
          </a:p>
          <a:p>
            <a:r>
              <a:rPr lang="en-US" dirty="0" smtClean="0"/>
              <a:t>ERCOT will on track to complete the software changes associated with SCR811 in the </a:t>
            </a:r>
            <a:r>
              <a:rPr lang="en-US" dirty="0"/>
              <a:t>2021 R3 </a:t>
            </a:r>
            <a:r>
              <a:rPr lang="en-US" dirty="0" smtClean="0"/>
              <a:t>release (scheduled to be implemented in Production systems between </a:t>
            </a:r>
            <a:r>
              <a:rPr lang="en-US" dirty="0"/>
              <a:t>May </a:t>
            </a:r>
            <a:r>
              <a:rPr lang="en-US" dirty="0" smtClean="0"/>
              <a:t>25 and May 27).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260251"/>
              </p:ext>
            </p:extLst>
          </p:nvPr>
        </p:nvGraphicFramePr>
        <p:xfrm>
          <a:off x="947737" y="2667000"/>
          <a:ext cx="732472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Solar Ramp </a:t>
            </a:r>
            <a:r>
              <a:rPr lang="en-US" dirty="0"/>
              <a:t>Error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35853" y="863496"/>
          <a:ext cx="7886700" cy="156317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323673"/>
                <a:gridCol w="1160987"/>
                <a:gridCol w="1201020"/>
                <a:gridCol w="120102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Persistence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Intra-Hour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Forecast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Short-term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Forecast (S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TPPF)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effectLst/>
                          <a:latin typeface="+mj-lt"/>
                        </a:rPr>
                        <a:t>MAE 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(MW)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79.29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57.60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05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050" b="0" dirty="0" smtClean="0">
                          <a:effectLst/>
                          <a:latin typeface="+mj-lt"/>
                        </a:rPr>
                        <a:t>Solar Ramp &gt; 100 MW</a:t>
                      </a:r>
                      <a:endParaRPr lang="en-US" sz="10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114.38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105.64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05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050" b="0" dirty="0" smtClean="0">
                          <a:effectLst/>
                          <a:latin typeface="+mj-lt"/>
                        </a:rPr>
                        <a:t>Solar Ramp &lt; -100 MW</a:t>
                      </a:r>
                      <a:endParaRPr lang="en-US" sz="10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195.40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109.68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113.03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676400" y="3124200"/>
            <a:ext cx="5985309" cy="369332"/>
            <a:chOff x="1996584" y="3137835"/>
            <a:chExt cx="5985309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199658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Over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7234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Under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8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Solar </a:t>
            </a:r>
            <a:r>
              <a:rPr lang="en-US" dirty="0"/>
              <a:t>Ramp </a:t>
            </a:r>
            <a:r>
              <a:rPr lang="en-US" dirty="0" smtClean="0"/>
              <a:t>Error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648123"/>
              </p:ext>
            </p:extLst>
          </p:nvPr>
        </p:nvGraphicFramePr>
        <p:xfrm>
          <a:off x="338137" y="1143000"/>
          <a:ext cx="8338831" cy="504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85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Potential Impact </a:t>
            </a:r>
            <a:r>
              <a:rPr lang="en-US" sz="2400" dirty="0"/>
              <a:t>of </a:t>
            </a:r>
            <a:r>
              <a:rPr lang="en-US" sz="2400" dirty="0" smtClean="0"/>
              <a:t>Predicted Solar </a:t>
            </a:r>
            <a:r>
              <a:rPr lang="en-US" sz="2400" dirty="0"/>
              <a:t>Ramp </a:t>
            </a:r>
            <a:r>
              <a:rPr lang="en-US" sz="2400" dirty="0" smtClean="0"/>
              <a:t>in </a:t>
            </a:r>
            <a:r>
              <a:rPr lang="en-US" sz="2400" dirty="0"/>
              <a:t>GTBD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48244"/>
              </p:ext>
            </p:extLst>
          </p:nvPr>
        </p:nvGraphicFramePr>
        <p:xfrm>
          <a:off x="587536" y="776235"/>
          <a:ext cx="8254176" cy="531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 &amp; 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implement SCR811 during 2021 R3 between May 25 and May 27.</a:t>
            </a:r>
          </a:p>
          <a:p>
            <a:endParaRPr lang="en-US" dirty="0" smtClean="0"/>
          </a:p>
          <a:p>
            <a:r>
              <a:rPr lang="en-US" dirty="0" smtClean="0"/>
              <a:t>Initially, K8 will be set to 0 so that it will not impact GTBD calculation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ERCOT is planning to tune K8 (K8 becomes non-zero) and potentially other GTBD parameters in the first week of June.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market notice will be sent out prior to activation of K8 to a non-zero value.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8841</TotalTime>
  <Words>575</Words>
  <Application>Microsoft Office PowerPoint</Application>
  <PresentationFormat>On-screen Show (4:3)</PresentationFormat>
  <Paragraphs>91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Wingdings</vt:lpstr>
      <vt:lpstr>1_Office Theme</vt:lpstr>
      <vt:lpstr>2_Custom Design</vt:lpstr>
      <vt:lpstr>3_Custom Design</vt:lpstr>
      <vt:lpstr>PowerPoint Presentation</vt:lpstr>
      <vt:lpstr>PowerPoint Presentation</vt:lpstr>
      <vt:lpstr>Background on SCR811</vt:lpstr>
      <vt:lpstr>SCR811 Update</vt:lpstr>
      <vt:lpstr>Predicted Solar Ramp Error</vt:lpstr>
      <vt:lpstr>Predicted Solar Ramp Error </vt:lpstr>
      <vt:lpstr>Potential Impact of Predicted Solar Ramp in GTBD</vt:lpstr>
      <vt:lpstr>Summary &amp; 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181</cp:revision>
  <cp:lastPrinted>2016-01-21T20:53:15Z</cp:lastPrinted>
  <dcterms:created xsi:type="dcterms:W3CDTF">2016-01-21T15:20:31Z</dcterms:created>
  <dcterms:modified xsi:type="dcterms:W3CDTF">2021-05-13T21:13:06Z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