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4"/>
  </p:notesMasterIdLst>
  <p:handoutMasterIdLst>
    <p:handoutMasterId r:id="rId45"/>
  </p:handoutMasterIdLst>
  <p:sldIdLst>
    <p:sldId id="260" r:id="rId7"/>
    <p:sldId id="258" r:id="rId8"/>
    <p:sldId id="263" r:id="rId9"/>
    <p:sldId id="308" r:id="rId10"/>
    <p:sldId id="310" r:id="rId11"/>
    <p:sldId id="272" r:id="rId12"/>
    <p:sldId id="262" r:id="rId13"/>
    <p:sldId id="264" r:id="rId14"/>
    <p:sldId id="291" r:id="rId15"/>
    <p:sldId id="265" r:id="rId16"/>
    <p:sldId id="271" r:id="rId17"/>
    <p:sldId id="273" r:id="rId18"/>
    <p:sldId id="274" r:id="rId19"/>
    <p:sldId id="266" r:id="rId20"/>
    <p:sldId id="275" r:id="rId21"/>
    <p:sldId id="267" r:id="rId22"/>
    <p:sldId id="278" r:id="rId23"/>
    <p:sldId id="279" r:id="rId24"/>
    <p:sldId id="268" r:id="rId25"/>
    <p:sldId id="280" r:id="rId26"/>
    <p:sldId id="281" r:id="rId27"/>
    <p:sldId id="269" r:id="rId28"/>
    <p:sldId id="282" r:id="rId29"/>
    <p:sldId id="283" r:id="rId30"/>
    <p:sldId id="270" r:id="rId31"/>
    <p:sldId id="284" r:id="rId32"/>
    <p:sldId id="285" r:id="rId33"/>
    <p:sldId id="295" r:id="rId34"/>
    <p:sldId id="286" r:id="rId35"/>
    <p:sldId id="293" r:id="rId36"/>
    <p:sldId id="287" r:id="rId37"/>
    <p:sldId id="288" r:id="rId38"/>
    <p:sldId id="305" r:id="rId39"/>
    <p:sldId id="289" r:id="rId40"/>
    <p:sldId id="311" r:id="rId41"/>
    <p:sldId id="312" r:id="rId42"/>
    <p:sldId id="290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  <p:cmAuthor id="2" name="Hinojosa, Jose Luis" initials="HJL" lastIdx="3" clrIdx="1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74914" autoAdjust="0"/>
  </p:normalViewPr>
  <p:slideViewPr>
    <p:cSldViewPr showGuides="1">
      <p:cViewPr varScale="1">
        <p:scale>
          <a:sx n="101" d="100"/>
          <a:sy n="101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3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28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0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591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15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72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692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Forecast – Actual</a:t>
            </a:r>
          </a:p>
          <a:p>
            <a:r>
              <a:rPr lang="en-US" dirty="0" smtClean="0"/>
              <a:t>+</a:t>
            </a:r>
            <a:r>
              <a:rPr lang="en-US" dirty="0" err="1" smtClean="0"/>
              <a:t>ve</a:t>
            </a:r>
            <a:r>
              <a:rPr lang="en-US" baseline="0" dirty="0" smtClean="0"/>
              <a:t> Error =&gt; Over forecasted load</a:t>
            </a:r>
          </a:p>
          <a:p>
            <a:r>
              <a:rPr lang="en-US" baseline="0" dirty="0" smtClean="0"/>
              <a:t>-</a:t>
            </a:r>
            <a:r>
              <a:rPr lang="en-US" baseline="0" dirty="0" err="1" smtClean="0"/>
              <a:t>ve</a:t>
            </a:r>
            <a:r>
              <a:rPr lang="en-US" baseline="0" dirty="0" smtClean="0"/>
              <a:t> Error +&gt; Under forecasted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4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Error = Forecast – Actual</a:t>
            </a:r>
          </a:p>
          <a:p>
            <a:endParaRPr lang="en-US" dirty="0" smtClean="0"/>
          </a:p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  <a:p>
            <a:r>
              <a:rPr lang="en-US" baseline="0" dirty="0" smtClean="0"/>
              <a:t>15 minute intervals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Max Positive Forecast Error:</a:t>
            </a:r>
          </a:p>
          <a:p>
            <a:r>
              <a:rPr lang="en-US" baseline="0" dirty="0" smtClean="0"/>
              <a:t>4/19/2021 15:15 </a:t>
            </a:r>
            <a:r>
              <a:rPr lang="en-US" baseline="0" dirty="0" smtClean="0"/>
              <a:t>-&gt; </a:t>
            </a:r>
            <a:r>
              <a:rPr lang="en-US" baseline="0" dirty="0" smtClean="0"/>
              <a:t>176.74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Max Negative Forecast Error:</a:t>
            </a:r>
          </a:p>
          <a:p>
            <a:r>
              <a:rPr lang="en-US" baseline="0" dirty="0" smtClean="0"/>
              <a:t>4/24/2021 19:30-&gt; -220.95 MW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9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29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81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0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9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22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5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3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April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May </a:t>
            </a:r>
            <a:r>
              <a:rPr lang="en-US" dirty="0" smtClean="0"/>
              <a:t>14</a:t>
            </a:r>
            <a:r>
              <a:rPr lang="en-US" dirty="0" smtClean="0"/>
              <a:t>th</a:t>
            </a:r>
            <a:r>
              <a:rPr lang="en-US" dirty="0" smtClean="0"/>
              <a:t>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167712"/>
            <a:ext cx="5942872" cy="410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43" y="999533"/>
            <a:ext cx="8407113" cy="485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43" y="1002581"/>
            <a:ext cx="8407113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43" y="1002581"/>
            <a:ext cx="8407113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6112672" cy="49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828" y="2438400"/>
            <a:ext cx="6586544" cy="171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</a:t>
            </a:r>
            <a:r>
              <a:rPr lang="en-US" dirty="0" smtClean="0"/>
              <a:t>5%.)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2018, 2019, </a:t>
            </a:r>
            <a:r>
              <a:rPr lang="en-US" sz="2000" dirty="0"/>
              <a:t>and </a:t>
            </a:r>
            <a:r>
              <a:rPr lang="en-US" sz="2000" dirty="0" smtClean="0"/>
              <a:t>2020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64" y="932471"/>
            <a:ext cx="8303472" cy="49930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676400"/>
            <a:ext cx="2406037" cy="79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64" y="935520"/>
            <a:ext cx="8303472" cy="4986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1905000"/>
            <a:ext cx="2406037" cy="77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68" y="935520"/>
            <a:ext cx="8669263" cy="4986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828800"/>
            <a:ext cx="2095580" cy="84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91" y="990600"/>
            <a:ext cx="8881002" cy="4931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752600"/>
            <a:ext cx="2095580" cy="77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</a:t>
            </a:r>
            <a:r>
              <a:rPr lang="en-US" dirty="0" smtClean="0"/>
              <a:t>Load and Wind </a:t>
            </a:r>
            <a:r>
              <a:rPr lang="en-US" dirty="0"/>
              <a:t>Ramp, PWRR </a:t>
            </a:r>
            <a:r>
              <a:rPr lang="en-US" dirty="0" smtClean="0"/>
              <a:t>Error, Start-Up/Shut-Down </a:t>
            </a:r>
            <a:r>
              <a:rPr lang="en-US" dirty="0"/>
              <a:t>Hours, STLF </a:t>
            </a:r>
            <a:r>
              <a:rPr lang="en-US" dirty="0" smtClean="0"/>
              <a:t>Error, 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1002581"/>
            <a:ext cx="8480271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2" y="966002"/>
            <a:ext cx="8681456" cy="49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68" y="959906"/>
            <a:ext cx="8669263" cy="4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68" y="966002"/>
            <a:ext cx="8669263" cy="492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3953"/>
          <a:stretch/>
        </p:blipFill>
        <p:spPr>
          <a:xfrm>
            <a:off x="2667000" y="6196466"/>
            <a:ext cx="3886200" cy="2380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775607"/>
            <a:ext cx="7048500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67" y="935520"/>
            <a:ext cx="8315665" cy="49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74" y="1066800"/>
            <a:ext cx="854665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1" y="935520"/>
            <a:ext cx="8224217" cy="498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4" y="969051"/>
            <a:ext cx="8480271" cy="491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02" y="1002581"/>
            <a:ext cx="8614395" cy="48528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4267200"/>
            <a:ext cx="3580901" cy="61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12" y="1389711"/>
            <a:ext cx="8297375" cy="40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08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Generation Deviation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264" y="1496400"/>
            <a:ext cx="8303472" cy="38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958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MAE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53932"/>
            <a:ext cx="8367128" cy="523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Wind Ramp Rate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00156"/>
            <a:ext cx="8278735" cy="518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09800"/>
            <a:ext cx="6405101" cy="201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</a:t>
            </a:r>
            <a:r>
              <a:rPr lang="en-US" sz="2000" dirty="0" smtClean="0"/>
              <a:t>5%).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7772400" cy="483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65697</TotalTime>
  <Words>733</Words>
  <Application>Microsoft Office PowerPoint</Application>
  <PresentationFormat>On-screen Show (4:3)</PresentationFormat>
  <Paragraphs>138</Paragraphs>
  <Slides>37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Projected Wind Ramp Rate MAE</vt:lpstr>
      <vt:lpstr>Projected Wind Ramp Rate Error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Expected Generation Deviation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661</cp:revision>
  <cp:lastPrinted>2016-01-21T20:53:15Z</cp:lastPrinted>
  <dcterms:created xsi:type="dcterms:W3CDTF">2016-01-21T15:20:31Z</dcterms:created>
  <dcterms:modified xsi:type="dcterms:W3CDTF">2021-05-11T18:32:36Z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