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7947" autoAdjust="0"/>
  </p:normalViewPr>
  <p:slideViewPr>
    <p:cSldViewPr showGuides="1">
      <p:cViewPr varScale="1">
        <p:scale>
          <a:sx n="90" d="100"/>
          <a:sy n="90" d="100"/>
        </p:scale>
        <p:origin x="225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28,071,084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8,907,804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31.73%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982,403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3.50</a:t>
            </a:r>
            <a:r>
              <a:rPr lang="en-US" dirty="0" smtClean="0"/>
              <a:t>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baseline="0" dirty="0" smtClean="0"/>
              <a:t>120,857 </a:t>
            </a:r>
            <a:r>
              <a:rPr lang="en-US" baseline="0" dirty="0" smtClean="0"/>
              <a:t>MW*s on </a:t>
            </a:r>
            <a:r>
              <a:rPr lang="en-US" baseline="0" dirty="0" smtClean="0"/>
              <a:t>4/3/2021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baseline="0" dirty="0" smtClean="0"/>
              <a:t>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158,897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endParaRPr lang="en-US" sz="1600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197,238 MW*s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</a:rPr>
              <a:t>on Apr</a:t>
            </a:r>
            <a:r>
              <a:rPr lang="en-US" sz="1600" baseline="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14th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120,857 MW*s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on Apr 3rd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54.24%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04/11/2021 18:00 and -209.23% @ 04/11/2021 19:00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entire two hour of period.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largest expected gen dev was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-2693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 @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19:30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mostly due to wind 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consistently ramped down during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entire two-hour period from 7285MW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4980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Solar generation consistently ramped down during the entire two-hour period from 3952MW to 64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</a:t>
            </a:r>
            <a:r>
              <a:rPr lang="en-US" baseline="0" dirty="0" smtClean="0"/>
              <a:t>for the majority of the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two-hour period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Manual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offset of 250 MW @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18:37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of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1350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 of RRS was deployed at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19:28 and additional 500 MW of RRS was deployed at 20:02.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Approximately 1600 MW of Non-Spin deployed by 20:00.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Occurred on </a:t>
            </a:r>
            <a:r>
              <a:rPr lang="en-US" dirty="0" smtClean="0"/>
              <a:t>04/11/2021</a:t>
            </a:r>
            <a:r>
              <a:rPr lang="en-US" baseline="0" dirty="0" smtClean="0"/>
              <a:t> (7) </a:t>
            </a:r>
            <a:r>
              <a:rPr lang="en-US" baseline="0" dirty="0" smtClean="0"/>
              <a:t>and </a:t>
            </a:r>
            <a:r>
              <a:rPr lang="en-US" baseline="0" dirty="0" smtClean="0"/>
              <a:t>4/30/2021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17.20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12.01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60.59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r>
              <a:rPr lang="en-US" sz="1600" dirty="0" smtClean="0">
                <a:solidFill>
                  <a:schemeClr val="accent2"/>
                </a:solidFill>
              </a:rPr>
              <a:t>                                                                          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April </a:t>
            </a:r>
            <a:r>
              <a:rPr lang="en-US" b="1" dirty="0" smtClean="0"/>
              <a:t>2021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May </a:t>
            </a: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162800" cy="52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239000" cy="5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086600" cy="51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1" y="795670"/>
            <a:ext cx="7315577" cy="53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April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164.75%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168.95%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9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17.20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60.59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28,071,084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8,907,804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31.73% 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982,403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3.50%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158,897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197,238</a:t>
            </a:r>
            <a:r>
              <a:rPr lang="en-US" sz="1600" dirty="0">
                <a:solidFill>
                  <a:schemeClr val="accent2"/>
                </a:solidFill>
              </a:rPr>
              <a:t> MW*s  on Apr 14th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120,857</a:t>
            </a:r>
            <a:r>
              <a:rPr lang="en-US" sz="1600" dirty="0">
                <a:solidFill>
                  <a:schemeClr val="accent2"/>
                </a:solidFill>
              </a:rPr>
              <a:t> MW*s  on Apr 3rd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51964" cy="5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43" y="914400"/>
            <a:ext cx="7164513" cy="52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162800" cy="51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162800" cy="51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20" y="815398"/>
            <a:ext cx="7385680" cy="53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1"/>
            <a:ext cx="807757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55" y="990600"/>
            <a:ext cx="7086689" cy="5149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22132" y="4648200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Apr</a:t>
            </a:r>
            <a:r>
              <a:rPr lang="en-US" dirty="0" smtClean="0"/>
              <a:t>-21 </a:t>
            </a:r>
            <a:r>
              <a:rPr lang="en-US" dirty="0"/>
              <a:t>CPS1 (%): </a:t>
            </a:r>
            <a:r>
              <a:rPr lang="en-US" dirty="0" smtClean="0"/>
              <a:t>164.75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 smtClean="0"/>
              <a:t>9 </a:t>
            </a:r>
            <a:r>
              <a:rPr lang="en-US" sz="2400" dirty="0" smtClean="0"/>
              <a:t>BAAL exceedance(s) in </a:t>
            </a:r>
            <a:r>
              <a:rPr lang="en-US" sz="2400" dirty="0" smtClean="0"/>
              <a:t>Apr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6" y="762000"/>
            <a:ext cx="7541128" cy="5475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926935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Apr-21 </a:t>
            </a:r>
            <a:r>
              <a:rPr lang="en-US" dirty="0"/>
              <a:t>CPS1 (%): </a:t>
            </a:r>
            <a:r>
              <a:rPr lang="en-US" dirty="0" smtClean="0"/>
              <a:t>164.75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76" y="958113"/>
            <a:ext cx="7424447" cy="539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168.95%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7099746" cy="51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0600"/>
            <a:ext cx="7198040" cy="52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73946</TotalTime>
  <Words>578</Words>
  <Application>Microsoft Office PowerPoint</Application>
  <PresentationFormat>On-screen Show (4:3)</PresentationFormat>
  <Paragraphs>165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April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2019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1025</cp:revision>
  <cp:lastPrinted>2016-01-21T20:53:15Z</cp:lastPrinted>
  <dcterms:created xsi:type="dcterms:W3CDTF">2016-01-21T15:20:31Z</dcterms:created>
  <dcterms:modified xsi:type="dcterms:W3CDTF">2021-05-13T21:11:50Z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