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36" r:id="rId8"/>
    <p:sldId id="337" r:id="rId9"/>
    <p:sldId id="338" r:id="rId10"/>
    <p:sldId id="339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92" y="7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4.  </a:t>
            </a:r>
            <a:r>
              <a:rPr lang="en-US" sz="2000" b="1" dirty="0" smtClean="0"/>
              <a:t>Potential Uplift Interpretation</a:t>
            </a:r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Sr. 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May 19,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Potential Uplift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191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Protocol Section 16.11.4.1 defines Potential Uplift (PUL) as: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Potential uplift to the Counter-Party, to the extent and in the proportion that the Counter-Party represents Entities to which an uplift of a short payment will be made pursuant to Section 9.19, Partial Payments by Invoice Recipients.  It is calculated as the sum of: 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(</a:t>
            </a:r>
            <a:r>
              <a:rPr lang="en-US" sz="1800" dirty="0"/>
              <a:t>a) Amounts expected to be uplifted within one year of the date of the calculation; and 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(</a:t>
            </a:r>
            <a:r>
              <a:rPr lang="en-US" sz="1800" dirty="0"/>
              <a:t>b) 25%, or such other percentage based on available statistics regarding payment default under bankruptcy reorganization plans, of any short payment amounts being repaid to ERCOT under a bankruptcy reorganization plan that are due more than one year from the date of the calculation. </a:t>
            </a:r>
            <a:endParaRPr lang="en-US" sz="18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1600" dirty="0" smtClean="0"/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 marL="5715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3657600"/>
            <a:ext cx="8229600" cy="1600200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Potential Uplift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9812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Because of the ambiguity in paragraph (b), ERCOT Legal looked at the derivation of the language to clarify the original intent.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PUL language was initially introduced in PRR 522, Collateral Requirements and Credit Changes, in 2004. As adopted, and throughout the zonal Protocols, the language was: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" y="30480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The sum of:</a:t>
            </a:r>
          </a:p>
          <a:p>
            <a:pPr marL="342900" lvl="0" indent="-342900">
              <a:buAutoNum type="arabicParenBoth"/>
            </a:pPr>
            <a:r>
              <a:rPr lang="en-US" dirty="0" smtClean="0"/>
              <a:t>Amounts </a:t>
            </a:r>
            <a:r>
              <a:rPr lang="en-US" dirty="0"/>
              <a:t>expected to be uplifted within one year of the date of the calculation; and 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(2) Twenty-five percent (25%) [or such other percentage based on available statistics regarding default of reorganized Entities of any short payment amounts being repaid under a payment plan ordered by a bankruptcy court for a defaulting QSE] of amounts due more than one year from the date of the calculation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8229600" cy="1600200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Potential Uplift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981200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sz="1800" dirty="0" smtClean="0"/>
              <a:t>(</a:t>
            </a:r>
            <a:r>
              <a:rPr lang="en-US" sz="1800" dirty="0"/>
              <a:t>2) Twenty-five percent (25%) </a:t>
            </a:r>
            <a:r>
              <a:rPr lang="en-US" sz="1800" dirty="0">
                <a:solidFill>
                  <a:srgbClr val="FF0000"/>
                </a:solidFill>
              </a:rPr>
              <a:t>[or such other percentage based on available statistics regarding default of reorganized Entities of any short payment amounts being repaid under a payment plan ordered by a bankruptcy court for a defaulting QSE] </a:t>
            </a:r>
            <a:r>
              <a:rPr lang="en-US" sz="1800" dirty="0"/>
              <a:t>of amounts due more than one year from the date of the </a:t>
            </a:r>
            <a:r>
              <a:rPr lang="en-US" sz="1800" dirty="0" smtClean="0"/>
              <a:t>calculation.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bracketed clause is best interpreted as parenthetical, providing an </a:t>
            </a:r>
            <a:r>
              <a:rPr lang="en-US" sz="2000" dirty="0" smtClean="0"/>
              <a:t>exception for bankrupt entities </a:t>
            </a:r>
            <a:r>
              <a:rPr lang="en-US" sz="2000" dirty="0"/>
              <a:t>to the general requirement of adding 25% of amounts to be uplifted after one year to the 100% of amounts to be uplifted within one year.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Therefore the original intent was that PUL equal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1600" dirty="0" smtClean="0"/>
              <a:t>100% of amounts to be uplifted within one year, </a:t>
            </a:r>
            <a:r>
              <a:rPr lang="en-US" sz="1600" b="1" dirty="0" smtClean="0"/>
              <a:t>plus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1600" dirty="0" smtClean="0"/>
              <a:t>25% of amounts to be uplifted after one year, </a:t>
            </a:r>
            <a:r>
              <a:rPr lang="en-US" sz="1600" b="1" dirty="0" smtClean="0"/>
              <a:t>plus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1600" dirty="0" smtClean="0"/>
              <a:t>25% or another appropriate percentage of amounts expected to be repaid under a bankruptcy plan. 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endParaRPr lang="en-US" sz="1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8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Potential Uplift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9812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The changes in punctuation that change the meaning of the clause appear to have occurred when the language was incorporated in nodal Protocols (there is no supporting NPRR).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Given the conflict between the plain reading </a:t>
            </a:r>
            <a:r>
              <a:rPr lang="en-US" sz="2000" smtClean="0"/>
              <a:t>of the existing </a:t>
            </a:r>
            <a:r>
              <a:rPr lang="en-US" sz="2000" dirty="0" smtClean="0"/>
              <a:t>language, and what appears to be the original intent, ERCOT believes a clarifying NPRR is necessary, and seeks market feedback.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2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28956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46" y="1137444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Default Uplift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13492</TotalTime>
  <Words>519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Potential Uplift Interpretation</vt:lpstr>
      <vt:lpstr>Potential Uplift Interpretation</vt:lpstr>
      <vt:lpstr>Potential Uplift Interpretation</vt:lpstr>
      <vt:lpstr>Potential Uplift Interpretation</vt:lpstr>
      <vt:lpstr>Default Uplift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319</cp:revision>
  <cp:lastPrinted>2016-01-21T20:53:15Z</cp:lastPrinted>
  <dcterms:created xsi:type="dcterms:W3CDTF">2016-01-21T15:20:31Z</dcterms:created>
  <dcterms:modified xsi:type="dcterms:W3CDTF">2021-05-13T21:32:33Z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