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336" r:id="rId8"/>
    <p:sldId id="337" r:id="rId9"/>
    <p:sldId id="338" r:id="rId10"/>
    <p:sldId id="339" r:id="rId11"/>
    <p:sldId id="264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4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744" userDrawn="1">
          <p15:clr>
            <a:srgbClr val="A4A3A4"/>
          </p15:clr>
        </p15:guide>
        <p15:guide id="4" pos="672" userDrawn="1">
          <p15:clr>
            <a:srgbClr val="A4A3A4"/>
          </p15:clr>
        </p15:guide>
        <p15:guide id="5" pos="50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ells, Vanessa" initials="SV" lastIdx="2" clrIdx="0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60"/>
  </p:normalViewPr>
  <p:slideViewPr>
    <p:cSldViewPr showGuides="1">
      <p:cViewPr varScale="1">
        <p:scale>
          <a:sx n="70" d="100"/>
          <a:sy n="70" d="100"/>
        </p:scale>
        <p:origin x="1392" y="72"/>
      </p:cViewPr>
      <p:guideLst>
        <p:guide orient="horz" pos="1104"/>
        <p:guide pos="2880"/>
        <p:guide orient="horz" pos="3744"/>
        <p:guide pos="672"/>
        <p:guide pos="508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53" d="100"/>
          <a:sy n="53" d="100"/>
        </p:scale>
        <p:origin x="282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5/13/2021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48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6200" y="6651536"/>
            <a:ext cx="1164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0" baseline="0" dirty="0" smtClean="0">
                <a:solidFill>
                  <a:schemeClr val="tx1"/>
                </a:solidFill>
              </a:rPr>
              <a:t>ERCOT Public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905000"/>
            <a:ext cx="51054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4.  </a:t>
            </a:r>
            <a:r>
              <a:rPr lang="en-US" sz="2000" b="1" dirty="0" smtClean="0"/>
              <a:t>Potential Uplift Interpretation</a:t>
            </a:r>
            <a:endParaRPr lang="en-US" dirty="0"/>
          </a:p>
          <a:p>
            <a:r>
              <a:rPr lang="en-US" dirty="0" smtClean="0"/>
              <a:t>Mark Ruane</a:t>
            </a:r>
            <a:endParaRPr lang="en-US" dirty="0"/>
          </a:p>
          <a:p>
            <a:r>
              <a:rPr lang="en-US" dirty="0" smtClean="0"/>
              <a:t>Sr. Director, Settlements, Retail and Credit</a:t>
            </a:r>
          </a:p>
          <a:p>
            <a:endParaRPr lang="en-US" dirty="0"/>
          </a:p>
          <a:p>
            <a:r>
              <a:rPr lang="en-US" dirty="0" smtClean="0"/>
              <a:t>CWG / MCWG</a:t>
            </a:r>
          </a:p>
          <a:p>
            <a:endParaRPr lang="en-US" dirty="0" smtClean="0"/>
          </a:p>
          <a:p>
            <a:r>
              <a:rPr lang="en-US" dirty="0" smtClean="0"/>
              <a:t>ERCOT Public</a:t>
            </a:r>
          </a:p>
          <a:p>
            <a:r>
              <a:rPr lang="en-US" dirty="0" smtClean="0"/>
              <a:t>May 19, 2021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 smtClean="0"/>
              <a:t>Potential Uplift Interpretation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191000"/>
          </a:xfr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en-US" sz="2000" dirty="0" smtClean="0"/>
              <a:t>Protocol Section 16.11.4.1 defines Potential Uplift (PUL) as: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Potential uplift to the Counter-Party, to the extent and in the proportion that the Counter-Party represents Entities to which an uplift of a short payment will be made pursuant to Section 9.19, Partial Payments by Invoice Recipients.  It is calculated as the sum of: </a:t>
            </a:r>
            <a:endParaRPr lang="en-US" sz="2000" dirty="0" smtClean="0"/>
          </a:p>
          <a:p>
            <a:pPr>
              <a:spcBef>
                <a:spcPts val="0"/>
              </a:spcBef>
            </a:pPr>
            <a:endParaRPr lang="en-US" sz="2000" dirty="0" smtClean="0"/>
          </a:p>
          <a:p>
            <a:pPr lvl="1">
              <a:spcBef>
                <a:spcPts val="0"/>
              </a:spcBef>
            </a:pPr>
            <a:r>
              <a:rPr lang="en-US" sz="1800" dirty="0" smtClean="0"/>
              <a:t>(</a:t>
            </a:r>
            <a:r>
              <a:rPr lang="en-US" sz="1800" dirty="0"/>
              <a:t>a) Amounts expected to be uplifted within one year of the date of the calculation; and </a:t>
            </a:r>
            <a:endParaRPr lang="en-US" sz="1800" dirty="0" smtClean="0"/>
          </a:p>
          <a:p>
            <a:pPr lvl="1">
              <a:spcBef>
                <a:spcPts val="0"/>
              </a:spcBef>
            </a:pPr>
            <a:endParaRPr lang="en-US" sz="1800" dirty="0" smtClean="0"/>
          </a:p>
          <a:p>
            <a:pPr lvl="1">
              <a:spcBef>
                <a:spcPts val="0"/>
              </a:spcBef>
            </a:pPr>
            <a:r>
              <a:rPr lang="en-US" sz="1800" dirty="0" smtClean="0"/>
              <a:t>(</a:t>
            </a:r>
            <a:r>
              <a:rPr lang="en-US" sz="1800" dirty="0"/>
              <a:t>b) 25%, or such other percentage based on available statistics regarding payment default under bankruptcy reorganization plans, of any short payment amounts being repaid to ERCOT under a bankruptcy reorganization plan that are due more than one year from the date of the calculation. </a:t>
            </a:r>
            <a:endParaRPr lang="en-US" sz="1800" dirty="0" smtClean="0"/>
          </a:p>
          <a:p>
            <a:pPr marL="0" lvl="0" indent="0">
              <a:spcBef>
                <a:spcPts val="0"/>
              </a:spcBef>
              <a:buNone/>
            </a:pPr>
            <a:endParaRPr lang="en-US" sz="1600" dirty="0" smtClean="0"/>
          </a:p>
          <a:p>
            <a:pPr lvl="1">
              <a:spcBef>
                <a:spcPts val="0"/>
              </a:spcBef>
            </a:pPr>
            <a:endParaRPr lang="en-US" sz="1600" dirty="0" smtClean="0"/>
          </a:p>
          <a:p>
            <a:pPr marL="57150" indent="0">
              <a:spcBef>
                <a:spcPts val="0"/>
              </a:spcBef>
              <a:buNone/>
            </a:pPr>
            <a:endParaRPr lang="en-US" sz="2000" dirty="0" smtClean="0"/>
          </a:p>
          <a:p>
            <a:pPr>
              <a:spcBef>
                <a:spcPts val="0"/>
              </a:spcBef>
            </a:pPr>
            <a:endParaRPr lang="en-US" sz="2000" dirty="0" smtClean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685800" y="3657600"/>
            <a:ext cx="8229600" cy="1600200"/>
          </a:xfrm>
          <a:prstGeom prst="roundRect">
            <a:avLst/>
          </a:prstGeom>
          <a:solidFill>
            <a:schemeClr val="accent1">
              <a:alpha val="1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26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 smtClean="0"/>
              <a:t>Potential Uplift Interpretation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1981200"/>
          </a:xfr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en-US" sz="2000" dirty="0" smtClean="0"/>
              <a:t>Because of the ambiguity in paragraph (b), ERCOT Legal looked at the derivation of the language to clarify the original intent. 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r>
              <a:rPr lang="en-US" sz="2000" dirty="0" smtClean="0"/>
              <a:t>PUL language was initially introduced in PRR 522, Collateral Requirements and Credit Changes, in 2004. As adopted, and throughout the zonal Protocols, the language was: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23900" y="3048000"/>
            <a:ext cx="7772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 smtClean="0"/>
              <a:t>The sum of:</a:t>
            </a:r>
          </a:p>
          <a:p>
            <a:pPr marL="342900" lvl="0" indent="-342900">
              <a:buAutoNum type="arabicParenBoth"/>
            </a:pPr>
            <a:r>
              <a:rPr lang="en-US" dirty="0" smtClean="0"/>
              <a:t>Amounts </a:t>
            </a:r>
            <a:r>
              <a:rPr lang="en-US" dirty="0"/>
              <a:t>expected to be uplifted within one year of the date of the calculation; and </a:t>
            </a:r>
            <a:endParaRPr lang="en-US" dirty="0" smtClean="0"/>
          </a:p>
          <a:p>
            <a:pPr lvl="0"/>
            <a:endParaRPr lang="en-US" dirty="0"/>
          </a:p>
          <a:p>
            <a:r>
              <a:rPr lang="en-US" dirty="0"/>
              <a:t>(2) Twenty-five percent (25%) [or such other percentage based on available statistics regarding default of reorganized Entities of any short payment amounts being repaid under a payment plan ordered by a bankruptcy court for a defaulting QSE] of amounts due more than one year from the date of the calculation</a:t>
            </a:r>
          </a:p>
          <a:p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457200" y="4114800"/>
            <a:ext cx="8229600" cy="1600200"/>
          </a:xfrm>
          <a:prstGeom prst="roundRect">
            <a:avLst/>
          </a:prstGeom>
          <a:solidFill>
            <a:schemeClr val="accent1">
              <a:alpha val="1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346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 smtClean="0"/>
              <a:t>Potential Uplift Interpretation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1981200"/>
          </a:xfrm>
        </p:spPr>
        <p:txBody>
          <a:bodyPr/>
          <a:lstStyle/>
          <a:p>
            <a:pPr marL="400050" lvl="1" indent="0">
              <a:spcBef>
                <a:spcPts val="0"/>
              </a:spcBef>
              <a:buNone/>
            </a:pPr>
            <a:r>
              <a:rPr lang="en-US" sz="1800" dirty="0" smtClean="0"/>
              <a:t>(</a:t>
            </a:r>
            <a:r>
              <a:rPr lang="en-US" sz="1800" dirty="0"/>
              <a:t>2) Twenty-five percent (25%) </a:t>
            </a:r>
            <a:r>
              <a:rPr lang="en-US" sz="1800" dirty="0">
                <a:solidFill>
                  <a:srgbClr val="FF0000"/>
                </a:solidFill>
              </a:rPr>
              <a:t>[or such other percentage based on available statistics regarding default of reorganized Entities of any short payment amounts being repaid under a payment plan ordered by a bankruptcy court for a defaulting QSE] </a:t>
            </a:r>
            <a:r>
              <a:rPr lang="en-US" sz="1800" dirty="0"/>
              <a:t>of amounts due more than one year from the date of the </a:t>
            </a:r>
            <a:r>
              <a:rPr lang="en-US" sz="1800" dirty="0" smtClean="0"/>
              <a:t>calculation.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The bracketed clause is best interpreted as parenthetical, providing an </a:t>
            </a:r>
            <a:r>
              <a:rPr lang="en-US" sz="2000" dirty="0" smtClean="0"/>
              <a:t>exception for bankrupt entities </a:t>
            </a:r>
            <a:r>
              <a:rPr lang="en-US" sz="2000" dirty="0"/>
              <a:t>to the general requirement of adding 25% of amounts to be uplifted after one year to the 100% of amounts to be uplifted within one year.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Therefore the original intent was that PUL equal</a:t>
            </a:r>
          </a:p>
          <a:p>
            <a:pPr marL="857250" lvl="1" indent="-457200">
              <a:spcBef>
                <a:spcPts val="0"/>
              </a:spcBef>
              <a:buAutoNum type="alphaLcPeriod"/>
            </a:pPr>
            <a:r>
              <a:rPr lang="en-US" sz="1600" dirty="0" smtClean="0"/>
              <a:t>100% of amounts to be uplifted within one year, </a:t>
            </a:r>
            <a:r>
              <a:rPr lang="en-US" sz="1600" b="1" dirty="0" smtClean="0"/>
              <a:t>plus</a:t>
            </a:r>
          </a:p>
          <a:p>
            <a:pPr marL="857250" lvl="1" indent="-457200">
              <a:spcBef>
                <a:spcPts val="0"/>
              </a:spcBef>
              <a:buAutoNum type="alphaLcPeriod"/>
            </a:pPr>
            <a:r>
              <a:rPr lang="en-US" sz="1600" dirty="0" smtClean="0"/>
              <a:t>25% of amounts to be uplifted after one year, </a:t>
            </a:r>
            <a:r>
              <a:rPr lang="en-US" sz="1600" b="1" dirty="0" smtClean="0"/>
              <a:t>plus</a:t>
            </a:r>
          </a:p>
          <a:p>
            <a:pPr marL="857250" lvl="1" indent="-457200">
              <a:spcBef>
                <a:spcPts val="0"/>
              </a:spcBef>
              <a:buAutoNum type="alphaLcPeriod"/>
            </a:pPr>
            <a:r>
              <a:rPr lang="en-US" sz="1600" dirty="0" smtClean="0"/>
              <a:t>25% or another appropriate percentage of amounts expected to be repaid under a bankruptcy plan. </a:t>
            </a:r>
          </a:p>
          <a:p>
            <a:pPr marL="857250" lvl="1" indent="-457200">
              <a:spcBef>
                <a:spcPts val="0"/>
              </a:spcBef>
              <a:buAutoNum type="alphaLcPeriod"/>
            </a:pPr>
            <a:endParaRPr lang="en-US" sz="1600" dirty="0"/>
          </a:p>
          <a:p>
            <a:pPr marL="0" lvl="0" indent="0">
              <a:spcBef>
                <a:spcPts val="0"/>
              </a:spcBef>
              <a:buNone/>
            </a:pPr>
            <a:r>
              <a:rPr lang="en-US" sz="2000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385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 smtClean="0"/>
              <a:t>Potential Uplift Interpretation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1981200"/>
          </a:xfr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en-US" sz="2000" dirty="0" smtClean="0"/>
              <a:t>The changes in punctuation that change the meaning of the clause appear to have occurred when the language was incorporated in nodal Protocols (there is no supporting NPRR). 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r>
              <a:rPr lang="en-US" sz="2000" dirty="0" smtClean="0"/>
              <a:t>Given the conflict between the plain reading </a:t>
            </a:r>
            <a:r>
              <a:rPr lang="en-US" sz="2000" smtClean="0"/>
              <a:t>of the existing </a:t>
            </a:r>
            <a:r>
              <a:rPr lang="en-US" sz="2000" dirty="0" smtClean="0"/>
              <a:t>language, and what appears to be the original intent, ERCOT believes a clarifying NPRR is necessary, and seeks market feedback. 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328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524000" y="2895600"/>
            <a:ext cx="2209800" cy="54252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Discussion</a:t>
            </a:r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0146" y="1137444"/>
            <a:ext cx="5461454" cy="512445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Default Uplift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95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13492</TotalTime>
  <Words>519</Words>
  <Application>Microsoft Office PowerPoint</Application>
  <PresentationFormat>On-screen Show (4:3)</PresentationFormat>
  <Paragraphs>49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Potential Uplift Interpretation</vt:lpstr>
      <vt:lpstr>Potential Uplift Interpretation</vt:lpstr>
      <vt:lpstr>Potential Uplift Interpretation</vt:lpstr>
      <vt:lpstr>Potential Uplift Interpretation</vt:lpstr>
      <vt:lpstr>Default Uplift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Spells, Vanessa</cp:lastModifiedBy>
  <cp:revision>319</cp:revision>
  <cp:lastPrinted>2016-01-21T20:53:15Z</cp:lastPrinted>
  <dcterms:created xsi:type="dcterms:W3CDTF">2016-01-21T15:20:31Z</dcterms:created>
  <dcterms:modified xsi:type="dcterms:W3CDTF">2021-05-13T21:32:33Z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