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8" r:id="rId8"/>
    <p:sldId id="318" r:id="rId9"/>
    <p:sldId id="345" r:id="rId10"/>
    <p:sldId id="346" r:id="rId11"/>
    <p:sldId id="29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8752" autoAdjust="0"/>
  </p:normalViewPr>
  <p:slideViewPr>
    <p:cSldViewPr showGuides="1">
      <p:cViewPr varScale="1">
        <p:scale>
          <a:sx n="98" d="100"/>
          <a:sy n="98" d="100"/>
        </p:scale>
        <p:origin x="230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65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36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May 2021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 smtClean="0"/>
          </a:p>
          <a:p>
            <a:r>
              <a:rPr lang="en-US" dirty="0" smtClean="0"/>
              <a:t>May 13,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7244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</a:p>
          <a:p>
            <a:pPr lvl="1"/>
            <a:r>
              <a:rPr lang="en-US" sz="1800" dirty="0" smtClean="0"/>
              <a:t>Recent / Upcoming Project Highlights</a:t>
            </a:r>
          </a:p>
          <a:p>
            <a:pPr lvl="1"/>
            <a:r>
              <a:rPr lang="en-US" sz="1800" dirty="0" smtClean="0"/>
              <a:t>2021 </a:t>
            </a:r>
            <a:r>
              <a:rPr lang="en-US" sz="1800" dirty="0"/>
              <a:t>Release </a:t>
            </a:r>
            <a:r>
              <a:rPr lang="en-US" sz="1800" dirty="0" smtClean="0"/>
              <a:t>Targets</a:t>
            </a:r>
          </a:p>
          <a:p>
            <a:pPr lvl="1"/>
            <a:r>
              <a:rPr lang="en-US" sz="1800" dirty="0" smtClean="0"/>
              <a:t>ESR and DGR Pre-Passport Projects</a:t>
            </a:r>
          </a:p>
          <a:p>
            <a:pPr lvl="1"/>
            <a:r>
              <a:rPr lang="en-US" sz="1800" dirty="0" smtClean="0"/>
              <a:t>Priority/Rank </a:t>
            </a:r>
            <a:r>
              <a:rPr lang="en-US" sz="1800" dirty="0"/>
              <a:t>Options for Revision Requests with </a:t>
            </a:r>
            <a:r>
              <a:rPr lang="en-US" sz="1800" dirty="0" smtClean="0"/>
              <a:t>Impacts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4343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accent1"/>
                </a:solidFill>
              </a:rPr>
              <a:t>Project Update Agenda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0960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Recent / Upcoming Project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89005"/>
            <a:ext cx="8839200" cy="5226216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600" dirty="0" smtClean="0"/>
              <a:t>2021 April Release – Off-Cycle – 4/22/2021</a:t>
            </a:r>
            <a:r>
              <a:rPr lang="en-US" sz="1800" dirty="0" smtClean="0"/>
              <a:t>	</a:t>
            </a:r>
            <a:r>
              <a:rPr lang="en-US" sz="1800" i="1" dirty="0" smtClean="0">
                <a:solidFill>
                  <a:srgbClr val="00B050"/>
                </a:solidFill>
              </a:rPr>
              <a:t>Complete</a:t>
            </a:r>
            <a:endParaRPr lang="en-US" sz="18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SCR804 – </a:t>
            </a:r>
            <a:r>
              <a:rPr lang="en-US" sz="1400" dirty="0"/>
              <a:t>ERCOT </a:t>
            </a:r>
            <a:r>
              <a:rPr lang="en-US" sz="1400" dirty="0" err="1"/>
              <a:t>GridGeo</a:t>
            </a:r>
            <a:r>
              <a:rPr lang="en-US" sz="1400" dirty="0"/>
              <a:t> Access for Transmission Operators</a:t>
            </a:r>
          </a:p>
          <a:p>
            <a:pPr>
              <a:tabLst>
                <a:tab pos="2176463" algn="l"/>
                <a:tab pos="7199313" algn="l"/>
              </a:tabLst>
            </a:pPr>
            <a:endParaRPr lang="en-US" sz="80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600" dirty="0" smtClean="0"/>
              <a:t>2021 May Release – Off-Cycle – 5/1/2021	</a:t>
            </a:r>
            <a:r>
              <a:rPr lang="en-US" sz="1800" i="1" dirty="0">
                <a:solidFill>
                  <a:srgbClr val="00B050"/>
                </a:solidFill>
              </a:rPr>
              <a:t>Complete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PGRR070 – </a:t>
            </a:r>
            <a:r>
              <a:rPr lang="en-US" sz="1400" dirty="0"/>
              <a:t>Revised Responsibilities for Performing </a:t>
            </a:r>
            <a:r>
              <a:rPr lang="en-US" sz="1400" dirty="0" smtClean="0"/>
              <a:t>GMD </a:t>
            </a:r>
            <a:r>
              <a:rPr lang="en-US" sz="1400" dirty="0"/>
              <a:t>Vulnerability </a:t>
            </a:r>
            <a:r>
              <a:rPr lang="en-US" sz="1400" dirty="0" smtClean="0"/>
              <a:t>Assessments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 smtClean="0"/>
              <a:t>Section 3.1.8 (8) – </a:t>
            </a:r>
            <a:r>
              <a:rPr lang="en-US" sz="1200" i="1" dirty="0" smtClean="0"/>
              <a:t>…implement process for obtaining GIC monitor data and geomagnetic field data…</a:t>
            </a:r>
            <a:endParaRPr lang="en-US" sz="1400" i="1" dirty="0"/>
          </a:p>
          <a:p>
            <a:pPr marL="0" indent="0">
              <a:buNone/>
              <a:tabLst>
                <a:tab pos="2176463" algn="l"/>
                <a:tab pos="7199313" algn="l"/>
              </a:tabLst>
            </a:pPr>
            <a:endParaRPr lang="en-US" sz="8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600" dirty="0"/>
              <a:t>2021 </a:t>
            </a:r>
            <a:r>
              <a:rPr lang="en-US" sz="1600" dirty="0" smtClean="0"/>
              <a:t>May </a:t>
            </a:r>
            <a:r>
              <a:rPr lang="en-US" sz="1600" dirty="0"/>
              <a:t>Release – </a:t>
            </a:r>
            <a:r>
              <a:rPr lang="en-US" sz="1600" dirty="0" smtClean="0"/>
              <a:t>R3 </a:t>
            </a:r>
            <a:r>
              <a:rPr lang="en-US" sz="1600" dirty="0"/>
              <a:t>– </a:t>
            </a:r>
            <a:r>
              <a:rPr lang="en-US" sz="1600" dirty="0" smtClean="0"/>
              <a:t>5/25/2021 </a:t>
            </a:r>
            <a:r>
              <a:rPr lang="en-US" sz="1600" dirty="0"/>
              <a:t>– </a:t>
            </a:r>
            <a:r>
              <a:rPr lang="en-US" sz="1600" dirty="0" smtClean="0"/>
              <a:t>5/27/2021</a:t>
            </a:r>
            <a:r>
              <a:rPr lang="en-US" sz="1800" i="1" dirty="0">
                <a:solidFill>
                  <a:srgbClr val="00B050"/>
                </a:solidFill>
              </a:rPr>
              <a:t>	</a:t>
            </a:r>
            <a:r>
              <a:rPr lang="en-US" sz="1800" i="1" dirty="0" smtClean="0">
                <a:solidFill>
                  <a:srgbClr val="00B050"/>
                </a:solidFill>
              </a:rPr>
              <a:t>In Flight</a:t>
            </a:r>
            <a:endParaRPr lang="en-US" sz="1800" i="1" dirty="0">
              <a:solidFill>
                <a:srgbClr val="00B050"/>
              </a:solidFill>
            </a:endParaRP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NPRR974 – Capacity Insufficiency Operating Condition Notice (OCN) Transparency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NPRR978(c) – Alignment with Amendments to PUCT Substantive Rule 25.505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NPRR1048 – </a:t>
            </a:r>
            <a:r>
              <a:rPr lang="en-US" sz="1400" dirty="0"/>
              <a:t>Clarification on NPRR978 Short-Term Adequacy Reports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NPRR1051 – </a:t>
            </a:r>
            <a:r>
              <a:rPr lang="en-US" sz="1400" dirty="0"/>
              <a:t>Removal of the Price Floor Applied to Day-Ahead Settlement Point Prices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SCR811 </a:t>
            </a:r>
            <a:r>
              <a:rPr lang="en-US" sz="1400" dirty="0"/>
              <a:t>– Addition of </a:t>
            </a:r>
            <a:r>
              <a:rPr lang="en-US" sz="1400" dirty="0" smtClean="0"/>
              <a:t>Intra-Hour </a:t>
            </a:r>
            <a:r>
              <a:rPr lang="en-US" sz="1400" dirty="0" err="1"/>
              <a:t>PhotoVoltaic</a:t>
            </a:r>
            <a:r>
              <a:rPr lang="en-US" sz="1400" dirty="0"/>
              <a:t> Power Forecast to GTBD </a:t>
            </a:r>
            <a:r>
              <a:rPr lang="en-US" sz="1400" dirty="0" smtClean="0"/>
              <a:t>Calculation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8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600" dirty="0" smtClean="0"/>
              <a:t>2021 June Release Off-Cycle – </a:t>
            </a:r>
            <a:r>
              <a:rPr lang="en-US" sz="1600" dirty="0" smtClean="0"/>
              <a:t>6/1/2021	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NPRR902(b</a:t>
            </a:r>
            <a:r>
              <a:rPr lang="en-US" sz="1400" dirty="0"/>
              <a:t>) – ERCOT Critical Energy Infrastructure </a:t>
            </a:r>
            <a:r>
              <a:rPr lang="en-US" sz="1400" dirty="0" smtClean="0"/>
              <a:t>Information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8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600" dirty="0"/>
              <a:t>2021 </a:t>
            </a:r>
            <a:r>
              <a:rPr lang="en-US" sz="1600" dirty="0" smtClean="0"/>
              <a:t>June Release </a:t>
            </a:r>
            <a:r>
              <a:rPr lang="en-US" sz="1600" dirty="0"/>
              <a:t>Off-Cycle – </a:t>
            </a:r>
            <a:r>
              <a:rPr lang="en-US" sz="1600" dirty="0" smtClean="0"/>
              <a:t>6/11/2021</a:t>
            </a:r>
            <a:r>
              <a:rPr lang="en-US" sz="1600" dirty="0"/>
              <a:t>	</a:t>
            </a:r>
            <a:r>
              <a:rPr lang="en-US" sz="1800" i="1" dirty="0">
                <a:solidFill>
                  <a:srgbClr val="00B050"/>
                </a:solidFill>
              </a:rPr>
              <a:t>In Flight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ECMS – Enterprise Content Management System</a:t>
            </a:r>
          </a:p>
          <a:p>
            <a:pPr marL="971550" lvl="2" indent="-1714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Market Info &amp; Grid Info to new </a:t>
            </a:r>
            <a:r>
              <a:rPr lang="en-US" sz="1200" dirty="0" smtClean="0"/>
              <a:t>platform, improved </a:t>
            </a:r>
            <a:r>
              <a:rPr lang="en-US" sz="1200" dirty="0"/>
              <a:t>dashboards and </a:t>
            </a:r>
            <a:r>
              <a:rPr lang="en-US" sz="1200" dirty="0" smtClean="0"/>
              <a:t>displays, replace </a:t>
            </a:r>
            <a:r>
              <a:rPr lang="en-US" sz="1200" dirty="0" err="1" smtClean="0"/>
              <a:t>NoticeBuilder</a:t>
            </a:r>
            <a:endParaRPr lang="en-US" sz="1200" kern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438400" y="6216817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2021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1820748"/>
              </p:ext>
            </p:extLst>
          </p:nvPr>
        </p:nvGraphicFramePr>
        <p:xfrm>
          <a:off x="160280" y="798446"/>
          <a:ext cx="8839200" cy="4316872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 – 2/4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3/30 – 4/1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5/25 – 5/27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7/27 – 7/29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10/5 – 10/7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12/7 – 12/9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NPRR902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NOGRR195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OBDRR023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  <a:r>
                        <a:rPr kumimoji="0" lang="en-US" sz="9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(c)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PGRR070</a:t>
                      </a: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(c)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NPRR902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NPRR902</a:t>
                      </a:r>
                      <a:r>
                        <a:rPr kumimoji="0" lang="en-US" sz="9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OBDRR023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FFR Advancement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 FFR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DGR/DESR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(See next slide)</a:t>
                      </a: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FFR Advancement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 FFR)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NPRR863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ECRS</a:t>
                      </a: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459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470115" y="5546943"/>
            <a:ext cx="2505302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NPRR902(a) – ECEII Market Participant MPIM role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NPRR902(b) – MIS links updated for ECEII reports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NPRR978(c)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Forecast Zone scope</a:t>
            </a:r>
            <a:endParaRPr lang="en-US" sz="800" b="0" kern="0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SCR781(b)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“Add” capability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OBDRR023(a) – ERS Expenditure Limit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OBDRR023(b) – 4 Standard Contract Terms/Year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568234"/>
              </p:ext>
            </p:extLst>
          </p:nvPr>
        </p:nvGraphicFramePr>
        <p:xfrm>
          <a:off x="176358" y="50981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1042842"/>
                <a:gridCol w="7756217"/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TBD Items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NPRRs: 484, 825(b), 826, 829, 841, 857, 867, 879, 885, 918, 935(b), 936, 939, 941, 945, 962, 965, </a:t>
                      </a:r>
                      <a:r>
                        <a:rPr lang="en-US" sz="9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1023</a:t>
                      </a:r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1030, 1032, 1034, 1040, </a:t>
                      </a:r>
                      <a:r>
                        <a:rPr lang="en-US" sz="900" b="0" strike="sng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1051</a:t>
                      </a:r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9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1057</a:t>
                      </a:r>
                    </a:p>
                    <a:p>
                      <a:pPr algn="ctr"/>
                      <a:r>
                        <a:rPr lang="en-US" sz="9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SCRs: 799, 800, 805, 809, 812                                      Market Guides: PGRR066 </a:t>
                      </a:r>
                      <a:endParaRPr lang="en-US" sz="900" b="0" strike="sng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261749" y="1355698"/>
            <a:ext cx="37054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7467095" y="3810000"/>
            <a:ext cx="151247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TBD Go-Live</a:t>
            </a:r>
            <a:endParaRPr lang="en-US" sz="1200" b="0" kern="0" dirty="0"/>
          </a:p>
        </p:txBody>
      </p:sp>
      <p:sp>
        <p:nvSpPr>
          <p:cNvPr id="26" name="TextBox 25"/>
          <p:cNvSpPr txBox="1"/>
          <p:nvPr/>
        </p:nvSpPr>
        <p:spPr>
          <a:xfrm>
            <a:off x="7162800" y="4414894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18545" y="1366208"/>
            <a:ext cx="370549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r>
              <a:rPr lang="en-US" sz="105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9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6" name="TextBox 12"/>
          <p:cNvSpPr txBox="1">
            <a:spLocks noChangeArrowheads="1"/>
          </p:cNvSpPr>
          <p:nvPr/>
        </p:nvSpPr>
        <p:spPr bwMode="auto">
          <a:xfrm>
            <a:off x="4540299" y="3071445"/>
            <a:ext cx="149047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>
                <a:solidFill>
                  <a:srgbClr val="FF0000"/>
                </a:solidFill>
              </a:rPr>
              <a:t>Market </a:t>
            </a:r>
            <a:r>
              <a:rPr lang="en-US" sz="900" b="0" dirty="0" smtClean="0">
                <a:solidFill>
                  <a:srgbClr val="FF0000"/>
                </a:solidFill>
              </a:rPr>
              <a:t>Info &amp; Grid Info to new platform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>
                <a:solidFill>
                  <a:srgbClr val="FF0000"/>
                </a:solidFill>
              </a:rPr>
              <a:t>Improved dashboards and displays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>
                <a:solidFill>
                  <a:srgbClr val="FF0000"/>
                </a:solidFill>
              </a:rPr>
              <a:t>Replace </a:t>
            </a:r>
            <a:r>
              <a:rPr lang="en-US" sz="900" b="0" dirty="0" err="1" smtClean="0">
                <a:solidFill>
                  <a:srgbClr val="FF0000"/>
                </a:solidFill>
              </a:rPr>
              <a:t>NoticeBuilder</a:t>
            </a:r>
            <a:endParaRPr lang="en-US" sz="900" b="0" kern="0" dirty="0">
              <a:solidFill>
                <a:srgbClr val="FF0000"/>
              </a:solidFill>
            </a:endParaRPr>
          </a:p>
        </p:txBody>
      </p:sp>
      <p:sp>
        <p:nvSpPr>
          <p:cNvPr id="57" name="TextBox 12"/>
          <p:cNvSpPr txBox="1">
            <a:spLocks noChangeArrowheads="1"/>
          </p:cNvSpPr>
          <p:nvPr/>
        </p:nvSpPr>
        <p:spPr bwMode="auto">
          <a:xfrm>
            <a:off x="7471035" y="2609718"/>
            <a:ext cx="1508760" cy="83099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ECMS – Nov. 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Combine ERCOT.com and MIS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kern="0" dirty="0" smtClean="0"/>
              <a:t>Improved search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kern="0" dirty="0" smtClean="0"/>
              <a:t>New navigation</a:t>
            </a:r>
            <a:endParaRPr lang="en-US" sz="900" b="0" kern="0" dirty="0"/>
          </a:p>
        </p:txBody>
      </p:sp>
      <p:sp>
        <p:nvSpPr>
          <p:cNvPr id="36" name="TextBox 12"/>
          <p:cNvSpPr txBox="1">
            <a:spLocks noChangeArrowheads="1"/>
          </p:cNvSpPr>
          <p:nvPr/>
        </p:nvSpPr>
        <p:spPr bwMode="auto">
          <a:xfrm>
            <a:off x="1676400" y="4369275"/>
            <a:ext cx="2819041" cy="69249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TBD Go-Lives Due to MMS/OS Delay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NPRR904, NPRR1006, OBDRR009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NPRR930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 smtClean="0"/>
              <a:t>NPRR1019</a:t>
            </a:r>
            <a:endParaRPr lang="en-US" sz="900" b="0" dirty="0" smtClean="0"/>
          </a:p>
        </p:txBody>
      </p:sp>
      <p:sp>
        <p:nvSpPr>
          <p:cNvPr id="40" name="TextBox 12"/>
          <p:cNvSpPr txBox="1">
            <a:spLocks noChangeArrowheads="1"/>
          </p:cNvSpPr>
          <p:nvPr/>
        </p:nvSpPr>
        <p:spPr bwMode="auto">
          <a:xfrm>
            <a:off x="160279" y="1943100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</a:t>
            </a:r>
            <a:endParaRPr lang="en-US" sz="1200" kern="0" dirty="0"/>
          </a:p>
        </p:txBody>
      </p:sp>
      <p:sp>
        <p:nvSpPr>
          <p:cNvPr id="44" name="TextBox 43"/>
          <p:cNvSpPr txBox="1"/>
          <p:nvPr/>
        </p:nvSpPr>
        <p:spPr>
          <a:xfrm>
            <a:off x="1271547" y="222250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676655" y="2468482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03041" y="1366733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03789" y="1569467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0" name="TextBox 12"/>
          <p:cNvSpPr txBox="1">
            <a:spLocks noChangeArrowheads="1"/>
          </p:cNvSpPr>
          <p:nvPr/>
        </p:nvSpPr>
        <p:spPr bwMode="auto">
          <a:xfrm>
            <a:off x="152400" y="2644001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61" name="TextBox 12"/>
          <p:cNvSpPr txBox="1">
            <a:spLocks noChangeArrowheads="1"/>
          </p:cNvSpPr>
          <p:nvPr/>
        </p:nvSpPr>
        <p:spPr bwMode="auto">
          <a:xfrm>
            <a:off x="6024781" y="2587978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10/1</a:t>
            </a:r>
            <a:endParaRPr lang="en-US" sz="1200" kern="0" dirty="0"/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1611561" y="3289300"/>
            <a:ext cx="149612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5/1</a:t>
            </a:r>
            <a:endParaRPr lang="en-US" sz="1200" kern="0" dirty="0"/>
          </a:p>
        </p:txBody>
      </p:sp>
      <p:sp>
        <p:nvSpPr>
          <p:cNvPr id="41" name="TextBox 12"/>
          <p:cNvSpPr txBox="1">
            <a:spLocks noChangeArrowheads="1"/>
          </p:cNvSpPr>
          <p:nvPr/>
        </p:nvSpPr>
        <p:spPr bwMode="auto">
          <a:xfrm>
            <a:off x="160279" y="3349975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/15</a:t>
            </a:r>
            <a:endParaRPr lang="en-US" sz="1200" kern="0" dirty="0"/>
          </a:p>
        </p:txBody>
      </p:sp>
      <p:sp>
        <p:nvSpPr>
          <p:cNvPr id="46" name="TextBox 45"/>
          <p:cNvSpPr txBox="1"/>
          <p:nvPr/>
        </p:nvSpPr>
        <p:spPr>
          <a:xfrm>
            <a:off x="1282700" y="294005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89384" y="3639979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796058" y="1391005"/>
            <a:ext cx="37054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 smtClean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00" b="1" i="1" kern="0" noProof="0" dirty="0">
              <a:solidFill>
                <a:srgbClr val="000000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2773319" y="2057400"/>
            <a:ext cx="503281" cy="1537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707403" y="1353552"/>
            <a:ext cx="370549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2794707" y="2220099"/>
            <a:ext cx="539987" cy="1561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12"/>
          <p:cNvSpPr txBox="1">
            <a:spLocks noChangeArrowheads="1"/>
          </p:cNvSpPr>
          <p:nvPr/>
        </p:nvSpPr>
        <p:spPr bwMode="auto">
          <a:xfrm>
            <a:off x="160283" y="4226684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4/22</a:t>
            </a:r>
            <a:endParaRPr lang="en-US" sz="1200" kern="0" dirty="0"/>
          </a:p>
        </p:txBody>
      </p:sp>
      <p:sp>
        <p:nvSpPr>
          <p:cNvPr id="66" name="TextBox 65"/>
          <p:cNvSpPr txBox="1"/>
          <p:nvPr/>
        </p:nvSpPr>
        <p:spPr>
          <a:xfrm>
            <a:off x="1295400" y="449394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7" name="TextBox 12"/>
          <p:cNvSpPr txBox="1">
            <a:spLocks noChangeArrowheads="1"/>
          </p:cNvSpPr>
          <p:nvPr/>
        </p:nvSpPr>
        <p:spPr bwMode="auto">
          <a:xfrm>
            <a:off x="3117273" y="3006093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6</a:t>
            </a:r>
            <a:r>
              <a:rPr lang="en-US" sz="1200" dirty="0" smtClean="0">
                <a:solidFill>
                  <a:srgbClr val="FF0000"/>
                </a:solidFill>
              </a:rPr>
              <a:t>/1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 flipH="1">
            <a:off x="4351705" y="1609704"/>
            <a:ext cx="558081" cy="1318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805337" y="398914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651670" y="1489843"/>
            <a:ext cx="3705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  <a:endParaRPr lang="en-US" sz="1000" b="1" i="1" kern="0" dirty="0" smtClean="0">
              <a:solidFill>
                <a:srgbClr val="000000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 flipV="1">
            <a:off x="8761714" y="2468482"/>
            <a:ext cx="1286" cy="1611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5562600" y="3976044"/>
            <a:ext cx="1905000" cy="4154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RIOO – Q4 2021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0" kern="0" dirty="0" smtClean="0"/>
              <a:t>RARF Add Functionality Go-Live</a:t>
            </a:r>
            <a:endParaRPr lang="en-US" sz="900" b="0" kern="0" dirty="0"/>
          </a:p>
        </p:txBody>
      </p:sp>
      <p:sp>
        <p:nvSpPr>
          <p:cNvPr id="71" name="TextBox 12"/>
          <p:cNvSpPr txBox="1">
            <a:spLocks noChangeArrowheads="1"/>
          </p:cNvSpPr>
          <p:nvPr/>
        </p:nvSpPr>
        <p:spPr bwMode="auto">
          <a:xfrm>
            <a:off x="4567944" y="2596665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6/11</a:t>
            </a:r>
            <a:endParaRPr lang="en-US" sz="120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10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ESR and DGR Pre-Passport Projects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50" y="746656"/>
            <a:ext cx="8949560" cy="5577944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400" dirty="0" smtClean="0"/>
              <a:t>On 10/16/2020, ERCOT initiated 2 projects to deliver several Revision Requests relating to ESR and DGR</a:t>
            </a:r>
            <a:endParaRPr lang="en-US" sz="14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 smtClean="0"/>
              <a:t>PR353-01  BES Combo Model Implementation – </a:t>
            </a:r>
            <a:r>
              <a:rPr lang="en-US" sz="1400" dirty="0" smtClean="0"/>
              <a:t>potential for multiple go-lives</a:t>
            </a:r>
            <a:endParaRPr lang="en-US" sz="1400" dirty="0" smtClean="0">
              <a:solidFill>
                <a:srgbClr val="FF0000"/>
              </a:solidFill>
            </a:endParaRP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b="1" dirty="0" smtClean="0"/>
              <a:t>Target go-live TBD – </a:t>
            </a:r>
            <a:r>
              <a:rPr lang="en-US" sz="1400" dirty="0" smtClean="0">
                <a:solidFill>
                  <a:srgbClr val="FF0000"/>
                </a:solidFill>
              </a:rPr>
              <a:t>the team is still working to set release targets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NPRR963 	– </a:t>
            </a:r>
            <a:r>
              <a:rPr lang="en-US" sz="1200" dirty="0" smtClean="0"/>
              <a:t>Base Point Deviation Settlement &amp; Deployment Performance Metrics for ESRs (Combo Model)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NPRR987	– </a:t>
            </a:r>
            <a:r>
              <a:rPr lang="en-US" sz="1100" dirty="0"/>
              <a:t>BESTF-3 </a:t>
            </a:r>
            <a:r>
              <a:rPr lang="en-US" sz="1100" dirty="0" smtClean="0"/>
              <a:t>ESR </a:t>
            </a:r>
            <a:r>
              <a:rPr lang="en-US" sz="1100" dirty="0"/>
              <a:t>Contribution to Physical Responsive Capability and </a:t>
            </a:r>
            <a:r>
              <a:rPr lang="en-US" sz="1100" dirty="0" smtClean="0"/>
              <a:t>RT </a:t>
            </a:r>
            <a:r>
              <a:rPr lang="en-US" sz="1100" dirty="0"/>
              <a:t>On-Line Reserve Capacity </a:t>
            </a:r>
            <a:r>
              <a:rPr lang="en-US" sz="1100" dirty="0" err="1" smtClean="0"/>
              <a:t>Calcs</a:t>
            </a:r>
            <a:endParaRPr lang="en-US" sz="13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NPRR989</a:t>
            </a:r>
            <a:r>
              <a:rPr lang="en-US" sz="1200" dirty="0" smtClean="0"/>
              <a:t>	– </a:t>
            </a:r>
            <a:r>
              <a:rPr lang="en-US" sz="1200" dirty="0"/>
              <a:t>BESTF-1 </a:t>
            </a:r>
            <a:r>
              <a:rPr lang="en-US" sz="1200" dirty="0" smtClean="0"/>
              <a:t>ESR </a:t>
            </a:r>
            <a:r>
              <a:rPr lang="en-US" sz="1200" dirty="0"/>
              <a:t>Technical Requirements</a:t>
            </a:r>
            <a:endParaRPr lang="en-US" sz="12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NPRR1002</a:t>
            </a:r>
            <a:r>
              <a:rPr lang="en-US" sz="1200" dirty="0" smtClean="0"/>
              <a:t>	– </a:t>
            </a:r>
            <a:r>
              <a:rPr lang="en-US" sz="1200" dirty="0"/>
              <a:t>BESTF-5 </a:t>
            </a:r>
            <a:r>
              <a:rPr lang="en-US" sz="1200" dirty="0" smtClean="0"/>
              <a:t>ESR </a:t>
            </a:r>
            <a:r>
              <a:rPr lang="en-US" sz="1200" dirty="0"/>
              <a:t>Single Model Registration and Charging Restrictions in Emergency Conditions</a:t>
            </a:r>
            <a:endParaRPr lang="en-US" sz="12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NPRR1026</a:t>
            </a:r>
            <a:r>
              <a:rPr lang="en-US" sz="1200" dirty="0" smtClean="0"/>
              <a:t>	– BESTF-7 </a:t>
            </a:r>
            <a:r>
              <a:rPr lang="en-US" sz="1200" dirty="0"/>
              <a:t>Self-Limiting Facilities and Self-Limiting </a:t>
            </a:r>
            <a:r>
              <a:rPr lang="en-US" sz="1200" dirty="0" smtClean="0"/>
              <a:t>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NPRR1038</a:t>
            </a:r>
            <a:r>
              <a:rPr lang="en-US" sz="1200" dirty="0" smtClean="0"/>
              <a:t>	– </a:t>
            </a:r>
            <a:r>
              <a:rPr lang="en-US" sz="1200" dirty="0"/>
              <a:t>BESTF-8 Limited Exemption from Reactive Power </a:t>
            </a:r>
            <a:r>
              <a:rPr lang="en-US" sz="1200" dirty="0" smtClean="0"/>
              <a:t>Requirements for Certain ESRs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>
                <a:solidFill>
                  <a:srgbClr val="FF0000"/>
                </a:solidFill>
              </a:rPr>
              <a:t>NPRR1069</a:t>
            </a:r>
            <a:r>
              <a:rPr lang="en-US" sz="1200" dirty="0" smtClean="0">
                <a:solidFill>
                  <a:srgbClr val="FF0000"/>
                </a:solidFill>
              </a:rPr>
              <a:t>	– Align Ancillary Service Responsibility for ESRs with NPRR987</a:t>
            </a:r>
            <a:endParaRPr lang="en-US" sz="1200" dirty="0" smtClean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Related RRs</a:t>
            </a:r>
            <a:r>
              <a:rPr lang="en-US" sz="1200" dirty="0" smtClean="0"/>
              <a:t>	– </a:t>
            </a:r>
            <a:r>
              <a:rPr lang="en-US" sz="1200" dirty="0" smtClean="0"/>
              <a:t>NOGRR204, NOGRR208, OBDRR017, PGRR081, RRGRR023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10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 smtClean="0"/>
              <a:t>PR354-01  </a:t>
            </a:r>
            <a:r>
              <a:rPr lang="en-US" sz="1400" b="1" dirty="0" smtClean="0"/>
              <a:t>DGR/DESR Implementation   </a:t>
            </a:r>
            <a:r>
              <a:rPr lang="en-US" sz="1400" dirty="0" smtClean="0">
                <a:solidFill>
                  <a:srgbClr val="FF0000"/>
                </a:solidFill>
              </a:rPr>
              <a:t>(scheduled for gate to Execution phase on 6/5/2021)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b="1" dirty="0">
                <a:solidFill>
                  <a:srgbClr val="FF0000"/>
                </a:solidFill>
              </a:rPr>
              <a:t>Target go-live </a:t>
            </a:r>
            <a:r>
              <a:rPr lang="en-US" sz="1400" b="1" dirty="0" smtClean="0">
                <a:solidFill>
                  <a:srgbClr val="FF0000"/>
                </a:solidFill>
              </a:rPr>
              <a:t>2021-R6 </a:t>
            </a:r>
            <a:r>
              <a:rPr lang="en-US" sz="1400" b="1" dirty="0" smtClean="0">
                <a:solidFill>
                  <a:srgbClr val="FF0000"/>
                </a:solidFill>
              </a:rPr>
              <a:t>(December 2021) or </a:t>
            </a:r>
            <a:r>
              <a:rPr lang="en-US" sz="1400" b="1" dirty="0" smtClean="0">
                <a:solidFill>
                  <a:srgbClr val="FF0000"/>
                </a:solidFill>
              </a:rPr>
              <a:t>2022-R1 </a:t>
            </a:r>
            <a:r>
              <a:rPr lang="en-US" sz="1400" b="1" dirty="0" smtClean="0">
                <a:solidFill>
                  <a:srgbClr val="FF0000"/>
                </a:solidFill>
              </a:rPr>
              <a:t>(February </a:t>
            </a:r>
            <a:r>
              <a:rPr lang="en-US" sz="1400" b="1" dirty="0" smtClean="0">
                <a:solidFill>
                  <a:srgbClr val="FF0000"/>
                </a:solidFill>
              </a:rPr>
              <a:t>2022)</a:t>
            </a:r>
            <a:endParaRPr lang="en-US" sz="1200" dirty="0" smtClean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NPRR917	– </a:t>
            </a:r>
            <a:r>
              <a:rPr lang="en-US" sz="1200" dirty="0" smtClean="0"/>
              <a:t>Nodal </a:t>
            </a:r>
            <a:r>
              <a:rPr lang="en-US" sz="1200" dirty="0"/>
              <a:t>Pricing for </a:t>
            </a:r>
            <a:r>
              <a:rPr lang="en-US" sz="1200" dirty="0" smtClean="0"/>
              <a:t>SODGs and SOTGs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NPRR1016	– </a:t>
            </a:r>
            <a:r>
              <a:rPr lang="en-US" sz="1200" dirty="0"/>
              <a:t>Clarify Requirements for </a:t>
            </a:r>
            <a:r>
              <a:rPr lang="en-US" sz="1200" dirty="0" smtClean="0"/>
              <a:t>DGRs </a:t>
            </a:r>
            <a:r>
              <a:rPr lang="en-US" sz="1200" dirty="0"/>
              <a:t>and Distribution Energy Storage Resources (DESRs</a:t>
            </a:r>
            <a:r>
              <a:rPr lang="en-US" sz="1200" dirty="0" smtClean="0"/>
              <a:t>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NPRR1052	– </a:t>
            </a:r>
            <a:r>
              <a:rPr lang="en-US" sz="1200" dirty="0"/>
              <a:t>Load Zone Pricing for Settlement Only Storage Prior to NPRR995 </a:t>
            </a:r>
            <a:r>
              <a:rPr lang="en-US" sz="1200" dirty="0" smtClean="0"/>
              <a:t>Implementation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>
                <a:solidFill>
                  <a:srgbClr val="FF0000"/>
                </a:solidFill>
              </a:rPr>
              <a:t>NPRR1065</a:t>
            </a:r>
            <a:r>
              <a:rPr lang="en-US" sz="1200" dirty="0" smtClean="0">
                <a:solidFill>
                  <a:srgbClr val="FF0000"/>
                </a:solidFill>
              </a:rPr>
              <a:t>	– Implementation Adjustment for NPRR917</a:t>
            </a:r>
            <a:endParaRPr lang="en-US" sz="1200" dirty="0" smtClean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PGRR082</a:t>
            </a:r>
            <a:r>
              <a:rPr lang="en-US" sz="1300" dirty="0" smtClean="0"/>
              <a:t>	– </a:t>
            </a:r>
            <a:r>
              <a:rPr lang="en-US" sz="1200" dirty="0"/>
              <a:t>Revise Section 5 and Establish Small Generation Interconnection </a:t>
            </a:r>
            <a:r>
              <a:rPr lang="en-US" sz="1200" dirty="0" smtClean="0"/>
              <a:t>Process</a:t>
            </a:r>
            <a:endParaRPr lang="en-US" sz="13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/>
              <a:t>Related RRs </a:t>
            </a:r>
            <a:r>
              <a:rPr lang="en-US" sz="1300" dirty="0" smtClean="0"/>
              <a:t>	– </a:t>
            </a:r>
            <a:r>
              <a:rPr lang="en-US" sz="1300" dirty="0" smtClean="0"/>
              <a:t>NOGRR212, </a:t>
            </a:r>
            <a:r>
              <a:rPr lang="en-US" sz="1200" dirty="0" smtClean="0"/>
              <a:t>RRGRR026</a:t>
            </a:r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172200" y="155053"/>
            <a:ext cx="2819400" cy="6093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ESR: Energy Storage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BES: Battery Energy Storage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DGR: Distributed Generation Resource</a:t>
            </a:r>
          </a:p>
        </p:txBody>
      </p:sp>
      <p:sp>
        <p:nvSpPr>
          <p:cNvPr id="7" name="TextBox 22"/>
          <p:cNvSpPr txBox="1">
            <a:spLocks noChangeArrowheads="1"/>
          </p:cNvSpPr>
          <p:nvPr/>
        </p:nvSpPr>
        <p:spPr bwMode="auto">
          <a:xfrm>
            <a:off x="2895600" y="6319759"/>
            <a:ext cx="3235424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b="0" dirty="0" smtClean="0">
                <a:solidFill>
                  <a:srgbClr val="FF0000"/>
                </a:solidFill>
              </a:rPr>
              <a:t>Red text = New addition/edit since last report</a:t>
            </a:r>
          </a:p>
        </p:txBody>
      </p:sp>
      <p:sp>
        <p:nvSpPr>
          <p:cNvPr id="9" name="TextBox 15"/>
          <p:cNvSpPr txBox="1">
            <a:spLocks noChangeArrowheads="1"/>
          </p:cNvSpPr>
          <p:nvPr/>
        </p:nvSpPr>
        <p:spPr bwMode="auto">
          <a:xfrm>
            <a:off x="5257800" y="5423794"/>
            <a:ext cx="3276600" cy="60016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ERCOT is</a:t>
            </a:r>
            <a:r>
              <a:rPr kumimoji="0" lang="en-US" sz="11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 working to define the timing to lift the DGR moratorium based on the target go-live that will be determined over the next few weeks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1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 smtClean="0"/>
              <a:t>Priority / Rank Options for Revision Requests with Impacts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448789"/>
              </p:ext>
            </p:extLst>
          </p:nvPr>
        </p:nvGraphicFramePr>
        <p:xfrm>
          <a:off x="89933" y="1069790"/>
          <a:ext cx="8955921" cy="4660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123"/>
                <a:gridCol w="2236132"/>
                <a:gridCol w="771080"/>
                <a:gridCol w="693972"/>
                <a:gridCol w="4009614"/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19656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LPGRR068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 BUSLRG and BUSLRGDG Profile Types</a:t>
                      </a:r>
                      <a:endParaRPr lang="en-US" sz="9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$20k-$40k, 3-6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 Area: Reporting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 late 2021 start for completion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after the 2/1/2022 “no earlier than” date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Worked with RMS on Priority/Rank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 impact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 Passport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21485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PGRR088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 Financial Security Amount in the Monthly Generator Interconnection Status Report</a:t>
                      </a:r>
                      <a:endParaRPr lang="en-US" sz="9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3510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$20k-$40k, 3-5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 Area: RIOO (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 Integration and Ongoing Operations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), Reporting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 functionality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 RIOO after current effort to include “add” capability is complete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Worked with ROS on Priority/Rank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 impact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 Passport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718738" y="6299528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2021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	= </a:t>
            </a:r>
            <a:r>
              <a:rPr lang="en-US" sz="900" b="0" kern="0" dirty="0" smtClean="0">
                <a:solidFill>
                  <a:srgbClr val="000000"/>
                </a:solidFill>
              </a:rPr>
              <a:t>3320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Rank </a:t>
            </a:r>
            <a:r>
              <a:rPr lang="en-US" sz="900" b="0" kern="0" dirty="0">
                <a:solidFill>
                  <a:srgbClr val="000000"/>
                </a:solidFill>
              </a:rPr>
              <a:t>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320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575045"/>
              </p:ext>
            </p:extLst>
          </p:nvPr>
        </p:nvGraphicFramePr>
        <p:xfrm>
          <a:off x="3467410" y="852224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240411</TotalTime>
  <Words>687</Words>
  <Application>Microsoft Office PowerPoint</Application>
  <PresentationFormat>On-screen Show (4:3)</PresentationFormat>
  <Paragraphs>320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2021 Release Targets – Board Approved NPRRs / SCRs / xGRRs </vt:lpstr>
      <vt:lpstr>ESR and DGR Pre-Passport Projects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2543</cp:revision>
  <cp:lastPrinted>2020-02-05T17:47:59Z</cp:lastPrinted>
  <dcterms:created xsi:type="dcterms:W3CDTF">2016-01-21T15:20:31Z</dcterms:created>
  <dcterms:modified xsi:type="dcterms:W3CDTF">2021-05-12T13:32:51Z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