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8" r:id="rId8"/>
    <p:sldId id="318" r:id="rId9"/>
    <p:sldId id="345" r:id="rId10"/>
    <p:sldId id="346" r:id="rId11"/>
    <p:sldId id="29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8752" autoAdjust="0"/>
  </p:normalViewPr>
  <p:slideViewPr>
    <p:cSldViewPr showGuides="1">
      <p:cViewPr varScale="1">
        <p:scale>
          <a:sx n="98" d="100"/>
          <a:sy n="98" d="100"/>
        </p:scale>
        <p:origin x="230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May 2021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May 13,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Highlights</a:t>
            </a:r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ESR and DGR Pre-Passport Projects</a:t>
            </a:r>
          </a:p>
          <a:p>
            <a:pPr lvl="1"/>
            <a:r>
              <a:rPr lang="en-US" sz="1800" dirty="0" smtClean="0"/>
              <a:t>Priority/Rank </a:t>
            </a:r>
            <a:r>
              <a:rPr lang="en-US" sz="1800" dirty="0"/>
              <a:t>Options for Revision Requests with </a:t>
            </a:r>
            <a:r>
              <a:rPr lang="en-US" sz="1800" dirty="0" smtClean="0"/>
              <a:t>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4343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89005"/>
            <a:ext cx="8839200" cy="5226216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600" dirty="0" smtClean="0"/>
              <a:t>2021 April Release – Off-Cycle – 4/22/2021</a:t>
            </a:r>
            <a:r>
              <a:rPr lang="en-US" sz="1800" dirty="0" smtClean="0"/>
              <a:t>	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SCR804 – </a:t>
            </a:r>
            <a:r>
              <a:rPr lang="en-US" sz="1400" dirty="0"/>
              <a:t>ERCOT </a:t>
            </a:r>
            <a:r>
              <a:rPr lang="en-US" sz="1400" dirty="0" err="1"/>
              <a:t>GridGeo</a:t>
            </a:r>
            <a:r>
              <a:rPr lang="en-US" sz="1400" dirty="0"/>
              <a:t> Access for Transmission Operators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 smtClean="0"/>
              <a:t>2021 May Release – Off-Cycle – 5/1/2021	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PGRR070 – </a:t>
            </a:r>
            <a:r>
              <a:rPr lang="en-US" sz="1400" dirty="0"/>
              <a:t>Revised Responsibilities for Performing </a:t>
            </a:r>
            <a:r>
              <a:rPr lang="en-US" sz="1400" dirty="0" smtClean="0"/>
              <a:t>GMD </a:t>
            </a:r>
            <a:r>
              <a:rPr lang="en-US" sz="1400" dirty="0"/>
              <a:t>Vulnerability </a:t>
            </a:r>
            <a:r>
              <a:rPr lang="en-US" sz="1400" dirty="0" smtClean="0"/>
              <a:t>Assessments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Section 3.1.8 (8) – </a:t>
            </a:r>
            <a:r>
              <a:rPr lang="en-US" sz="1200" i="1" dirty="0" smtClean="0"/>
              <a:t>…implement process for obtaining GIC monitor data and geomagnetic field data…</a:t>
            </a:r>
            <a:endParaRPr lang="en-US" sz="1400" i="1" dirty="0"/>
          </a:p>
          <a:p>
            <a:pPr marL="0" indent="0">
              <a:buNone/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</a:t>
            </a:r>
            <a:r>
              <a:rPr lang="en-US" sz="1600" dirty="0" smtClean="0"/>
              <a:t>May </a:t>
            </a:r>
            <a:r>
              <a:rPr lang="en-US" sz="1600" dirty="0"/>
              <a:t>Release – </a:t>
            </a:r>
            <a:r>
              <a:rPr lang="en-US" sz="1600" dirty="0" smtClean="0"/>
              <a:t>R3 </a:t>
            </a:r>
            <a:r>
              <a:rPr lang="en-US" sz="1600" dirty="0"/>
              <a:t>– </a:t>
            </a:r>
            <a:r>
              <a:rPr lang="en-US" sz="1600" dirty="0" smtClean="0"/>
              <a:t>5/25/2021 </a:t>
            </a:r>
            <a:r>
              <a:rPr lang="en-US" sz="1600" dirty="0"/>
              <a:t>– </a:t>
            </a:r>
            <a:r>
              <a:rPr lang="en-US" sz="1600" dirty="0" smtClean="0"/>
              <a:t>5/27/2021</a:t>
            </a:r>
            <a:r>
              <a:rPr lang="en-US" sz="1800" i="1" dirty="0">
                <a:solidFill>
                  <a:srgbClr val="00B050"/>
                </a:solidFill>
              </a:rPr>
              <a:t>	</a:t>
            </a:r>
            <a:r>
              <a:rPr lang="en-US" sz="1800" i="1" dirty="0" smtClean="0">
                <a:solidFill>
                  <a:srgbClr val="00B050"/>
                </a:solidFill>
              </a:rPr>
              <a:t>In Flight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NPRR974 – Capacity Insufficiency Operating Condition Notice (OCN) Transparency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NPRR978(c) – Alignment with Amendments to PUCT Substantive Rule 25.505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NPRR1048 – </a:t>
            </a:r>
            <a:r>
              <a:rPr lang="en-US" sz="1400" dirty="0"/>
              <a:t>Clarification on NPRR978 Short-Term Adequacy Reports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NPRR1051 – </a:t>
            </a:r>
            <a:r>
              <a:rPr lang="en-US" sz="1400" dirty="0"/>
              <a:t>Removal of the Price Floor Applied to Day-Ahead Settlement Point Prices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SCR811 </a:t>
            </a:r>
            <a:r>
              <a:rPr lang="en-US" sz="1400" dirty="0"/>
              <a:t>– Addition of </a:t>
            </a:r>
            <a:r>
              <a:rPr lang="en-US" sz="1400" dirty="0" smtClean="0"/>
              <a:t>Intra-Hour </a:t>
            </a:r>
            <a:r>
              <a:rPr lang="en-US" sz="1400" dirty="0" err="1"/>
              <a:t>PhotoVoltaic</a:t>
            </a:r>
            <a:r>
              <a:rPr lang="en-US" sz="1400" dirty="0"/>
              <a:t> Power Forecast to GTBD </a:t>
            </a:r>
            <a:r>
              <a:rPr lang="en-US" sz="1400" dirty="0" smtClean="0"/>
              <a:t>Calculation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 smtClean="0"/>
              <a:t>2021 June Release Off-Cycle – </a:t>
            </a:r>
            <a:r>
              <a:rPr lang="en-US" sz="1600" dirty="0" smtClean="0"/>
              <a:t>6/1/2021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NPRR902(b</a:t>
            </a:r>
            <a:r>
              <a:rPr lang="en-US" sz="1400" dirty="0"/>
              <a:t>) – ERCOT Critical Energy Infrastructure </a:t>
            </a:r>
            <a:r>
              <a:rPr lang="en-US" sz="1400" dirty="0" smtClean="0"/>
              <a:t>Information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600" dirty="0"/>
              <a:t>2021 </a:t>
            </a:r>
            <a:r>
              <a:rPr lang="en-US" sz="1600" dirty="0" smtClean="0"/>
              <a:t>June Release </a:t>
            </a:r>
            <a:r>
              <a:rPr lang="en-US" sz="1600" dirty="0"/>
              <a:t>Off-Cycle – </a:t>
            </a:r>
            <a:r>
              <a:rPr lang="en-US" sz="1600" dirty="0" smtClean="0"/>
              <a:t>6/11/2021</a:t>
            </a:r>
            <a:r>
              <a:rPr lang="en-US" sz="16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ECMS – Enterprise Content Management System</a:t>
            </a:r>
          </a:p>
          <a:p>
            <a:pPr marL="971550" lvl="2" indent="-1714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Market Info &amp; Grid Info to new </a:t>
            </a:r>
            <a:r>
              <a:rPr lang="en-US" sz="1200" dirty="0" smtClean="0"/>
              <a:t>platform, improved </a:t>
            </a:r>
            <a:r>
              <a:rPr lang="en-US" sz="1200" dirty="0"/>
              <a:t>dashboards and </a:t>
            </a:r>
            <a:r>
              <a:rPr lang="en-US" sz="1200" dirty="0" smtClean="0"/>
              <a:t>displays, replace </a:t>
            </a:r>
            <a:r>
              <a:rPr lang="en-US" sz="1200" dirty="0" err="1" smtClean="0"/>
              <a:t>NoticeBuilder</a:t>
            </a:r>
            <a:endParaRPr lang="en-US" sz="1200" kern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216817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1820748"/>
              </p:ext>
            </p:extLst>
          </p:nvPr>
        </p:nvGraphicFramePr>
        <p:xfrm>
          <a:off x="160280" y="798446"/>
          <a:ext cx="8839200" cy="4316872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</a:t>
                      </a: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DGR/DESR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(See next slide)</a:t>
                      </a: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546943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Forecast Zone scope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568234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1042842"/>
                <a:gridCol w="7756217"/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484, 825(b), 826, 829, 841, 857, 867, 879, 885, 918, 935(b), 936, 939, 941, 945, 962, 965,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1023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1030, 1032, 1034, 1040, </a:t>
                      </a:r>
                      <a:r>
                        <a:rPr lang="en-US" sz="9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1051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1057</a:t>
                      </a:r>
                    </a:p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SCRs: 799, 800, 805, 809, 812                                      Market Guides: PGRR066 </a:t>
                      </a:r>
                      <a:endParaRPr lang="en-US" sz="9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261749" y="1355698"/>
            <a:ext cx="3705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7467095" y="3810000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</a:t>
            </a:r>
            <a:endParaRPr lang="en-US" sz="1200" b="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7162800" y="4414894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540299" y="3071445"/>
            <a:ext cx="1490472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Market </a:t>
            </a:r>
            <a:r>
              <a:rPr lang="en-US" sz="900" b="0" dirty="0" smtClean="0">
                <a:solidFill>
                  <a:srgbClr val="FF0000"/>
                </a:solidFill>
              </a:rPr>
              <a:t>Info &amp; Grid Info to new platform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Improved dashboards and displays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Replace </a:t>
            </a:r>
            <a:r>
              <a:rPr lang="en-US" sz="900" b="0" dirty="0" err="1" smtClean="0">
                <a:solidFill>
                  <a:srgbClr val="FF0000"/>
                </a:solidFill>
              </a:rPr>
              <a:t>NoticeBuilder</a:t>
            </a:r>
            <a:endParaRPr lang="en-US" sz="900" b="0" kern="0" dirty="0">
              <a:solidFill>
                <a:srgbClr val="FF0000"/>
              </a:solidFill>
            </a:endParaRP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7471035" y="2609718"/>
            <a:ext cx="1508760" cy="83099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ECMS – Nov.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Combine ERCOT.com and MIS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Improved search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New navigation</a:t>
            </a:r>
            <a:endParaRPr lang="en-US" sz="900" b="0" kern="0" dirty="0"/>
          </a:p>
        </p:txBody>
      </p: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1676400" y="4369275"/>
            <a:ext cx="2819041" cy="69249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Go-Lives Due to MMS/OS Delay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NPRR904, NPRR1006, OBDRR009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NPRR930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NPRR1019</a:t>
            </a:r>
            <a:endParaRPr lang="en-US" sz="900" b="0" dirty="0" smtClean="0"/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258797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611561" y="3289300"/>
            <a:ext cx="149612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 smtClean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2773319" y="2057400"/>
            <a:ext cx="503281" cy="15374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707403" y="1353552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2794707" y="2220099"/>
            <a:ext cx="539987" cy="1561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12"/>
          <p:cNvSpPr txBox="1">
            <a:spLocks noChangeArrowheads="1"/>
          </p:cNvSpPr>
          <p:nvPr/>
        </p:nvSpPr>
        <p:spPr bwMode="auto">
          <a:xfrm>
            <a:off x="160283" y="4226684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4/22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1295400" y="44939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7" name="TextBox 12"/>
          <p:cNvSpPr txBox="1">
            <a:spLocks noChangeArrowheads="1"/>
          </p:cNvSpPr>
          <p:nvPr/>
        </p:nvSpPr>
        <p:spPr bwMode="auto">
          <a:xfrm>
            <a:off x="3117273" y="300609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6</a:t>
            </a:r>
            <a:r>
              <a:rPr lang="en-US" sz="1200" dirty="0" smtClean="0">
                <a:solidFill>
                  <a:srgbClr val="FF0000"/>
                </a:solidFill>
              </a:rPr>
              <a:t>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4351705" y="1609704"/>
            <a:ext cx="558081" cy="1318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805337" y="398914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51670" y="1489843"/>
            <a:ext cx="3705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8761714" y="2468482"/>
            <a:ext cx="1286" cy="1611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562600" y="3976044"/>
            <a:ext cx="1905000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71" name="TextBox 12"/>
          <p:cNvSpPr txBox="1">
            <a:spLocks noChangeArrowheads="1"/>
          </p:cNvSpPr>
          <p:nvPr/>
        </p:nvSpPr>
        <p:spPr bwMode="auto">
          <a:xfrm>
            <a:off x="4567944" y="259666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6/11</a:t>
            </a:r>
            <a:endParaRPr lang="en-US" sz="12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ESR and DGR Pre-Passport Projects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50" y="746656"/>
            <a:ext cx="8949560" cy="5577944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On 10/16/2020, ERCOT initiated 2 projects to deliver several Revision Requests relating to ESR and DGR</a:t>
            </a: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PR353-01  BES Combo Model Implementation – </a:t>
            </a:r>
            <a:r>
              <a:rPr lang="en-US" sz="1400" dirty="0" smtClean="0"/>
              <a:t>potential for multiple go-lives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Target go-live TBD – </a:t>
            </a:r>
            <a:r>
              <a:rPr lang="en-US" sz="1400" dirty="0" smtClean="0">
                <a:solidFill>
                  <a:srgbClr val="FF0000"/>
                </a:solidFill>
              </a:rPr>
              <a:t>the team is still working to set release targets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NPRR963 	– </a:t>
            </a:r>
            <a:r>
              <a:rPr lang="en-US" sz="1200" dirty="0" smtClean="0"/>
              <a:t>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NPRR987	– </a:t>
            </a:r>
            <a:r>
              <a:rPr lang="en-US" sz="1100" dirty="0"/>
              <a:t>BESTF-3 </a:t>
            </a:r>
            <a:r>
              <a:rPr lang="en-US" sz="1100" dirty="0" smtClean="0"/>
              <a:t>ESR </a:t>
            </a:r>
            <a:r>
              <a:rPr lang="en-US" sz="1100" dirty="0"/>
              <a:t>Contribution to Physical Responsive Capability and </a:t>
            </a:r>
            <a:r>
              <a:rPr lang="en-US" sz="1100" dirty="0" smtClean="0"/>
              <a:t>RT </a:t>
            </a:r>
            <a:r>
              <a:rPr lang="en-US" sz="1100" dirty="0"/>
              <a:t>On-Line Reserve Capacity </a:t>
            </a:r>
            <a:r>
              <a:rPr lang="en-US" sz="1100" dirty="0" err="1" smtClean="0"/>
              <a:t>Calcs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NPRR989</a:t>
            </a:r>
            <a:r>
              <a:rPr lang="en-US" sz="1200" dirty="0" smtClean="0"/>
              <a:t>	– </a:t>
            </a:r>
            <a:r>
              <a:rPr lang="en-US" sz="1200" dirty="0"/>
              <a:t>BESTF-1 </a:t>
            </a:r>
            <a:r>
              <a:rPr lang="en-US" sz="1200" dirty="0" smtClean="0"/>
              <a:t>ESR </a:t>
            </a:r>
            <a:r>
              <a:rPr lang="en-US" sz="1200" dirty="0"/>
              <a:t>Technical Requirements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NPRR1002</a:t>
            </a:r>
            <a:r>
              <a:rPr lang="en-US" sz="1200" dirty="0" smtClean="0"/>
              <a:t>	– </a:t>
            </a:r>
            <a:r>
              <a:rPr lang="en-US" sz="1200" dirty="0"/>
              <a:t>BESTF-5 </a:t>
            </a:r>
            <a:r>
              <a:rPr lang="en-US" sz="1200" dirty="0" smtClean="0"/>
              <a:t>ESR </a:t>
            </a:r>
            <a:r>
              <a:rPr lang="en-US" sz="1200" dirty="0"/>
              <a:t>Single Model Registration and Charging Restrictions in Emergency Conditions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NPRR1026</a:t>
            </a:r>
            <a:r>
              <a:rPr lang="en-US" sz="1200" dirty="0" smtClean="0"/>
              <a:t>	– BESTF-7 </a:t>
            </a:r>
            <a:r>
              <a:rPr lang="en-US" sz="1200" dirty="0"/>
              <a:t>Self-Limiting Facilities and Self-Limiting </a:t>
            </a:r>
            <a:r>
              <a:rPr lang="en-US" sz="1200" dirty="0" smtClean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NPRR1038</a:t>
            </a:r>
            <a:r>
              <a:rPr lang="en-US" sz="1200" dirty="0" smtClean="0"/>
              <a:t>	– </a:t>
            </a:r>
            <a:r>
              <a:rPr lang="en-US" sz="1200" dirty="0"/>
              <a:t>BESTF-8 Limited Exemption from Reactive Power </a:t>
            </a:r>
            <a:r>
              <a:rPr lang="en-US" sz="1200" dirty="0" smtClean="0"/>
              <a:t>Requirements for Certain 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>
                <a:solidFill>
                  <a:srgbClr val="FF0000"/>
                </a:solidFill>
              </a:rPr>
              <a:t>NPRR1069</a:t>
            </a:r>
            <a:r>
              <a:rPr lang="en-US" sz="1200" dirty="0" smtClean="0">
                <a:solidFill>
                  <a:srgbClr val="FF0000"/>
                </a:solidFill>
              </a:rPr>
              <a:t>	– Align Ancillary Service Responsibility for ESRs with NPRR987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Related RRs</a:t>
            </a:r>
            <a:r>
              <a:rPr lang="en-US" sz="1200" dirty="0" smtClean="0"/>
              <a:t>	– </a:t>
            </a:r>
            <a:r>
              <a:rPr lang="en-US" sz="1200" dirty="0" smtClean="0"/>
              <a:t>NOGRR204, NOGRR208, OBDRR017, PGRR081, RRGRR023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PR354-01  </a:t>
            </a:r>
            <a:r>
              <a:rPr lang="en-US" sz="1400" b="1" dirty="0" smtClean="0"/>
              <a:t>DGR/DESR Implementation   </a:t>
            </a:r>
            <a:r>
              <a:rPr lang="en-US" sz="1400" dirty="0" smtClean="0">
                <a:solidFill>
                  <a:srgbClr val="FF0000"/>
                </a:solidFill>
              </a:rPr>
              <a:t>(scheduled for gate to Execution phase on 6/5/2021)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b="1" dirty="0">
                <a:solidFill>
                  <a:srgbClr val="FF0000"/>
                </a:solidFill>
              </a:rPr>
              <a:t>Target go-live </a:t>
            </a:r>
            <a:r>
              <a:rPr lang="en-US" sz="1400" b="1" dirty="0" smtClean="0">
                <a:solidFill>
                  <a:srgbClr val="FF0000"/>
                </a:solidFill>
              </a:rPr>
              <a:t>2021-R6 </a:t>
            </a:r>
            <a:r>
              <a:rPr lang="en-US" sz="1400" b="1" dirty="0" smtClean="0">
                <a:solidFill>
                  <a:srgbClr val="FF0000"/>
                </a:solidFill>
              </a:rPr>
              <a:t>(December 2021) or </a:t>
            </a:r>
            <a:r>
              <a:rPr lang="en-US" sz="1400" b="1" dirty="0" smtClean="0">
                <a:solidFill>
                  <a:srgbClr val="FF0000"/>
                </a:solidFill>
              </a:rPr>
              <a:t>2022-R1 </a:t>
            </a:r>
            <a:r>
              <a:rPr lang="en-US" sz="1400" b="1" dirty="0" smtClean="0">
                <a:solidFill>
                  <a:srgbClr val="FF0000"/>
                </a:solidFill>
              </a:rPr>
              <a:t>(February </a:t>
            </a:r>
            <a:r>
              <a:rPr lang="en-US" sz="1400" b="1" dirty="0" smtClean="0">
                <a:solidFill>
                  <a:srgbClr val="FF0000"/>
                </a:solidFill>
              </a:rPr>
              <a:t>2022)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NPRR917	– </a:t>
            </a:r>
            <a:r>
              <a:rPr lang="en-US" sz="1200" dirty="0" smtClean="0"/>
              <a:t>Nodal </a:t>
            </a:r>
            <a:r>
              <a:rPr lang="en-US" sz="1200" dirty="0"/>
              <a:t>Pricing for </a:t>
            </a:r>
            <a:r>
              <a:rPr lang="en-US" sz="1200" dirty="0" smtClean="0"/>
              <a:t>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NPRR1016	– </a:t>
            </a:r>
            <a:r>
              <a:rPr lang="en-US" sz="1200" dirty="0"/>
              <a:t>Clarify Requirements for </a:t>
            </a:r>
            <a:r>
              <a:rPr lang="en-US" sz="1200" dirty="0" smtClean="0"/>
              <a:t>DGRs </a:t>
            </a:r>
            <a:r>
              <a:rPr lang="en-US" sz="1200" dirty="0"/>
              <a:t>and Distribution Energy Storage Resources (DESRs</a:t>
            </a:r>
            <a:r>
              <a:rPr lang="en-US" sz="1200" dirty="0" smtClean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NPRR1052	– </a:t>
            </a:r>
            <a:r>
              <a:rPr lang="en-US" sz="1200" dirty="0"/>
              <a:t>Load Zone Pricing for Settlement Only Storage Prior to NPRR995 </a:t>
            </a:r>
            <a:r>
              <a:rPr lang="en-US" sz="1200" dirty="0" smtClean="0"/>
              <a:t>Implementation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>
                <a:solidFill>
                  <a:srgbClr val="FF0000"/>
                </a:solidFill>
              </a:rPr>
              <a:t>NPRR1065</a:t>
            </a:r>
            <a:r>
              <a:rPr lang="en-US" sz="1200" dirty="0" smtClean="0">
                <a:solidFill>
                  <a:srgbClr val="FF0000"/>
                </a:solidFill>
              </a:rPr>
              <a:t>	– Implementation Adjustment for NPRR917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PGRR082</a:t>
            </a:r>
            <a:r>
              <a:rPr lang="en-US" sz="1300" dirty="0" smtClean="0"/>
              <a:t>	– </a:t>
            </a:r>
            <a:r>
              <a:rPr lang="en-US" sz="1200" dirty="0"/>
              <a:t>Revise Section 5 and Establish Small Generation Interconnection </a:t>
            </a:r>
            <a:r>
              <a:rPr lang="en-US" sz="1200" dirty="0" smtClean="0"/>
              <a:t>Process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Related RRs </a:t>
            </a:r>
            <a:r>
              <a:rPr lang="en-US" sz="1300" dirty="0" smtClean="0"/>
              <a:t>	– </a:t>
            </a:r>
            <a:r>
              <a:rPr lang="en-US" sz="1300" dirty="0" smtClean="0"/>
              <a:t>NOGRR212, </a:t>
            </a:r>
            <a:r>
              <a:rPr lang="en-US" sz="1200" dirty="0" smtClean="0"/>
              <a:t>RRGRR026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</p:txBody>
      </p:sp>
      <p:sp>
        <p:nvSpPr>
          <p:cNvPr id="7" name="TextBox 22"/>
          <p:cNvSpPr txBox="1">
            <a:spLocks noChangeArrowheads="1"/>
          </p:cNvSpPr>
          <p:nvPr/>
        </p:nvSpPr>
        <p:spPr bwMode="auto">
          <a:xfrm>
            <a:off x="2895600" y="6319759"/>
            <a:ext cx="3235424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0" dirty="0" smtClean="0">
                <a:solidFill>
                  <a:srgbClr val="FF0000"/>
                </a:solidFill>
              </a:rPr>
              <a:t>Red text = New addition/edit since last report</a:t>
            </a: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5257800" y="5423794"/>
            <a:ext cx="3276600" cy="60016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ERCOT is</a:t>
            </a:r>
            <a:r>
              <a:rPr kumimoji="0" lang="en-US" sz="11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 working to define the timing to lift the DGR moratorium based on the target go-live that will be determined over the next few weeks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1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448789"/>
              </p:ext>
            </p:extLst>
          </p:nvPr>
        </p:nvGraphicFramePr>
        <p:xfrm>
          <a:off x="89933" y="1069790"/>
          <a:ext cx="8955921" cy="4660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123"/>
                <a:gridCol w="2236132"/>
                <a:gridCol w="771080"/>
                <a:gridCol w="693972"/>
                <a:gridCol w="4009614"/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96563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LPGRR068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BUSLRG and BUSLRGDG Profile Types</a:t>
                      </a:r>
                      <a:endParaRPr lang="en-US" sz="9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$20k-$40k, 3-6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Area: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 late 2021 start for completion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after the 2/1/2022 “no earlier than” date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Worked with RMS on Priority/Rank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impact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Passport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214851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PGRR088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Financial Security Amount in the Monthly Generator Interconnection Status Report</a:t>
                      </a:r>
                      <a:endParaRPr lang="en-US" sz="9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3510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$20k-$40k,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Area: RIOO (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Integration and Ongoing Operations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functionality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RIOO after current effort to include “add” capability is complete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Worked with ROS on Priority/Rank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impact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Passport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718738" y="6299528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3320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575045"/>
              </p:ext>
            </p:extLst>
          </p:nvPr>
        </p:nvGraphicFramePr>
        <p:xfrm>
          <a:off x="3467410" y="852224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240411</TotalTime>
  <Words>687</Words>
  <Application>Microsoft Office PowerPoint</Application>
  <PresentationFormat>On-screen Show (4:3)</PresentationFormat>
  <Paragraphs>320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ESR and DGR Pre-Passport Projects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2543</cp:revision>
  <cp:lastPrinted>2020-02-05T17:47:59Z</cp:lastPrinted>
  <dcterms:created xsi:type="dcterms:W3CDTF">2016-01-21T15:20:31Z</dcterms:created>
  <dcterms:modified xsi:type="dcterms:W3CDTF">2021-05-12T13:32:51Z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