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282" r:id="rId8"/>
    <p:sldId id="283" r:id="rId9"/>
    <p:sldId id="333" r:id="rId10"/>
    <p:sldId id="352" r:id="rId11"/>
    <p:sldId id="339" r:id="rId12"/>
    <p:sldId id="353" r:id="rId13"/>
    <p:sldId id="354" r:id="rId14"/>
    <p:sldId id="356" r:id="rId15"/>
    <p:sldId id="347" r:id="rId16"/>
    <p:sldId id="337" r:id="rId17"/>
    <p:sldId id="360" r:id="rId18"/>
    <p:sldId id="350" r:id="rId19"/>
    <p:sldId id="351" r:id="rId20"/>
    <p:sldId id="357" r:id="rId21"/>
    <p:sldId id="358" r:id="rId22"/>
    <p:sldId id="35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74047" autoAdjust="0"/>
  </p:normalViewPr>
  <p:slideViewPr>
    <p:cSldViewPr showGuides="1">
      <p:cViewPr varScale="1">
        <p:scale>
          <a:sx n="55" d="100"/>
          <a:sy n="55" d="100"/>
        </p:scale>
        <p:origin x="183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RENA_Feb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RENA_Feb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RENA_Feb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RENA_Feb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RENA_Feb_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022020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5\022020_crrba_plo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Monthly!$P$3:$P$27</c:f>
              <c:strCache>
                <c:ptCount val="25"/>
                <c:pt idx="0">
                  <c:v>2019_2</c:v>
                </c:pt>
                <c:pt idx="1">
                  <c:v>2019_3</c:v>
                </c:pt>
                <c:pt idx="2">
                  <c:v>2019_4</c:v>
                </c:pt>
                <c:pt idx="3">
                  <c:v>2019_5</c:v>
                </c:pt>
                <c:pt idx="4">
                  <c:v>2019_6</c:v>
                </c:pt>
                <c:pt idx="5">
                  <c:v>2019_7</c:v>
                </c:pt>
                <c:pt idx="6">
                  <c:v>2019_8</c:v>
                </c:pt>
                <c:pt idx="7">
                  <c:v>2019_9</c:v>
                </c:pt>
                <c:pt idx="8">
                  <c:v>2019_10</c:v>
                </c:pt>
                <c:pt idx="9">
                  <c:v>2019_11</c:v>
                </c:pt>
                <c:pt idx="10">
                  <c:v>2019_12</c:v>
                </c:pt>
                <c:pt idx="11">
                  <c:v>2020_1</c:v>
                </c:pt>
                <c:pt idx="12">
                  <c:v>2020_2</c:v>
                </c:pt>
                <c:pt idx="13">
                  <c:v>2020_3</c:v>
                </c:pt>
                <c:pt idx="14">
                  <c:v>2020_4</c:v>
                </c:pt>
                <c:pt idx="15">
                  <c:v>2020_5</c:v>
                </c:pt>
                <c:pt idx="16">
                  <c:v>2020_6</c:v>
                </c:pt>
                <c:pt idx="17">
                  <c:v>2020_7</c:v>
                </c:pt>
                <c:pt idx="18">
                  <c:v>2020_8</c:v>
                </c:pt>
                <c:pt idx="19">
                  <c:v>2020_9</c:v>
                </c:pt>
                <c:pt idx="20">
                  <c:v>2020_10</c:v>
                </c:pt>
                <c:pt idx="21">
                  <c:v>2020_11</c:v>
                </c:pt>
                <c:pt idx="22">
                  <c:v>2020_12</c:v>
                </c:pt>
                <c:pt idx="23">
                  <c:v>2021_1</c:v>
                </c:pt>
                <c:pt idx="24">
                  <c:v>2021_2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3727816.2199999997</c:v>
                </c:pt>
                <c:pt idx="1">
                  <c:v>13403094.869999999</c:v>
                </c:pt>
                <c:pt idx="2">
                  <c:v>8685081.620000001</c:v>
                </c:pt>
                <c:pt idx="3">
                  <c:v>5757657.9299999997</c:v>
                </c:pt>
                <c:pt idx="4">
                  <c:v>1258274.4200000002</c:v>
                </c:pt>
                <c:pt idx="5">
                  <c:v>889736.46000000008</c:v>
                </c:pt>
                <c:pt idx="6">
                  <c:v>2689013.3</c:v>
                </c:pt>
                <c:pt idx="7">
                  <c:v>6604.220000000525</c:v>
                </c:pt>
                <c:pt idx="8">
                  <c:v>5782591.5900000045</c:v>
                </c:pt>
                <c:pt idx="9">
                  <c:v>-5054952.3899999987</c:v>
                </c:pt>
                <c:pt idx="10">
                  <c:v>9942188.320000004</c:v>
                </c:pt>
                <c:pt idx="11">
                  <c:v>6398653.7600000007</c:v>
                </c:pt>
                <c:pt idx="12">
                  <c:v>7591379.410000002</c:v>
                </c:pt>
                <c:pt idx="13">
                  <c:v>26975003.069999997</c:v>
                </c:pt>
                <c:pt idx="14">
                  <c:v>2782950.2200000007</c:v>
                </c:pt>
                <c:pt idx="15">
                  <c:v>14204605.040000008</c:v>
                </c:pt>
                <c:pt idx="16">
                  <c:v>-295501.83</c:v>
                </c:pt>
                <c:pt idx="17">
                  <c:v>1374127.76</c:v>
                </c:pt>
                <c:pt idx="18">
                  <c:v>-13329665.039999999</c:v>
                </c:pt>
                <c:pt idx="19">
                  <c:v>5265833.459999999</c:v>
                </c:pt>
                <c:pt idx="20">
                  <c:v>-2876364.1299999994</c:v>
                </c:pt>
                <c:pt idx="21">
                  <c:v>22356237.680000007</c:v>
                </c:pt>
                <c:pt idx="22">
                  <c:v>5143463.9799999986</c:v>
                </c:pt>
                <c:pt idx="23">
                  <c:v>5417539.830000001</c:v>
                </c:pt>
                <c:pt idx="24">
                  <c:v>-57618959.479999989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90160"/>
        <c:axId val="334987808"/>
      </c:barChart>
      <c:catAx>
        <c:axId val="33499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87808"/>
        <c:crosses val="autoZero"/>
        <c:auto val="1"/>
        <c:lblAlgn val="ctr"/>
        <c:lblOffset val="100"/>
        <c:tickLblSkip val="3"/>
        <c:noMultiLvlLbl val="0"/>
      </c:catAx>
      <c:valAx>
        <c:axId val="33498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Feb_RENA!$I$1</c:f>
              <c:strCache>
                <c:ptCount val="1"/>
                <c:pt idx="0">
                  <c:v>sum_rent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Feb_RENA!$H$2:$H$29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Feb_RENA!$I$2:$I$29</c:f>
              <c:numCache>
                <c:formatCode>#,##0.0</c:formatCode>
                <c:ptCount val="28"/>
                <c:pt idx="0">
                  <c:v>1416883.723789254</c:v>
                </c:pt>
                <c:pt idx="1">
                  <c:v>1940482.6864143389</c:v>
                </c:pt>
                <c:pt idx="2">
                  <c:v>2759407.23142089</c:v>
                </c:pt>
                <c:pt idx="3">
                  <c:v>2658200.5867371005</c:v>
                </c:pt>
                <c:pt idx="4">
                  <c:v>713955.17880580993</c:v>
                </c:pt>
                <c:pt idx="5">
                  <c:v>2520759.6981340996</c:v>
                </c:pt>
                <c:pt idx="6">
                  <c:v>2134106.3193470361</c:v>
                </c:pt>
                <c:pt idx="7">
                  <c:v>151506.28961495601</c:v>
                </c:pt>
                <c:pt idx="8">
                  <c:v>3177701.4428545996</c:v>
                </c:pt>
                <c:pt idx="9">
                  <c:v>13975552.752638901</c:v>
                </c:pt>
                <c:pt idx="10">
                  <c:v>37537136.740547583</c:v>
                </c:pt>
                <c:pt idx="11">
                  <c:v>11964480.846064903</c:v>
                </c:pt>
                <c:pt idx="12">
                  <c:v>43434272.041619994</c:v>
                </c:pt>
                <c:pt idx="13" formatCode="#,##0">
                  <c:v>276032090.81569886</c:v>
                </c:pt>
                <c:pt idx="14">
                  <c:v>152751449.07366201</c:v>
                </c:pt>
                <c:pt idx="15">
                  <c:v>50681722.192780703</c:v>
                </c:pt>
                <c:pt idx="16">
                  <c:v>13742142.993774196</c:v>
                </c:pt>
                <c:pt idx="17">
                  <c:v>30845383.780394897</c:v>
                </c:pt>
                <c:pt idx="18">
                  <c:v>13655393.16917803</c:v>
                </c:pt>
                <c:pt idx="19">
                  <c:v>425413.74439081002</c:v>
                </c:pt>
                <c:pt idx="20">
                  <c:v>256070.59361645</c:v>
                </c:pt>
                <c:pt idx="21">
                  <c:v>142660.29774879702</c:v>
                </c:pt>
                <c:pt idx="22">
                  <c:v>392944.69288235006</c:v>
                </c:pt>
                <c:pt idx="23">
                  <c:v>787408.87851777987</c:v>
                </c:pt>
                <c:pt idx="24">
                  <c:v>2156369.2649216638</c:v>
                </c:pt>
                <c:pt idx="25">
                  <c:v>1426097.7359552996</c:v>
                </c:pt>
                <c:pt idx="26">
                  <c:v>1275995.2990988391</c:v>
                </c:pt>
                <c:pt idx="27">
                  <c:v>635266.92453698989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988200"/>
        <c:axId val="334988592"/>
      </c:areaChart>
      <c:catAx>
        <c:axId val="3349882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88592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33498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882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Feb_RENA!$J$1</c:f>
              <c:strCache>
                <c:ptCount val="1"/>
                <c:pt idx="0">
                  <c:v>Oversold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Feb_RENA!$E$2:$E$29</c:f>
              <c:numCache>
                <c:formatCode>#,##0.0</c:formatCode>
                <c:ptCount val="28"/>
                <c:pt idx="0">
                  <c:v>71174.960000000006</c:v>
                </c:pt>
                <c:pt idx="1">
                  <c:v>228405.72</c:v>
                </c:pt>
                <c:pt idx="2">
                  <c:v>273117.75</c:v>
                </c:pt>
                <c:pt idx="3">
                  <c:v>29908.33</c:v>
                </c:pt>
                <c:pt idx="4">
                  <c:v>-77380.33</c:v>
                </c:pt>
                <c:pt idx="5">
                  <c:v>468002.45</c:v>
                </c:pt>
                <c:pt idx="6">
                  <c:v>10089.5</c:v>
                </c:pt>
                <c:pt idx="7">
                  <c:v>4233.6099999999997</c:v>
                </c:pt>
                <c:pt idx="8">
                  <c:v>-366115.28</c:v>
                </c:pt>
                <c:pt idx="9">
                  <c:v>1019601.15</c:v>
                </c:pt>
                <c:pt idx="10">
                  <c:v>5006531.93</c:v>
                </c:pt>
                <c:pt idx="11">
                  <c:v>1180695.9099999999</c:v>
                </c:pt>
                <c:pt idx="12">
                  <c:v>-740109.47</c:v>
                </c:pt>
                <c:pt idx="13">
                  <c:v>-5685497.0599999996</c:v>
                </c:pt>
                <c:pt idx="14">
                  <c:v>-39372515.640000001</c:v>
                </c:pt>
                <c:pt idx="15">
                  <c:v>-2429621.5</c:v>
                </c:pt>
                <c:pt idx="16">
                  <c:v>-8104179.0199999996</c:v>
                </c:pt>
                <c:pt idx="17">
                  <c:v>-7331311.5300000003</c:v>
                </c:pt>
                <c:pt idx="18">
                  <c:v>-2102244.6800000002</c:v>
                </c:pt>
                <c:pt idx="19">
                  <c:v>-124319.92</c:v>
                </c:pt>
                <c:pt idx="20">
                  <c:v>-56358.82</c:v>
                </c:pt>
                <c:pt idx="21">
                  <c:v>-56161.05</c:v>
                </c:pt>
                <c:pt idx="22">
                  <c:v>38610.07</c:v>
                </c:pt>
                <c:pt idx="23">
                  <c:v>176508.63</c:v>
                </c:pt>
                <c:pt idx="24">
                  <c:v>-100228.71</c:v>
                </c:pt>
                <c:pt idx="25">
                  <c:v>145117.65</c:v>
                </c:pt>
                <c:pt idx="26">
                  <c:v>202605.45</c:v>
                </c:pt>
                <c:pt idx="27">
                  <c:v>72480.42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89768"/>
        <c:axId val="334990552"/>
      </c:barChart>
      <c:catAx>
        <c:axId val="3349897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90552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33499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89768"/>
        <c:crosses val="autoZero"/>
        <c:crossBetween val="between"/>
        <c:majorUnit val="20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Feb_RENA!$J$1</c:f>
              <c:strCache>
                <c:ptCount val="1"/>
                <c:pt idx="0">
                  <c:v>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Feb_RENA!$J$2:$J$29</c:f>
              <c:numCache>
                <c:formatCode>#,##0.0</c:formatCode>
                <c:ptCount val="28"/>
                <c:pt idx="0">
                  <c:v>169424.81642661869</c:v>
                </c:pt>
                <c:pt idx="1">
                  <c:v>421228.54237780161</c:v>
                </c:pt>
                <c:pt idx="2">
                  <c:v>276903.61527009576</c:v>
                </c:pt>
                <c:pt idx="3">
                  <c:v>47645.727422619995</c:v>
                </c:pt>
                <c:pt idx="4">
                  <c:v>-123553.624552742</c:v>
                </c:pt>
                <c:pt idx="5">
                  <c:v>325726.92159016</c:v>
                </c:pt>
                <c:pt idx="6">
                  <c:v>21118.593374017393</c:v>
                </c:pt>
                <c:pt idx="7">
                  <c:v>-6975.3102702569022</c:v>
                </c:pt>
                <c:pt idx="8">
                  <c:v>-840309.25657110498</c:v>
                </c:pt>
                <c:pt idx="9">
                  <c:v>961378.66622969613</c:v>
                </c:pt>
                <c:pt idx="10">
                  <c:v>2732209.4123241636</c:v>
                </c:pt>
                <c:pt idx="11">
                  <c:v>-176599.71431966996</c:v>
                </c:pt>
                <c:pt idx="12">
                  <c:v>-2218172.1958105504</c:v>
                </c:pt>
                <c:pt idx="13" formatCode="#,##0">
                  <c:v>-20402981.227651197</c:v>
                </c:pt>
                <c:pt idx="14">
                  <c:v>-60505167.480064988</c:v>
                </c:pt>
                <c:pt idx="15">
                  <c:v>-9989848.3244579993</c:v>
                </c:pt>
                <c:pt idx="16">
                  <c:v>-10702129.400208998</c:v>
                </c:pt>
                <c:pt idx="17">
                  <c:v>-8412519.3437714987</c:v>
                </c:pt>
                <c:pt idx="18">
                  <c:v>-2545328.57860344</c:v>
                </c:pt>
                <c:pt idx="19">
                  <c:v>-197470.93988934704</c:v>
                </c:pt>
                <c:pt idx="20">
                  <c:v>-85155.110542320021</c:v>
                </c:pt>
                <c:pt idx="21">
                  <c:v>-50681.531644419993</c:v>
                </c:pt>
                <c:pt idx="22">
                  <c:v>-13307.204897810994</c:v>
                </c:pt>
                <c:pt idx="23">
                  <c:v>111277.28241462601</c:v>
                </c:pt>
                <c:pt idx="24">
                  <c:v>-126429.35209452701</c:v>
                </c:pt>
                <c:pt idx="25">
                  <c:v>44144.594999939989</c:v>
                </c:pt>
                <c:pt idx="26">
                  <c:v>239419.76721701</c:v>
                </c:pt>
                <c:pt idx="27">
                  <c:v>27793.509708294798</c:v>
                </c:pt>
              </c:numCache>
            </c:numRef>
          </c:val>
        </c:ser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Feb_RENA!$E$2:$E$29</c:f>
              <c:numCache>
                <c:formatCode>#,##0.0</c:formatCode>
                <c:ptCount val="28"/>
                <c:pt idx="0">
                  <c:v>71174.960000000006</c:v>
                </c:pt>
                <c:pt idx="1">
                  <c:v>228405.72</c:v>
                </c:pt>
                <c:pt idx="2">
                  <c:v>273117.75</c:v>
                </c:pt>
                <c:pt idx="3">
                  <c:v>29908.33</c:v>
                </c:pt>
                <c:pt idx="4">
                  <c:v>-77380.33</c:v>
                </c:pt>
                <c:pt idx="5">
                  <c:v>468002.45</c:v>
                </c:pt>
                <c:pt idx="6">
                  <c:v>10089.5</c:v>
                </c:pt>
                <c:pt idx="7">
                  <c:v>4233.6099999999997</c:v>
                </c:pt>
                <c:pt idx="8">
                  <c:v>-366115.28</c:v>
                </c:pt>
                <c:pt idx="9">
                  <c:v>1019601.15</c:v>
                </c:pt>
                <c:pt idx="10">
                  <c:v>5006531.93</c:v>
                </c:pt>
                <c:pt idx="11">
                  <c:v>1180695.9099999999</c:v>
                </c:pt>
                <c:pt idx="12">
                  <c:v>-740109.47</c:v>
                </c:pt>
                <c:pt idx="13">
                  <c:v>-5685497.0599999996</c:v>
                </c:pt>
                <c:pt idx="14">
                  <c:v>-39372515.640000001</c:v>
                </c:pt>
                <c:pt idx="15">
                  <c:v>-2429621.5</c:v>
                </c:pt>
                <c:pt idx="16">
                  <c:v>-8104179.0199999996</c:v>
                </c:pt>
                <c:pt idx="17">
                  <c:v>-7331311.5300000003</c:v>
                </c:pt>
                <c:pt idx="18">
                  <c:v>-2102244.6800000002</c:v>
                </c:pt>
                <c:pt idx="19">
                  <c:v>-124319.92</c:v>
                </c:pt>
                <c:pt idx="20">
                  <c:v>-56358.82</c:v>
                </c:pt>
                <c:pt idx="21">
                  <c:v>-56161.05</c:v>
                </c:pt>
                <c:pt idx="22">
                  <c:v>38610.07</c:v>
                </c:pt>
                <c:pt idx="23">
                  <c:v>176508.63</c:v>
                </c:pt>
                <c:pt idx="24">
                  <c:v>-100228.71</c:v>
                </c:pt>
                <c:pt idx="25">
                  <c:v>145117.65</c:v>
                </c:pt>
                <c:pt idx="26">
                  <c:v>202605.45</c:v>
                </c:pt>
                <c:pt idx="27">
                  <c:v>72480.42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83104"/>
        <c:axId val="372407936"/>
      </c:barChart>
      <c:catAx>
        <c:axId val="33498310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07936"/>
        <c:crosses val="autoZero"/>
        <c:auto val="0"/>
        <c:lblAlgn val="ctr"/>
        <c:lblOffset val="100"/>
        <c:tickLblSkip val="5"/>
        <c:noMultiLvlLbl val="0"/>
      </c:catAx>
      <c:valAx>
        <c:axId val="37240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8310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Impact from </a:t>
            </a:r>
            <a:r>
              <a:rPr lang="en-US" b="1" dirty="0"/>
              <a:t>PTP </a:t>
            </a:r>
            <a:r>
              <a:rPr lang="en-US" b="1" dirty="0" smtClean="0"/>
              <a:t>w/link Options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Feb_RENA!$N$1</c:f>
              <c:strCache>
                <c:ptCount val="1"/>
                <c:pt idx="0">
                  <c:v>PTP w/link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Feb_RENA!$N$2:$N$29</c:f>
              <c:numCache>
                <c:formatCode>#,##0.0</c:formatCode>
                <c:ptCount val="28"/>
                <c:pt idx="0">
                  <c:v>22185.394249999998</c:v>
                </c:pt>
                <c:pt idx="1">
                  <c:v>25549.749499999998</c:v>
                </c:pt>
                <c:pt idx="2">
                  <c:v>83607.135249999992</c:v>
                </c:pt>
                <c:pt idx="3">
                  <c:v>41617.299999999996</c:v>
                </c:pt>
                <c:pt idx="4">
                  <c:v>36709.480250000001</c:v>
                </c:pt>
                <c:pt idx="5">
                  <c:v>29108.912249999998</c:v>
                </c:pt>
                <c:pt idx="6">
                  <c:v>57075.334749999995</c:v>
                </c:pt>
                <c:pt idx="7">
                  <c:v>4187.8445000000002</c:v>
                </c:pt>
                <c:pt idx="8">
                  <c:v>123296.772</c:v>
                </c:pt>
                <c:pt idx="9">
                  <c:v>311088.28850000002</c:v>
                </c:pt>
                <c:pt idx="10">
                  <c:v>3141594.2497</c:v>
                </c:pt>
                <c:pt idx="11">
                  <c:v>1186022.8662</c:v>
                </c:pt>
                <c:pt idx="12">
                  <c:v>1857706.8757999996</c:v>
                </c:pt>
                <c:pt idx="13">
                  <c:v>9558546.6730000004</c:v>
                </c:pt>
                <c:pt idx="14">
                  <c:v>3610934.0940000042</c:v>
                </c:pt>
                <c:pt idx="15">
                  <c:v>1511569.9069999997</c:v>
                </c:pt>
                <c:pt idx="16">
                  <c:v>2523382.9809999997</c:v>
                </c:pt>
                <c:pt idx="17">
                  <c:v>934971.69550000038</c:v>
                </c:pt>
                <c:pt idx="18">
                  <c:v>17539.413499999908</c:v>
                </c:pt>
                <c:pt idx="19">
                  <c:v>4547.7384999999995</c:v>
                </c:pt>
                <c:pt idx="20">
                  <c:v>16575.641250000001</c:v>
                </c:pt>
                <c:pt idx="21">
                  <c:v>4085.5447499999991</c:v>
                </c:pt>
                <c:pt idx="22">
                  <c:v>5151.2612499999996</c:v>
                </c:pt>
                <c:pt idx="23">
                  <c:v>79536.748500000002</c:v>
                </c:pt>
                <c:pt idx="24">
                  <c:v>91458.39499999999</c:v>
                </c:pt>
                <c:pt idx="25">
                  <c:v>104024.30725000001</c:v>
                </c:pt>
                <c:pt idx="26">
                  <c:v>32606.838999999993</c:v>
                </c:pt>
                <c:pt idx="27">
                  <c:v>66104.043000000005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2408720"/>
        <c:axId val="372409112"/>
      </c:barChart>
      <c:dateAx>
        <c:axId val="37240872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09112"/>
        <c:crosses val="autoZero"/>
        <c:auto val="1"/>
        <c:lblOffset val="100"/>
        <c:baseTimeUnit val="days"/>
        <c:majorUnit val="5"/>
        <c:majorTimeUnit val="days"/>
      </c:dateAx>
      <c:valAx>
        <c:axId val="372409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0872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Credit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0">
                  <c:v>116789.48</c:v>
                </c:pt>
                <c:pt idx="1">
                  <c:v>172860.07</c:v>
                </c:pt>
                <c:pt idx="2">
                  <c:v>219032.72</c:v>
                </c:pt>
                <c:pt idx="3">
                  <c:v>385019.84</c:v>
                </c:pt>
                <c:pt idx="4">
                  <c:v>58018.720000000001</c:v>
                </c:pt>
                <c:pt idx="5">
                  <c:v>157862.38</c:v>
                </c:pt>
                <c:pt idx="6">
                  <c:v>145245.38</c:v>
                </c:pt>
                <c:pt idx="7">
                  <c:v>42515.82</c:v>
                </c:pt>
                <c:pt idx="8">
                  <c:v>12738.21</c:v>
                </c:pt>
                <c:pt idx="9">
                  <c:v>481274.09</c:v>
                </c:pt>
                <c:pt idx="10">
                  <c:v>2010508.12</c:v>
                </c:pt>
                <c:pt idx="11">
                  <c:v>2478180.0699999998</c:v>
                </c:pt>
                <c:pt idx="12">
                  <c:v>6811834.9100000001</c:v>
                </c:pt>
                <c:pt idx="13">
                  <c:v>5253238.3600000003</c:v>
                </c:pt>
                <c:pt idx="14">
                  <c:v>4977610.7699999996</c:v>
                </c:pt>
                <c:pt idx="15">
                  <c:v>2421816.65</c:v>
                </c:pt>
                <c:pt idx="16">
                  <c:v>1345867.19</c:v>
                </c:pt>
                <c:pt idx="17">
                  <c:v>-6380803.5099999998</c:v>
                </c:pt>
                <c:pt idx="18">
                  <c:v>-2903975.14</c:v>
                </c:pt>
                <c:pt idx="19">
                  <c:v>-9519170.2799999993</c:v>
                </c:pt>
                <c:pt idx="20">
                  <c:v>250361.81</c:v>
                </c:pt>
                <c:pt idx="21">
                  <c:v>-44856.83</c:v>
                </c:pt>
                <c:pt idx="22">
                  <c:v>98574.14</c:v>
                </c:pt>
                <c:pt idx="23">
                  <c:v>91645.37</c:v>
                </c:pt>
                <c:pt idx="24">
                  <c:v>108603.97</c:v>
                </c:pt>
                <c:pt idx="25">
                  <c:v>135756.26</c:v>
                </c:pt>
                <c:pt idx="26">
                  <c:v>365376.39</c:v>
                </c:pt>
                <c:pt idx="27">
                  <c:v>269218.94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2413816"/>
        <c:axId val="372409504"/>
      </c:barChart>
      <c:catAx>
        <c:axId val="37241381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09504"/>
        <c:crosses val="autoZero"/>
        <c:auto val="0"/>
        <c:lblAlgn val="ctr"/>
        <c:lblOffset val="100"/>
        <c:tickLblSkip val="5"/>
        <c:noMultiLvlLbl val="0"/>
      </c:catAx>
      <c:valAx>
        <c:axId val="37240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1381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Sheet1!$B$2:$B$29</c:f>
              <c:numCache>
                <c:formatCode>#,##0.0</c:formatCode>
                <c:ptCount val="28"/>
                <c:pt idx="0">
                  <c:v>1494314.52</c:v>
                </c:pt>
                <c:pt idx="1">
                  <c:v>1850818.5000000002</c:v>
                </c:pt>
                <c:pt idx="2">
                  <c:v>2601919.5699999998</c:v>
                </c:pt>
                <c:pt idx="3">
                  <c:v>3177746.11</c:v>
                </c:pt>
                <c:pt idx="4">
                  <c:v>646485.37</c:v>
                </c:pt>
                <c:pt idx="5">
                  <c:v>1810800.85</c:v>
                </c:pt>
                <c:pt idx="6">
                  <c:v>2071409.6600000001</c:v>
                </c:pt>
                <c:pt idx="7">
                  <c:v>924510.81</c:v>
                </c:pt>
                <c:pt idx="8">
                  <c:v>717257.36</c:v>
                </c:pt>
                <c:pt idx="9">
                  <c:v>2056875.69</c:v>
                </c:pt>
                <c:pt idx="10">
                  <c:v>3440585.34</c:v>
                </c:pt>
                <c:pt idx="11">
                  <c:v>4713159.76</c:v>
                </c:pt>
                <c:pt idx="12">
                  <c:v>7116012.9199999999</c:v>
                </c:pt>
                <c:pt idx="13">
                  <c:v>11201923.509999998</c:v>
                </c:pt>
                <c:pt idx="14">
                  <c:v>17943478.030000001</c:v>
                </c:pt>
                <c:pt idx="15">
                  <c:v>14580748.16</c:v>
                </c:pt>
                <c:pt idx="16">
                  <c:v>24351173.670000002</c:v>
                </c:pt>
                <c:pt idx="17">
                  <c:v>41442361.019999996</c:v>
                </c:pt>
                <c:pt idx="18">
                  <c:v>15725431.52</c:v>
                </c:pt>
                <c:pt idx="19">
                  <c:v>21889368.009999998</c:v>
                </c:pt>
                <c:pt idx="20">
                  <c:v>2089287.3</c:v>
                </c:pt>
                <c:pt idx="21">
                  <c:v>201051.59000000003</c:v>
                </c:pt>
                <c:pt idx="22">
                  <c:v>1030487.93</c:v>
                </c:pt>
                <c:pt idx="23">
                  <c:v>596624.21000000008</c:v>
                </c:pt>
                <c:pt idx="24">
                  <c:v>615706.94999999995</c:v>
                </c:pt>
                <c:pt idx="25">
                  <c:v>449962.75</c:v>
                </c:pt>
                <c:pt idx="26">
                  <c:v>1285389.05</c:v>
                </c:pt>
                <c:pt idx="27">
                  <c:v>1474991.6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44228</c:v>
                </c:pt>
                <c:pt idx="1">
                  <c:v>44229</c:v>
                </c:pt>
                <c:pt idx="2">
                  <c:v>44230</c:v>
                </c:pt>
                <c:pt idx="3">
                  <c:v>44231</c:v>
                </c:pt>
                <c:pt idx="4">
                  <c:v>44232</c:v>
                </c:pt>
                <c:pt idx="5">
                  <c:v>44233</c:v>
                </c:pt>
                <c:pt idx="6">
                  <c:v>44234</c:v>
                </c:pt>
                <c:pt idx="7">
                  <c:v>44235</c:v>
                </c:pt>
                <c:pt idx="8">
                  <c:v>44236</c:v>
                </c:pt>
                <c:pt idx="9">
                  <c:v>44237</c:v>
                </c:pt>
                <c:pt idx="10">
                  <c:v>44238</c:v>
                </c:pt>
                <c:pt idx="11">
                  <c:v>44239</c:v>
                </c:pt>
                <c:pt idx="12">
                  <c:v>44240</c:v>
                </c:pt>
                <c:pt idx="13">
                  <c:v>44241</c:v>
                </c:pt>
                <c:pt idx="14">
                  <c:v>44242</c:v>
                </c:pt>
                <c:pt idx="15">
                  <c:v>44243</c:v>
                </c:pt>
                <c:pt idx="16">
                  <c:v>44244</c:v>
                </c:pt>
                <c:pt idx="17">
                  <c:v>44245</c:v>
                </c:pt>
                <c:pt idx="18">
                  <c:v>44246</c:v>
                </c:pt>
                <c:pt idx="19">
                  <c:v>44247</c:v>
                </c:pt>
                <c:pt idx="20">
                  <c:v>44248</c:v>
                </c:pt>
                <c:pt idx="21">
                  <c:v>44249</c:v>
                </c:pt>
                <c:pt idx="22">
                  <c:v>44250</c:v>
                </c:pt>
                <c:pt idx="23">
                  <c:v>44251</c:v>
                </c:pt>
                <c:pt idx="24">
                  <c:v>44252</c:v>
                </c:pt>
                <c:pt idx="25">
                  <c:v>44253</c:v>
                </c:pt>
                <c:pt idx="26">
                  <c:v>44254</c:v>
                </c:pt>
                <c:pt idx="27">
                  <c:v>44255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0">
                  <c:v>1611104</c:v>
                </c:pt>
                <c:pt idx="1">
                  <c:v>2023678.57</c:v>
                </c:pt>
                <c:pt idx="2">
                  <c:v>2820952.29</c:v>
                </c:pt>
                <c:pt idx="3">
                  <c:v>3562765.95</c:v>
                </c:pt>
                <c:pt idx="4">
                  <c:v>704504.09</c:v>
                </c:pt>
                <c:pt idx="5">
                  <c:v>1968663.23</c:v>
                </c:pt>
                <c:pt idx="6">
                  <c:v>2216655.04</c:v>
                </c:pt>
                <c:pt idx="7">
                  <c:v>967026.63</c:v>
                </c:pt>
                <c:pt idx="8">
                  <c:v>729995.57</c:v>
                </c:pt>
                <c:pt idx="9">
                  <c:v>2538149.7799999998</c:v>
                </c:pt>
                <c:pt idx="10">
                  <c:v>5451093.46</c:v>
                </c:pt>
                <c:pt idx="11">
                  <c:v>7191339.8300000001</c:v>
                </c:pt>
                <c:pt idx="12">
                  <c:v>13927847.83</c:v>
                </c:pt>
                <c:pt idx="13">
                  <c:v>16455161.869999999</c:v>
                </c:pt>
                <c:pt idx="14">
                  <c:v>22921088.800000001</c:v>
                </c:pt>
                <c:pt idx="15">
                  <c:v>17002564.809999999</c:v>
                </c:pt>
                <c:pt idx="16">
                  <c:v>25697040.859999999</c:v>
                </c:pt>
                <c:pt idx="17">
                  <c:v>35061557.509999998</c:v>
                </c:pt>
                <c:pt idx="18">
                  <c:v>12821456.380000001</c:v>
                </c:pt>
                <c:pt idx="19">
                  <c:v>12370197.73</c:v>
                </c:pt>
                <c:pt idx="20">
                  <c:v>2339649.11</c:v>
                </c:pt>
                <c:pt idx="21">
                  <c:v>156194.76</c:v>
                </c:pt>
                <c:pt idx="22">
                  <c:v>1129062.07</c:v>
                </c:pt>
                <c:pt idx="23">
                  <c:v>688269.58</c:v>
                </c:pt>
                <c:pt idx="24">
                  <c:v>724310.92</c:v>
                </c:pt>
                <c:pt idx="25">
                  <c:v>585719.01</c:v>
                </c:pt>
                <c:pt idx="26">
                  <c:v>1650765.44</c:v>
                </c:pt>
                <c:pt idx="27">
                  <c:v>1744210.54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2412640"/>
        <c:axId val="372411072"/>
      </c:barChart>
      <c:catAx>
        <c:axId val="37241264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11072"/>
        <c:crosses val="autoZero"/>
        <c:auto val="0"/>
        <c:lblAlgn val="ctr"/>
        <c:lblOffset val="100"/>
        <c:tickLblSkip val="5"/>
        <c:noMultiLvlLbl val="0"/>
      </c:catAx>
      <c:valAx>
        <c:axId val="37241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1264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31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3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06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5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81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</a:t>
            </a:r>
            <a:r>
              <a:rPr lang="en-US" sz="2800" b="1" dirty="0" smtClean="0">
                <a:solidFill>
                  <a:schemeClr val="tx2"/>
                </a:solidFill>
              </a:rPr>
              <a:t>view of RENA for Feb. 2021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10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February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Very large negative RENA was observed in February, which </a:t>
            </a:r>
            <a:r>
              <a:rPr lang="en-US" sz="2200" dirty="0" smtClean="0"/>
              <a:t>was related </a:t>
            </a:r>
            <a:r>
              <a:rPr lang="en-US" sz="2200" dirty="0"/>
              <a:t>to the winter event.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200" dirty="0"/>
              <a:t>As the negative RENA was mostly related to the “undersold” flow in DAM, the real cause </a:t>
            </a:r>
            <a:r>
              <a:rPr lang="en-US" sz="2200" dirty="0" smtClean="0"/>
              <a:t>was </a:t>
            </a:r>
            <a:r>
              <a:rPr lang="en-US" sz="2200" dirty="0"/>
              <a:t>the dramatic changes during winter event from </a:t>
            </a:r>
            <a:r>
              <a:rPr lang="en-US" sz="2200" dirty="0" smtClean="0"/>
              <a:t>day to day. </a:t>
            </a:r>
            <a:endParaRPr lang="en-US" sz="22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 smtClean="0"/>
              <a:t>PTP </a:t>
            </a:r>
            <a:r>
              <a:rPr lang="en-US" sz="2200" dirty="0"/>
              <a:t>with links to options also contributed $25.5M to RENA, </a:t>
            </a:r>
            <a:r>
              <a:rPr lang="en-US" sz="2200" dirty="0" smtClean="0"/>
              <a:t>but it </a:t>
            </a:r>
            <a:r>
              <a:rPr lang="en-US" sz="2200" dirty="0"/>
              <a:t>was overwhelmed by the </a:t>
            </a:r>
            <a:r>
              <a:rPr lang="en-US" sz="2200" dirty="0" smtClean="0"/>
              <a:t>impact from the larger </a:t>
            </a:r>
            <a:r>
              <a:rPr lang="en-US" sz="2200" dirty="0"/>
              <a:t>amount of DAM “undersold</a:t>
            </a:r>
            <a:r>
              <a:rPr lang="en-US" sz="2200" dirty="0" smtClean="0"/>
              <a:t>”.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84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Balance Account for February 2021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614308"/>
              </p:ext>
            </p:extLst>
          </p:nvPr>
        </p:nvGraphicFramePr>
        <p:xfrm>
          <a:off x="914400" y="3828320"/>
          <a:ext cx="7620000" cy="2312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25792"/>
              </p:ext>
            </p:extLst>
          </p:nvPr>
        </p:nvGraphicFramePr>
        <p:xfrm>
          <a:off x="762000" y="990600"/>
          <a:ext cx="7772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Proposal to Change Resource Meter Price Calculation</a:t>
            </a:r>
          </a:p>
        </p:txBody>
      </p:sp>
    </p:spTree>
    <p:extLst>
      <p:ext uri="{BB962C8B-B14F-4D97-AF65-F5344CB8AC3E}">
        <p14:creationId xmlns:p14="http://schemas.microsoft.com/office/powerpoint/2010/main" val="194439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 caused by Resource EPS meter price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400874" y="1649182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13285" y="198944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40887" y="2092472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408484" y="2092472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18839" y="2053196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3044" y="1987476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9757" y="2016272"/>
            <a:ext cx="1001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G1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861405" y="1588532"/>
            <a:ext cx="1257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78627" y="20930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33010" y="28833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6601" y="1842135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131" y="26619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800MW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28242" y="163527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322936" y="246917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6608129" y="1554623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71492" y="196985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966920" y="183086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6300040" y="2089191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758327" y="276617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985929" y="2869198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163881" y="2829922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16534" y="274658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135566" y="2011587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1"/>
          </p:cNvCxnSpPr>
          <p:nvPr/>
        </p:nvCxnSpPr>
        <p:spPr>
          <a:xfrm flipH="1" flipV="1">
            <a:off x="1423242" y="2872561"/>
            <a:ext cx="335085" cy="79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233729" y="2766171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53" idx="3"/>
          </p:cNvCxnSpPr>
          <p:nvPr/>
        </p:nvCxnSpPr>
        <p:spPr>
          <a:xfrm flipH="1">
            <a:off x="6345134" y="2860881"/>
            <a:ext cx="296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651609" y="1966064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 rot="5400000">
            <a:off x="7197376" y="1753425"/>
            <a:ext cx="487192" cy="4328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endCxn id="10" idx="6"/>
          </p:cNvCxnSpPr>
          <p:nvPr/>
        </p:nvCxnSpPr>
        <p:spPr>
          <a:xfrm flipH="1">
            <a:off x="1163553" y="2277668"/>
            <a:ext cx="26685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47211" y="1970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1000MW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17009" y="1219200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939863" y="2387698"/>
            <a:ext cx="121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79840" y="123013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B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78484" y="3543699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 awards:  800MW sold at RN 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800MW bought at RN B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54323" y="4308527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RT constraint: under the contingency loss of LN1, the flow through LN2 will be binding at the line limit of 800MW (shadow price at $200)</a:t>
            </a:r>
          </a:p>
          <a:p>
            <a:endParaRPr lang="en-US" dirty="0" smtClean="0"/>
          </a:p>
          <a:p>
            <a:r>
              <a:rPr lang="en-US" dirty="0" smtClean="0"/>
              <a:t>System lambda: $300 ( also LZ price)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213533" y="2590278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76747" y="2599271"/>
            <a:ext cx="66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G2</a:t>
            </a:r>
            <a:endParaRPr lang="en-US" sz="2800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6611921" y="2864079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6822956" y="2786524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707045" y="282607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200MW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534027" y="2984573"/>
            <a:ext cx="104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B</a:t>
            </a:r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4256437" y="2702336"/>
            <a:ext cx="1225939" cy="3619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658581" y="184750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 caused by Resource EPS meter price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400874" y="1649182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13285" y="198944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40887" y="2092472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408484" y="2092472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18839" y="2053196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3044" y="1987476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8751" y="2016058"/>
            <a:ext cx="689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G1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861405" y="1588532"/>
            <a:ext cx="1257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78627" y="20930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33010" y="28833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6601" y="1842135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131" y="26619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800MW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28242" y="163527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322936" y="246917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6608129" y="1554623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71492" y="196985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966920" y="183086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6300040" y="2089191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758327" y="276617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985929" y="2869198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163881" y="2829922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16534" y="274658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135566" y="2011587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1"/>
          </p:cNvCxnSpPr>
          <p:nvPr/>
        </p:nvCxnSpPr>
        <p:spPr>
          <a:xfrm flipH="1" flipV="1">
            <a:off x="1423242" y="2872561"/>
            <a:ext cx="335085" cy="79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233729" y="2766171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53" idx="3"/>
          </p:cNvCxnSpPr>
          <p:nvPr/>
        </p:nvCxnSpPr>
        <p:spPr>
          <a:xfrm flipH="1">
            <a:off x="6345134" y="2860881"/>
            <a:ext cx="296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651609" y="1966064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 rot="5400000">
            <a:off x="7197376" y="1753425"/>
            <a:ext cx="487192" cy="4328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endCxn id="10" idx="6"/>
          </p:cNvCxnSpPr>
          <p:nvPr/>
        </p:nvCxnSpPr>
        <p:spPr>
          <a:xfrm flipH="1">
            <a:off x="1163553" y="2277668"/>
            <a:ext cx="26685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47211" y="1970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1000MW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17009" y="1219200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939863" y="2387698"/>
            <a:ext cx="121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79840" y="123013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B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213533" y="2590278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76747" y="2596711"/>
            <a:ext cx="66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G2</a:t>
            </a:r>
            <a:endParaRPr lang="en-US" sz="2800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6611921" y="2864079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6822956" y="2786524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707045" y="282607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200MW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534027" y="2984573"/>
            <a:ext cx="104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B</a:t>
            </a:r>
            <a:endParaRPr lang="en-US" dirty="0"/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51232"/>
              </p:ext>
            </p:extLst>
          </p:nvPr>
        </p:nvGraphicFramePr>
        <p:xfrm>
          <a:off x="393817" y="3356581"/>
          <a:ext cx="80602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288"/>
                <a:gridCol w="1143000"/>
                <a:gridCol w="1109122"/>
                <a:gridCol w="1151470"/>
                <a:gridCol w="1151470"/>
                <a:gridCol w="1151470"/>
                <a:gridCol w="115147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8" name="Oval 87"/>
          <p:cNvSpPr/>
          <p:nvPr/>
        </p:nvSpPr>
        <p:spPr>
          <a:xfrm>
            <a:off x="4256437" y="2702336"/>
            <a:ext cx="1225939" cy="3619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658581" y="184750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944" y="4852360"/>
            <a:ext cx="8102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RENA = (-1)*RTEIAMTTOT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rgbClr val="FFC000"/>
                </a:solidFill>
              </a:rPr>
              <a:t>Resource Revenue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RTSPP* DAM Purchase –RTSPP*DAM  sale</a:t>
            </a:r>
            <a:r>
              <a:rPr lang="en-US" b="1" dirty="0" smtClean="0"/>
              <a:t> -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RTSPP* LZ load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5854" y="5610283"/>
            <a:ext cx="8523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RENA = </a:t>
            </a:r>
            <a:r>
              <a:rPr lang="en-US" dirty="0" smtClean="0">
                <a:solidFill>
                  <a:srgbClr val="FFC000"/>
                </a:solidFill>
              </a:rPr>
              <a:t>($300*400+$100*400+$300*200) </a:t>
            </a:r>
            <a:r>
              <a:rPr lang="en-US" dirty="0" smtClean="0"/>
              <a:t>+ (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$300*800)-($100*800)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($300*1000)</a:t>
            </a:r>
          </a:p>
          <a:p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$80,000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6200" y="3353905"/>
            <a:ext cx="1066800" cy="121809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354518" y="5661125"/>
            <a:ext cx="1007682" cy="282476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9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Change Resource Meter Price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Currently, the Resource EPS meter price is determined based on the </a:t>
            </a:r>
            <a:r>
              <a:rPr lang="en-US" sz="2200" dirty="0" smtClean="0"/>
              <a:t>Electrical Bus </a:t>
            </a:r>
            <a:r>
              <a:rPr lang="en-US" sz="2200" dirty="0"/>
              <a:t>LMP at the location where it is measuring energy (MWh</a:t>
            </a:r>
            <a:r>
              <a:rPr lang="en-US" sz="2200" dirty="0" smtClean="0"/>
              <a:t>). (defined in Protocol 6.6.3.1)</a:t>
            </a:r>
          </a:p>
          <a:p>
            <a:endParaRPr lang="en-US" sz="2200" dirty="0"/>
          </a:p>
          <a:p>
            <a:r>
              <a:rPr lang="en-US" sz="2200" dirty="0"/>
              <a:t>Under some scenarios where contingencies disconnect the meter but not Resource/Resource Node,  it will </a:t>
            </a:r>
            <a:r>
              <a:rPr lang="en-US" sz="2200" dirty="0" smtClean="0"/>
              <a:t>result </a:t>
            </a:r>
            <a:r>
              <a:rPr lang="en-US" sz="2200" dirty="0"/>
              <a:t>in RENA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To mitigate this issue, a new proposal is to calculate the meter price based on the Resource Node price which is associated to the Resource mapped to the meter.  </a:t>
            </a:r>
          </a:p>
          <a:p>
            <a:endParaRPr lang="en-US" sz="22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9971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to Change Resource Meter Price 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Mapping among Resource/Resource Node/Resource Meters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533400" y="2438400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EPS Meter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3159810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EPS Meter 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818511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EPS Meter 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127" y="4489230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EPS Meter 4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62300" y="2931210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Resource 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62300" y="3617010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Resource 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70663" y="4358651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Resource 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67400" y="3048000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RN A-B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67400" y="4142066"/>
            <a:ext cx="152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RN C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5" name="Straight Arrow Connector 14"/>
          <p:cNvCxnSpPr>
            <a:stCxn id="5" idx="3"/>
            <a:endCxn id="9" idx="1"/>
          </p:cNvCxnSpPr>
          <p:nvPr/>
        </p:nvCxnSpPr>
        <p:spPr>
          <a:xfrm>
            <a:off x="2057400" y="2667000"/>
            <a:ext cx="1104900" cy="492810"/>
          </a:xfrm>
          <a:prstGeom prst="straightConnector1">
            <a:avLst/>
          </a:prstGeom>
          <a:ln w="25400"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9" idx="1"/>
          </p:cNvCxnSpPr>
          <p:nvPr/>
        </p:nvCxnSpPr>
        <p:spPr>
          <a:xfrm flipV="1">
            <a:off x="2057400" y="3159810"/>
            <a:ext cx="1104900" cy="228600"/>
          </a:xfrm>
          <a:prstGeom prst="straightConnector1">
            <a:avLst/>
          </a:prstGeom>
          <a:ln w="25400"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9" idx="1"/>
          </p:cNvCxnSpPr>
          <p:nvPr/>
        </p:nvCxnSpPr>
        <p:spPr>
          <a:xfrm flipV="1">
            <a:off x="2057400" y="3159810"/>
            <a:ext cx="1104900" cy="887301"/>
          </a:xfrm>
          <a:prstGeom prst="straightConnector1">
            <a:avLst/>
          </a:prstGeom>
          <a:ln w="25400"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0" idx="1"/>
          </p:cNvCxnSpPr>
          <p:nvPr/>
        </p:nvCxnSpPr>
        <p:spPr>
          <a:xfrm>
            <a:off x="2057400" y="2667000"/>
            <a:ext cx="1104900" cy="1178610"/>
          </a:xfrm>
          <a:prstGeom prst="straightConnector1">
            <a:avLst/>
          </a:prstGeom>
          <a:ln w="25400">
            <a:solidFill>
              <a:srgbClr val="FFC000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3"/>
            <a:endCxn id="10" idx="1"/>
          </p:cNvCxnSpPr>
          <p:nvPr/>
        </p:nvCxnSpPr>
        <p:spPr>
          <a:xfrm>
            <a:off x="2057400" y="3388410"/>
            <a:ext cx="1104900" cy="457200"/>
          </a:xfrm>
          <a:prstGeom prst="straightConnector1">
            <a:avLst/>
          </a:prstGeom>
          <a:ln w="25400">
            <a:solidFill>
              <a:srgbClr val="FFC000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3"/>
            <a:endCxn id="10" idx="1"/>
          </p:cNvCxnSpPr>
          <p:nvPr/>
        </p:nvCxnSpPr>
        <p:spPr>
          <a:xfrm flipV="1">
            <a:off x="2057400" y="3845610"/>
            <a:ext cx="1104900" cy="201501"/>
          </a:xfrm>
          <a:prstGeom prst="straightConnector1">
            <a:avLst/>
          </a:prstGeom>
          <a:ln w="25400">
            <a:solidFill>
              <a:srgbClr val="FFC000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2" idx="1"/>
          </p:cNvCxnSpPr>
          <p:nvPr/>
        </p:nvCxnSpPr>
        <p:spPr>
          <a:xfrm>
            <a:off x="4686300" y="3134316"/>
            <a:ext cx="1181100" cy="142284"/>
          </a:xfrm>
          <a:prstGeom prst="straightConnector1">
            <a:avLst/>
          </a:prstGeom>
          <a:ln w="25400"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0" idx="3"/>
            <a:endCxn id="12" idx="1"/>
          </p:cNvCxnSpPr>
          <p:nvPr/>
        </p:nvCxnSpPr>
        <p:spPr>
          <a:xfrm flipV="1">
            <a:off x="4686300" y="3276600"/>
            <a:ext cx="1181100" cy="569010"/>
          </a:xfrm>
          <a:prstGeom prst="straightConnector1">
            <a:avLst/>
          </a:prstGeom>
          <a:ln w="25400"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3"/>
            <a:endCxn id="11" idx="1"/>
          </p:cNvCxnSpPr>
          <p:nvPr/>
        </p:nvCxnSpPr>
        <p:spPr>
          <a:xfrm flipV="1">
            <a:off x="2074127" y="4587251"/>
            <a:ext cx="1096536" cy="130579"/>
          </a:xfrm>
          <a:prstGeom prst="straightConnector1">
            <a:avLst/>
          </a:prstGeom>
          <a:ln w="25400">
            <a:solidFill>
              <a:srgbClr val="002060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3" idx="1"/>
          </p:cNvCxnSpPr>
          <p:nvPr/>
        </p:nvCxnSpPr>
        <p:spPr>
          <a:xfrm flipV="1">
            <a:off x="4680724" y="4370666"/>
            <a:ext cx="1186676" cy="183854"/>
          </a:xfrm>
          <a:prstGeom prst="straightConnector1">
            <a:avLst/>
          </a:prstGeom>
          <a:ln w="25400">
            <a:solidFill>
              <a:srgbClr val="002060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2"/>
          <p:cNvSpPr txBox="1">
            <a:spLocks/>
          </p:cNvSpPr>
          <p:nvPr/>
        </p:nvSpPr>
        <p:spPr>
          <a:xfrm>
            <a:off x="152400" y="5294232"/>
            <a:ext cx="8534400" cy="4319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Use Resource Node LMP, but not Resource LMP to have better </a:t>
            </a:r>
            <a:r>
              <a:rPr lang="en-US" sz="2200" dirty="0" err="1" smtClean="0"/>
              <a:t>convergency</a:t>
            </a:r>
            <a:r>
              <a:rPr lang="en-US" sz="2200" dirty="0" smtClean="0"/>
              <a:t> between DAM and RTM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30742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to Change Resource Meter Price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95400"/>
                <a:ext cx="8534400" cy="5257799"/>
              </a:xfrm>
            </p:spPr>
            <p:txBody>
              <a:bodyPr/>
              <a:lstStyle/>
              <a:p>
                <a:r>
                  <a:rPr lang="en-US" sz="2200" dirty="0" smtClean="0"/>
                  <a:t>Proposed new calculation at 5-min SCED interval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𝑅𝑇𝐿𝑀𝑃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𝑚𝑒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𝑚𝑒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𝑅𝑁𝐿𝑀𝑃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𝑅𝑁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𝑅𝑇𝑅𝑁𝑊𝐹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𝑅𝑁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 smtClean="0"/>
              </a:p>
              <a:p>
                <a:pPr marL="400050" lvl="1" indent="0">
                  <a:buNone/>
                </a:pPr>
                <a:r>
                  <a:rPr lang="en-US" sz="1600" b="1" i="1" dirty="0" err="1" smtClean="0"/>
                  <a:t>RTLMP</a:t>
                </a:r>
                <a:r>
                  <a:rPr lang="en-US" sz="1600" b="1" i="1" baseline="-25000" dirty="0" err="1" smtClean="0"/>
                  <a:t>me,y</a:t>
                </a:r>
                <a:r>
                  <a:rPr lang="en-US" sz="1600" i="1" dirty="0"/>
                  <a:t> </a:t>
                </a:r>
                <a:r>
                  <a:rPr lang="en-US" sz="1600" dirty="0"/>
                  <a:t> - The Real-Time LMP for EPS meter </a:t>
                </a:r>
                <a:r>
                  <a:rPr lang="en-US" sz="1600" b="1" i="1" dirty="0"/>
                  <a:t>me</a:t>
                </a:r>
                <a:r>
                  <a:rPr lang="en-US" sz="1600" dirty="0"/>
                  <a:t> for the SCED interval </a:t>
                </a:r>
                <a:r>
                  <a:rPr lang="en-US" sz="1600" b="1" i="1" dirty="0"/>
                  <a:t>y</a:t>
                </a:r>
                <a:r>
                  <a:rPr lang="en-US" sz="1600" dirty="0"/>
                  <a:t>. </a:t>
                </a:r>
              </a:p>
              <a:p>
                <a:pPr marL="400050" lvl="1" indent="0">
                  <a:buNone/>
                </a:pPr>
                <a:r>
                  <a:rPr lang="en-US" sz="1600" b="1" i="1" dirty="0"/>
                  <a:t>RNLMP</a:t>
                </a:r>
                <a:r>
                  <a:rPr lang="en-US" sz="1600" b="1" i="1" baseline="-25000" dirty="0"/>
                  <a:t>RN, y</a:t>
                </a:r>
                <a:r>
                  <a:rPr lang="en-US" sz="1600" b="1" i="1" dirty="0"/>
                  <a:t> </a:t>
                </a:r>
                <a:r>
                  <a:rPr lang="en-US" sz="1600" dirty="0"/>
                  <a:t>   - The Real-Time Resource Node LMP for the SCED interval </a:t>
                </a:r>
                <a:r>
                  <a:rPr lang="en-US" sz="1600" b="1" i="1" dirty="0"/>
                  <a:t>y</a:t>
                </a:r>
                <a:r>
                  <a:rPr lang="en-US" sz="1600" dirty="0"/>
                  <a:t> of Generator mapped to EPS meter </a:t>
                </a:r>
                <a:r>
                  <a:rPr lang="en-US" sz="1600" b="1" i="1" dirty="0"/>
                  <a:t>me</a:t>
                </a:r>
                <a:r>
                  <a:rPr lang="en-US" sz="1600" dirty="0"/>
                  <a:t>. For combined cycles it is the Physical Resource Node of the Generators (not Logical Resource Node). </a:t>
                </a:r>
              </a:p>
              <a:p>
                <a:pPr marL="400050" lvl="1" indent="0">
                  <a:buNone/>
                </a:pPr>
                <a:r>
                  <a:rPr lang="en-US" sz="1600" b="1" i="1" dirty="0" err="1"/>
                  <a:t>RTRNWF</a:t>
                </a:r>
                <a:r>
                  <a:rPr lang="en-US" sz="1600" b="1" i="1" baseline="-25000" dirty="0" err="1"/>
                  <a:t>RN,y</a:t>
                </a:r>
                <a:r>
                  <a:rPr lang="en-US" sz="1600" b="1" i="1" dirty="0"/>
                  <a:t> = TG </a:t>
                </a:r>
                <a:r>
                  <a:rPr lang="en-US" sz="1600" b="1" i="1" baseline="-25000" dirty="0"/>
                  <a:t>RN</a:t>
                </a:r>
                <a:r>
                  <a:rPr lang="en-US" sz="1600" b="1" i="1" dirty="0"/>
                  <a:t> / ∑</a:t>
                </a:r>
                <a:r>
                  <a:rPr lang="en-US" sz="1600" b="1" i="1" baseline="-25000" dirty="0"/>
                  <a:t>RN</a:t>
                </a:r>
                <a:r>
                  <a:rPr lang="en-US" sz="1600" b="1" i="1" dirty="0"/>
                  <a:t> TG </a:t>
                </a:r>
                <a:r>
                  <a:rPr lang="en-US" sz="1600" b="1" i="1" baseline="-25000" dirty="0"/>
                  <a:t>RN </a:t>
                </a:r>
                <a:endParaRPr lang="en-US" sz="1600" b="1" dirty="0"/>
              </a:p>
              <a:p>
                <a:pPr marL="800100" lvl="2" indent="0">
                  <a:buNone/>
                </a:pPr>
                <a:r>
                  <a:rPr lang="en-US" sz="1600" b="1" i="1" dirty="0"/>
                  <a:t>TG</a:t>
                </a:r>
                <a:r>
                  <a:rPr lang="en-US" sz="1600" b="1" i="1" baseline="-25000" dirty="0"/>
                  <a:t>RN</a:t>
                </a:r>
                <a:r>
                  <a:rPr lang="en-US" sz="1600" b="1" i="1" dirty="0"/>
                  <a:t> = ∑</a:t>
                </a:r>
                <a:r>
                  <a:rPr lang="en-US" sz="1600" b="1" i="1" baseline="-25000" dirty="0"/>
                  <a:t>g-RN</a:t>
                </a:r>
                <a:r>
                  <a:rPr lang="en-US" sz="1600" b="1" i="1" dirty="0"/>
                  <a:t> max(0.001,TG </a:t>
                </a:r>
                <a:r>
                  <a:rPr lang="en-US" sz="1600" b="1" i="1" baseline="-25000" dirty="0"/>
                  <a:t>g </a:t>
                </a:r>
                <a:r>
                  <a:rPr lang="en-US" sz="1600" b="1" i="1" dirty="0"/>
                  <a:t>)</a:t>
                </a:r>
              </a:p>
              <a:p>
                <a:pPr marL="800100" lvl="2" indent="0">
                  <a:buNone/>
                </a:pPr>
                <a:r>
                  <a:rPr lang="en-US" sz="1600" b="1" i="1" dirty="0"/>
                  <a:t>TG </a:t>
                </a:r>
                <a:r>
                  <a:rPr lang="en-US" sz="1600" b="1" i="1" baseline="-25000" dirty="0"/>
                  <a:t>g</a:t>
                </a:r>
                <a:r>
                  <a:rPr lang="en-US" sz="1600" b="1" i="1" dirty="0"/>
                  <a:t> </a:t>
                </a:r>
                <a:r>
                  <a:rPr lang="en-US" sz="1600" i="1" dirty="0" smtClean="0"/>
                  <a:t>-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Physical Generator MW telemetered </a:t>
                </a:r>
                <a:r>
                  <a:rPr lang="en-US" sz="1600" dirty="0" smtClean="0"/>
                  <a:t>output </a:t>
                </a:r>
                <a:r>
                  <a:rPr lang="en-US" sz="1600" dirty="0"/>
                  <a:t>of Generators for a given Resource Node </a:t>
                </a:r>
                <a:r>
                  <a:rPr lang="en-US" sz="1600" b="1" i="1" dirty="0" smtClean="0"/>
                  <a:t>RN</a:t>
                </a:r>
              </a:p>
              <a:p>
                <a:pPr marL="400050" lvl="1" indent="0">
                  <a:buNone/>
                </a:pPr>
                <a:endParaRPr lang="en-US" sz="1400" dirty="0"/>
              </a:p>
              <a:p>
                <a:r>
                  <a:rPr lang="en-US" sz="2200" dirty="0" smtClean="0"/>
                  <a:t>15-min interval RTRMPR is then calculated based on new </a:t>
                </a:r>
                <a:r>
                  <a:rPr lang="en-US" sz="2200" i="1" dirty="0" err="1" smtClean="0"/>
                  <a:t>RTLMP</a:t>
                </a:r>
                <a:r>
                  <a:rPr lang="en-US" sz="2200" i="1" baseline="-25000" dirty="0" err="1" smtClean="0"/>
                  <a:t>me,y</a:t>
                </a:r>
                <a:endParaRPr lang="en-US" sz="2200" i="1" baseline="-25000" dirty="0" smtClean="0"/>
              </a:p>
              <a:p>
                <a:r>
                  <a:rPr lang="en-US" sz="2200" dirty="0" smtClean="0"/>
                  <a:t>Similar change will be applied to the meter price for charging load (WSL or non-WSL) of ESR, using ESR RN</a:t>
                </a: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95400"/>
                <a:ext cx="8534400" cy="5257799"/>
              </a:xfrm>
              <a:blipFill rotWithShape="0">
                <a:blip r:embed="rId2"/>
                <a:stretch>
                  <a:fillRect l="-786"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9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605343"/>
              </p:ext>
            </p:extLst>
          </p:nvPr>
        </p:nvGraphicFramePr>
        <p:xfrm>
          <a:off x="866775" y="1386682"/>
          <a:ext cx="7486650" cy="3902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in Feb. 2021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</a:t>
            </a:r>
            <a:r>
              <a:rPr lang="en-US" sz="2000" dirty="0" smtClean="0"/>
              <a:t>Feb. 2021 </a:t>
            </a:r>
            <a:r>
              <a:rPr lang="en-US" sz="2000" dirty="0"/>
              <a:t>was around </a:t>
            </a:r>
            <a:r>
              <a:rPr lang="en-US" sz="2000" dirty="0" smtClean="0"/>
              <a:t>-$57.6M</a:t>
            </a:r>
            <a:r>
              <a:rPr lang="en-US" sz="2000" dirty="0"/>
              <a:t>, while the total SCED congestion rent was around </a:t>
            </a:r>
            <a:r>
              <a:rPr lang="en-US" sz="2000" dirty="0" smtClean="0"/>
              <a:t>$670M</a:t>
            </a:r>
            <a:r>
              <a:rPr lang="en-US" sz="2000" dirty="0"/>
              <a:t>.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623934"/>
              </p:ext>
            </p:extLst>
          </p:nvPr>
        </p:nvGraphicFramePr>
        <p:xfrm>
          <a:off x="304800" y="2197894"/>
          <a:ext cx="8305799" cy="1857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043076"/>
              </p:ext>
            </p:extLst>
          </p:nvPr>
        </p:nvGraphicFramePr>
        <p:xfrm>
          <a:off x="380999" y="4055513"/>
          <a:ext cx="8229599" cy="226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and estimated DAM oversold </a:t>
            </a:r>
            <a:br>
              <a:rPr lang="en-US" dirty="0" smtClean="0"/>
            </a:br>
            <a:r>
              <a:rPr lang="en-US" dirty="0" smtClean="0"/>
              <a:t>in Feb.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in February 2021 was </a:t>
            </a:r>
            <a:r>
              <a:rPr lang="en-US" sz="2200" dirty="0"/>
              <a:t>around </a:t>
            </a:r>
            <a:r>
              <a:rPr lang="en-US" sz="2200" dirty="0" smtClean="0"/>
              <a:t>-$111M</a:t>
            </a:r>
            <a:r>
              <a:rPr lang="en-US" sz="2200" dirty="0"/>
              <a:t>.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593059"/>
              </p:ext>
            </p:extLst>
          </p:nvPr>
        </p:nvGraphicFramePr>
        <p:xfrm>
          <a:off x="381000" y="2526166"/>
          <a:ext cx="8305800" cy="3036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</a:t>
            </a:r>
            <a:r>
              <a:rPr lang="en-US" dirty="0" smtClean="0"/>
              <a:t>contribution to RENA from PTP w/link to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9248"/>
            <a:ext cx="8534400" cy="4319832"/>
          </a:xfrm>
        </p:spPr>
        <p:txBody>
          <a:bodyPr/>
          <a:lstStyle/>
          <a:p>
            <a:r>
              <a:rPr lang="en-US" sz="2200" dirty="0"/>
              <a:t>The total </a:t>
            </a:r>
            <a:r>
              <a:rPr lang="en-US" sz="2200" dirty="0" smtClean="0"/>
              <a:t>contribution to RENA from PTP with links to options during February 2021was $25.5M</a:t>
            </a:r>
            <a:endParaRPr lang="en-US" sz="2200" dirty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45319"/>
              </p:ext>
            </p:extLst>
          </p:nvPr>
        </p:nvGraphicFramePr>
        <p:xfrm>
          <a:off x="609600" y="2667000"/>
          <a:ext cx="7848600" cy="2871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450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2/11/2021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823618"/>
          </a:xfrm>
        </p:spPr>
        <p:txBody>
          <a:bodyPr/>
          <a:lstStyle/>
          <a:p>
            <a:r>
              <a:rPr lang="en-US" sz="2000" dirty="0" smtClean="0"/>
              <a:t>About $5.0M RENA were observed on OD 2/11/2021. </a:t>
            </a:r>
            <a:r>
              <a:rPr lang="en-US" sz="2000" dirty="0"/>
              <a:t>Most of the RENA was related to </a:t>
            </a:r>
            <a:r>
              <a:rPr lang="en-US" sz="2000" dirty="0" smtClean="0"/>
              <a:t>the following causes:</a:t>
            </a:r>
          </a:p>
          <a:p>
            <a:endParaRPr lang="en-US" sz="2000" dirty="0"/>
          </a:p>
          <a:p>
            <a:r>
              <a:rPr lang="en-US" sz="2000" dirty="0" smtClean="0"/>
              <a:t>About $3.1M was related to the PTP w/links to options. Most of them came from the PTP w/links to options which sourced from the Resource Nodes in San Antonio area or Hub South, when several constraints raised the LMP in the area.</a:t>
            </a:r>
          </a:p>
          <a:p>
            <a:endParaRPr lang="en-US" sz="2000" dirty="0"/>
          </a:p>
          <a:p>
            <a:r>
              <a:rPr lang="en-US" sz="2000" dirty="0" smtClean="0"/>
              <a:t>The rest of the RENA was related to oversold on some of the constraints. The highest oversold ($1.3M) happened on </a:t>
            </a:r>
            <a:r>
              <a:rPr lang="en-US" sz="2000" dirty="0"/>
              <a:t>the constraint SPY2WIC8: </a:t>
            </a:r>
            <a:r>
              <a:rPr lang="en-US" sz="2000" dirty="0" smtClean="0"/>
              <a:t>9025_A_1, which was related to an extended outage submitted after DAM.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8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Event (OD 2/14/2021~OD 2/19/2021)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922" y="1143000"/>
            <a:ext cx="8534400" cy="4319832"/>
          </a:xfrm>
        </p:spPr>
        <p:txBody>
          <a:bodyPr/>
          <a:lstStyle/>
          <a:p>
            <a:r>
              <a:rPr lang="en-US" sz="2200" dirty="0" smtClean="0"/>
              <a:t>Very large amounts of negative RENA were observed during those ODs. The negative RENA was related on the significant “undersold” on some of the constraints during the event.</a:t>
            </a:r>
          </a:p>
          <a:p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994484"/>
              </p:ext>
            </p:extLst>
          </p:nvPr>
        </p:nvGraphicFramePr>
        <p:xfrm>
          <a:off x="990600" y="25146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RENA ($M)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Oversold($M)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2/14/2021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-20.4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2/15/2021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-60.5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2/16/2021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2/17/2021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-8.1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-10.7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2/18/2021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-8.4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2/19/2021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-2.5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220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Event </a:t>
            </a:r>
            <a:r>
              <a:rPr lang="en-US" dirty="0"/>
              <a:t>(OD 2/14/2021~OD </a:t>
            </a:r>
            <a:r>
              <a:rPr lang="en-US" dirty="0" smtClean="0"/>
              <a:t>2/19/2021)</a:t>
            </a:r>
            <a:br>
              <a:rPr lang="en-US" dirty="0" smtClean="0"/>
            </a:br>
            <a:r>
              <a:rPr lang="en-US" dirty="0" smtClean="0"/>
              <a:t>- Constraints with High “Undersold”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925534"/>
              </p:ext>
            </p:extLst>
          </p:nvPr>
        </p:nvGraphicFramePr>
        <p:xfrm>
          <a:off x="552914" y="2838325"/>
          <a:ext cx="8001001" cy="189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3409950"/>
                <a:gridCol w="1828800"/>
                <a:gridCol w="190500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Constraint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Oversold($M)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 Rent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($M)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SMCCGIB8: INGLES_I_DUPS1_1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SGILNU78: GILA_HIWAY_1_1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12.4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DHICPIL8: CKT_944_1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CASE: VALEXP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86215" y="1219200"/>
            <a:ext cx="8534400" cy="25665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As very high RT congestion rent was observed during the event, the so called “undersold” was also related to multiple causes, such as transmission/generation changes, LDFs.</a:t>
            </a:r>
          </a:p>
        </p:txBody>
      </p:sp>
    </p:spTree>
    <p:extLst>
      <p:ext uri="{BB962C8B-B14F-4D97-AF65-F5344CB8AC3E}">
        <p14:creationId xmlns:p14="http://schemas.microsoft.com/office/powerpoint/2010/main" val="789983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Event </a:t>
            </a:r>
            <a:r>
              <a:rPr lang="en-US" dirty="0"/>
              <a:t>(OD 2/14/2021~OD </a:t>
            </a:r>
            <a:r>
              <a:rPr lang="en-US" dirty="0" smtClean="0"/>
              <a:t>2/19/2021)</a:t>
            </a:r>
            <a:br>
              <a:rPr lang="en-US" dirty="0" smtClean="0"/>
            </a:br>
            <a:r>
              <a:rPr lang="en-US" dirty="0" smtClean="0"/>
              <a:t>- Constraints with High “Undersold”</a:t>
            </a:r>
            <a:endParaRPr lang="en-US" dirty="0"/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286215" y="1219200"/>
            <a:ext cx="8534400" cy="25665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Another major cause of “undersold” is that, during the winter event, a lot of RT constraints were activated with their RT flow over their limit. From OD 2/14/2021 to 2/19/2021, the total impact from this  “extra flow” was around $35.7M.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8967"/>
          <a:stretch/>
        </p:blipFill>
        <p:spPr>
          <a:xfrm>
            <a:off x="1524000" y="2743200"/>
            <a:ext cx="6424613" cy="388368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2971800" y="3290445"/>
            <a:ext cx="0" cy="864632"/>
          </a:xfrm>
          <a:prstGeom prst="straightConnector1">
            <a:avLst/>
          </a:prstGeom>
          <a:ln w="412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71800" y="378574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“undersold”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800600" y="3200400"/>
            <a:ext cx="0" cy="304800"/>
          </a:xfrm>
          <a:prstGeom prst="straightConnector1">
            <a:avLst/>
          </a:prstGeom>
          <a:ln w="412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876800" y="3168134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“extra flow”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965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39498</TotalTime>
  <Words>907</Words>
  <Application>Microsoft Office PowerPoint</Application>
  <PresentationFormat>On-screen Show (4:3)</PresentationFormat>
  <Paragraphs>201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in Feb. 2021 </vt:lpstr>
      <vt:lpstr>Daily RENA and estimated DAM oversold  in Feb. 2021</vt:lpstr>
      <vt:lpstr>Daily contribution to RENA from PTP w/link to Options</vt:lpstr>
      <vt:lpstr>OD 2/11/2021</vt:lpstr>
      <vt:lpstr>Winter Event (OD 2/14/2021~OD 2/19/2021)</vt:lpstr>
      <vt:lpstr>Winter Event (OD 2/14/2021~OD 2/19/2021) - Constraints with High “Undersold”</vt:lpstr>
      <vt:lpstr>Winter Event (OD 2/14/2021~OD 2/19/2021) - Constraints with High “Undersold”</vt:lpstr>
      <vt:lpstr>Summary for February 2021</vt:lpstr>
      <vt:lpstr>CRR Balance Account for February 2021</vt:lpstr>
      <vt:lpstr>Proposal to Change Resource Meter Price Calculation</vt:lpstr>
      <vt:lpstr>RENA caused by Resource EPS meter price</vt:lpstr>
      <vt:lpstr>RENA caused by Resource EPS meter price</vt:lpstr>
      <vt:lpstr>Proposal to Change Resource Meter Price Calculation</vt:lpstr>
      <vt:lpstr>Proposal to Change Resource Meter Price Calculation</vt:lpstr>
      <vt:lpstr>Proposal to Change Resource Meter Price Calculation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Gonzales, David</cp:lastModifiedBy>
  <cp:revision>550</cp:revision>
  <cp:lastPrinted>2016-01-21T20:53:15Z</cp:lastPrinted>
  <dcterms:created xsi:type="dcterms:W3CDTF">2016-01-21T15:20:31Z</dcterms:created>
  <dcterms:modified xsi:type="dcterms:W3CDTF">2021-05-07T16:13:07Z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