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57" d="100"/>
          <a:sy n="57" d="100"/>
        </p:scale>
        <p:origin x="9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5/6/2021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5/6/2021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B9A902-6496-4967-97AB-057FD0BD079F}"/>
              </a:ext>
            </a:extLst>
          </p:cNvPr>
          <p:cNvSpPr>
            <a:spLocks noGrp="1"/>
          </p:cNvSpPr>
          <p:nvPr>
            <p:ph type="ctrTitle"/>
          </p:nvPr>
        </p:nvSpPr>
        <p:spPr/>
        <p:txBody>
          <a:bodyPr/>
          <a:lstStyle/>
          <a:p>
            <a:r>
              <a:rPr lang="en-US" dirty="0">
                <a:solidFill>
                  <a:schemeClr val="tx1"/>
                </a:solidFill>
              </a:rPr>
              <a:t>Retail Emergency Conditions Task Force (RECTF)</a:t>
            </a:r>
          </a:p>
        </p:txBody>
      </p:sp>
      <p:sp>
        <p:nvSpPr>
          <p:cNvPr id="3" name="Subtitle 2">
            <a:extLst>
              <a:ext uri="{FF2B5EF4-FFF2-40B4-BE49-F238E27FC236}">
                <a16:creationId xmlns:a16="http://schemas.microsoft.com/office/drawing/2014/main" xmlns="" id="{F0ED5CCE-D97F-4E17-9884-A4F37F35EB18}"/>
              </a:ext>
            </a:extLst>
          </p:cNvPr>
          <p:cNvSpPr>
            <a:spLocks noGrp="1"/>
          </p:cNvSpPr>
          <p:nvPr>
            <p:ph type="subTitle" idx="1"/>
          </p:nvPr>
        </p:nvSpPr>
        <p:spPr/>
        <p:txBody>
          <a:bodyPr/>
          <a:lstStyle/>
          <a:p>
            <a:endParaRPr lang="en-US" dirty="0">
              <a:solidFill>
                <a:schemeClr val="tx1"/>
              </a:solidFill>
            </a:endParaRPr>
          </a:p>
        </p:txBody>
      </p:sp>
    </p:spTree>
    <p:extLst>
      <p:ext uri="{BB962C8B-B14F-4D97-AF65-F5344CB8AC3E}">
        <p14:creationId xmlns:p14="http://schemas.microsoft.com/office/powerpoint/2010/main" val="122193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28EF65-1F7A-41E3-A4FB-D4ECE6FAE20F}"/>
              </a:ext>
            </a:extLst>
          </p:cNvPr>
          <p:cNvSpPr>
            <a:spLocks noGrp="1"/>
          </p:cNvSpPr>
          <p:nvPr>
            <p:ph type="title"/>
          </p:nvPr>
        </p:nvSpPr>
        <p:spPr>
          <a:xfrm>
            <a:off x="252919" y="1123837"/>
            <a:ext cx="2137100" cy="4601183"/>
          </a:xfrm>
        </p:spPr>
        <p:txBody>
          <a:bodyPr/>
          <a:lstStyle/>
          <a:p>
            <a:r>
              <a:rPr lang="en-US" dirty="0">
                <a:solidFill>
                  <a:schemeClr val="tx1"/>
                </a:solidFill>
              </a:rPr>
              <a:t>PURPOSE</a:t>
            </a:r>
          </a:p>
        </p:txBody>
      </p:sp>
      <p:sp>
        <p:nvSpPr>
          <p:cNvPr id="3" name="Content Placeholder 2">
            <a:extLst>
              <a:ext uri="{FF2B5EF4-FFF2-40B4-BE49-F238E27FC236}">
                <a16:creationId xmlns:a16="http://schemas.microsoft.com/office/drawing/2014/main" xmlns="" id="{A7405682-9378-4B88-B5F6-EA34B04BA562}"/>
              </a:ext>
            </a:extLst>
          </p:cNvPr>
          <p:cNvSpPr>
            <a:spLocks noGrp="1"/>
          </p:cNvSpPr>
          <p:nvPr>
            <p:ph idx="1"/>
          </p:nvPr>
        </p:nvSpPr>
        <p:spPr/>
        <p:txBody>
          <a:bodyPr>
            <a:normAutofit/>
          </a:bodyPr>
          <a:lstStyle/>
          <a:p>
            <a:pPr marL="0" indent="0">
              <a:buNone/>
            </a:pPr>
            <a:r>
              <a:rPr lang="en-US" sz="2400" dirty="0"/>
              <a:t>The Retail Emergency Conditions Task Force (RECTF) is a non-voting body that reports directly to the Retail Market Subcommittee (RMS). The RECTF may develop operational and policy recommendations for consideration by RMS as it relates to Retail-specific issues identified within the 2021 TAC Emergency Conditions Issues List assigned to or originated by RMS. </a:t>
            </a:r>
          </a:p>
          <a:p>
            <a:pPr marL="0" indent="0">
              <a:buNone/>
            </a:pPr>
            <a:endParaRPr lang="en-US" dirty="0"/>
          </a:p>
        </p:txBody>
      </p:sp>
    </p:spTree>
    <p:extLst>
      <p:ext uri="{BB962C8B-B14F-4D97-AF65-F5344CB8AC3E}">
        <p14:creationId xmlns:p14="http://schemas.microsoft.com/office/powerpoint/2010/main" val="425110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C84A59-1150-4899-8A47-B8C8F2CDB8B7}"/>
              </a:ext>
            </a:extLst>
          </p:cNvPr>
          <p:cNvSpPr>
            <a:spLocks noGrp="1"/>
          </p:cNvSpPr>
          <p:nvPr>
            <p:ph type="title"/>
          </p:nvPr>
        </p:nvSpPr>
        <p:spPr/>
        <p:txBody>
          <a:bodyPr/>
          <a:lstStyle/>
          <a:p>
            <a:r>
              <a:rPr lang="en-US" dirty="0">
                <a:solidFill>
                  <a:schemeClr val="tx1"/>
                </a:solidFill>
              </a:rPr>
              <a:t>SCOPE</a:t>
            </a:r>
          </a:p>
        </p:txBody>
      </p:sp>
      <p:sp>
        <p:nvSpPr>
          <p:cNvPr id="3" name="Content Placeholder 2">
            <a:extLst>
              <a:ext uri="{FF2B5EF4-FFF2-40B4-BE49-F238E27FC236}">
                <a16:creationId xmlns:a16="http://schemas.microsoft.com/office/drawing/2014/main" xmlns="" id="{C9278CE7-8692-4DE5-A8BC-2123DF8EC946}"/>
              </a:ext>
            </a:extLst>
          </p:cNvPr>
          <p:cNvSpPr>
            <a:spLocks noGrp="1"/>
          </p:cNvSpPr>
          <p:nvPr>
            <p:ph idx="1"/>
          </p:nvPr>
        </p:nvSpPr>
        <p:spPr>
          <a:xfrm>
            <a:off x="3869268" y="864107"/>
            <a:ext cx="7315200" cy="5159321"/>
          </a:xfrm>
        </p:spPr>
        <p:txBody>
          <a:bodyPr>
            <a:normAutofit/>
          </a:bodyPr>
          <a:lstStyle/>
          <a:p>
            <a:pPr marL="0" indent="0">
              <a:buNone/>
            </a:pPr>
            <a:r>
              <a:rPr lang="en-US" dirty="0"/>
              <a:t>The RECTF will consider and recommend operational and policy recommendations for consideration by RMS including but not limited to:</a:t>
            </a:r>
          </a:p>
          <a:p>
            <a:pPr lvl="0"/>
            <a:r>
              <a:rPr lang="en-US" b="1" dirty="0"/>
              <a:t>Communications</a:t>
            </a:r>
            <a:r>
              <a:rPr lang="en-US" dirty="0"/>
              <a:t> of market events to Customer and other Market Participants by ERCOT, TDUs and REPs</a:t>
            </a:r>
          </a:p>
          <a:p>
            <a:pPr lvl="0"/>
            <a:r>
              <a:rPr lang="en-US" b="1" dirty="0"/>
              <a:t>Meter data expectations</a:t>
            </a:r>
            <a:r>
              <a:rPr lang="en-US" dirty="0"/>
              <a:t> during outage event including Validation, Editing, and Estimation (VEE) of meter data</a:t>
            </a:r>
          </a:p>
          <a:p>
            <a:pPr lvl="0"/>
            <a:r>
              <a:rPr lang="en-US" dirty="0"/>
              <a:t>Transparency of Market Participant Default and Uplift process including </a:t>
            </a:r>
            <a:r>
              <a:rPr lang="en-US" b="1" dirty="0"/>
              <a:t>Mass Transition &amp; Acquisition Transfer</a:t>
            </a:r>
            <a:endParaRPr lang="en-US" dirty="0"/>
          </a:p>
          <a:p>
            <a:pPr lvl="0"/>
            <a:r>
              <a:rPr lang="en-US" dirty="0"/>
              <a:t>Summer and Winter </a:t>
            </a:r>
            <a:r>
              <a:rPr lang="en-US" b="1" dirty="0"/>
              <a:t>Weather Preparedness</a:t>
            </a:r>
            <a:endParaRPr lang="en-US" dirty="0"/>
          </a:p>
          <a:p>
            <a:pPr marL="0" indent="0">
              <a:buNone/>
            </a:pPr>
            <a:endParaRPr lang="en-US" dirty="0"/>
          </a:p>
          <a:p>
            <a:pPr marL="0" indent="0">
              <a:buNone/>
            </a:pPr>
            <a:r>
              <a:rPr lang="en-US" dirty="0"/>
              <a:t>The RECTF shall report its progress to RMS as appropriate.  Other tasks may be added to the scope of work upon approval from RMS.</a:t>
            </a:r>
          </a:p>
          <a:p>
            <a:pPr marL="0" indent="0">
              <a:buNone/>
            </a:pPr>
            <a:endParaRPr lang="en-US" dirty="0"/>
          </a:p>
        </p:txBody>
      </p:sp>
    </p:spTree>
    <p:extLst>
      <p:ext uri="{BB962C8B-B14F-4D97-AF65-F5344CB8AC3E}">
        <p14:creationId xmlns:p14="http://schemas.microsoft.com/office/powerpoint/2010/main" val="416529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C2D15C-ABB5-4C49-A8A0-C7A89A7208F7}"/>
              </a:ext>
            </a:extLst>
          </p:cNvPr>
          <p:cNvSpPr>
            <a:spLocks noGrp="1"/>
          </p:cNvSpPr>
          <p:nvPr>
            <p:ph type="title"/>
          </p:nvPr>
        </p:nvSpPr>
        <p:spPr>
          <a:xfrm>
            <a:off x="252918" y="1123837"/>
            <a:ext cx="3177292" cy="4601183"/>
          </a:xfrm>
        </p:spPr>
        <p:txBody>
          <a:bodyPr/>
          <a:lstStyle/>
          <a:p>
            <a:r>
              <a:rPr lang="en-US" dirty="0">
                <a:solidFill>
                  <a:schemeClr val="tx1"/>
                </a:solidFill>
              </a:rPr>
              <a:t>PARTICIPATION</a:t>
            </a:r>
          </a:p>
        </p:txBody>
      </p:sp>
      <p:sp>
        <p:nvSpPr>
          <p:cNvPr id="3" name="Content Placeholder 2">
            <a:extLst>
              <a:ext uri="{FF2B5EF4-FFF2-40B4-BE49-F238E27FC236}">
                <a16:creationId xmlns:a16="http://schemas.microsoft.com/office/drawing/2014/main" xmlns="" id="{B3641A8D-140F-4313-9A58-25566B9FC4AF}"/>
              </a:ext>
            </a:extLst>
          </p:cNvPr>
          <p:cNvSpPr>
            <a:spLocks noGrp="1"/>
          </p:cNvSpPr>
          <p:nvPr>
            <p:ph idx="1"/>
          </p:nvPr>
        </p:nvSpPr>
        <p:spPr/>
        <p:txBody>
          <a:bodyPr>
            <a:normAutofit fontScale="92500" lnSpcReduction="20000"/>
          </a:bodyPr>
          <a:lstStyle/>
          <a:p>
            <a:pPr marL="0" indent="0">
              <a:buNone/>
            </a:pPr>
            <a:r>
              <a:rPr lang="en-US" b="1" i="1" dirty="0"/>
              <a:t>Participation:</a:t>
            </a:r>
            <a:endParaRPr lang="en-US" dirty="0"/>
          </a:p>
          <a:p>
            <a:r>
              <a:rPr lang="en-US" dirty="0"/>
              <a:t>The RECTF will be led by co-chairs consisting of ERCOT stakeholders. ERCOT Staff will support the development of agenda and meeting materials. RECTF will provide the opportunity for involvement and contributions from stakeholders across the spectrum, including but not limited to:</a:t>
            </a:r>
          </a:p>
          <a:p>
            <a:pPr lvl="1"/>
            <a:r>
              <a:rPr lang="en-US" dirty="0"/>
              <a:t>ERCOT Market Participants</a:t>
            </a:r>
          </a:p>
          <a:p>
            <a:pPr lvl="1"/>
            <a:r>
              <a:rPr lang="en-US" dirty="0"/>
              <a:t>ERCOT corporate members</a:t>
            </a:r>
          </a:p>
          <a:p>
            <a:pPr lvl="1"/>
            <a:r>
              <a:rPr lang="en-US" dirty="0"/>
              <a:t>PUCT Staff and delegates </a:t>
            </a:r>
          </a:p>
          <a:p>
            <a:pPr lvl="1"/>
            <a:r>
              <a:rPr lang="en-US" dirty="0"/>
              <a:t>Independent Market Monitor (IMM)</a:t>
            </a:r>
          </a:p>
          <a:p>
            <a:pPr lvl="1"/>
            <a:r>
              <a:rPr lang="en-US" dirty="0"/>
              <a:t>OPUC Staff</a:t>
            </a:r>
          </a:p>
          <a:p>
            <a:pPr lvl="1"/>
            <a:r>
              <a:rPr lang="en-US" dirty="0"/>
              <a:t>Consumers</a:t>
            </a:r>
          </a:p>
          <a:p>
            <a:pPr lvl="1"/>
            <a:r>
              <a:rPr lang="en-US" dirty="0"/>
              <a:t>Interested parties</a:t>
            </a:r>
          </a:p>
          <a:p>
            <a:r>
              <a:rPr lang="en-US" dirty="0"/>
              <a:t>The RECTF shall meet as needed and all meetings shall be open to the public.  RECTF participants are encouraged to be present at each meeting in order to maintain continuity in the process.  RECTF leadership is responsible for and has the right to direct and assign tasks to RECTF sub-groups or individual members.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30308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003AE2-26FA-47A8-B3E6-F862149D521C}"/>
              </a:ext>
            </a:extLst>
          </p:cNvPr>
          <p:cNvSpPr>
            <a:spLocks noGrp="1"/>
          </p:cNvSpPr>
          <p:nvPr>
            <p:ph type="title"/>
          </p:nvPr>
        </p:nvSpPr>
        <p:spPr/>
        <p:txBody>
          <a:bodyPr/>
          <a:lstStyle/>
          <a:p>
            <a:r>
              <a:rPr lang="en-US" dirty="0">
                <a:solidFill>
                  <a:schemeClr val="tx1"/>
                </a:solidFill>
              </a:rPr>
              <a:t>DURATION</a:t>
            </a:r>
            <a:br>
              <a:rPr lang="en-US" dirty="0">
                <a:solidFill>
                  <a:schemeClr val="tx1"/>
                </a:solidFill>
              </a:rPr>
            </a:br>
            <a:r>
              <a:rPr lang="en-US" dirty="0">
                <a:solidFill>
                  <a:schemeClr val="tx1"/>
                </a:solidFill>
              </a:rPr>
              <a:t>&amp; </a:t>
            </a:r>
            <a:br>
              <a:rPr lang="en-US" dirty="0">
                <a:solidFill>
                  <a:schemeClr val="tx1"/>
                </a:solidFill>
              </a:rPr>
            </a:br>
            <a:r>
              <a:rPr lang="en-US" dirty="0">
                <a:solidFill>
                  <a:schemeClr val="tx1"/>
                </a:solidFill>
              </a:rPr>
              <a:t>PROCEDURAL</a:t>
            </a:r>
            <a:br>
              <a:rPr lang="en-US" dirty="0">
                <a:solidFill>
                  <a:schemeClr val="tx1"/>
                </a:solidFill>
              </a:rPr>
            </a:br>
            <a:r>
              <a:rPr lang="en-US" dirty="0">
                <a:solidFill>
                  <a:schemeClr val="tx1"/>
                </a:solidFill>
              </a:rPr>
              <a:t>GUIDELINES</a:t>
            </a:r>
          </a:p>
        </p:txBody>
      </p:sp>
      <p:sp>
        <p:nvSpPr>
          <p:cNvPr id="3" name="Content Placeholder 2">
            <a:extLst>
              <a:ext uri="{FF2B5EF4-FFF2-40B4-BE49-F238E27FC236}">
                <a16:creationId xmlns:a16="http://schemas.microsoft.com/office/drawing/2014/main" xmlns="" id="{9FC4FBE8-D52F-494E-8975-0DA5BCAB79B1}"/>
              </a:ext>
            </a:extLst>
          </p:cNvPr>
          <p:cNvSpPr>
            <a:spLocks noGrp="1"/>
          </p:cNvSpPr>
          <p:nvPr>
            <p:ph idx="1"/>
          </p:nvPr>
        </p:nvSpPr>
        <p:spPr/>
        <p:txBody>
          <a:bodyPr/>
          <a:lstStyle/>
          <a:p>
            <a:pPr marL="0" indent="0">
              <a:buNone/>
            </a:pPr>
            <a:r>
              <a:rPr lang="en-US" b="1" i="1" dirty="0"/>
              <a:t>Duration:</a:t>
            </a:r>
            <a:endParaRPr lang="en-US" dirty="0"/>
          </a:p>
          <a:p>
            <a:r>
              <a:rPr lang="en-US" dirty="0"/>
              <a:t>The RECTF will continue until such time as RMS dissolves the Task Force.</a:t>
            </a:r>
          </a:p>
          <a:p>
            <a:pPr marL="0" indent="0">
              <a:buNone/>
            </a:pPr>
            <a:r>
              <a:rPr lang="en-US" dirty="0"/>
              <a:t> </a:t>
            </a:r>
          </a:p>
          <a:p>
            <a:pPr marL="0" indent="0">
              <a:buNone/>
            </a:pPr>
            <a:r>
              <a:rPr lang="en-US" b="1" i="1" dirty="0"/>
              <a:t>Procedural Guidelines:</a:t>
            </a:r>
            <a:endParaRPr lang="en-US" dirty="0"/>
          </a:p>
          <a:p>
            <a:r>
              <a:rPr lang="en-US" dirty="0"/>
              <a:t>The RECTF is not a voting body.  The RECTF will strive to achieve consensus on issues and will report to RMS accordingly.  When consensus cannot be achieved on an issue, the issue should be fully described and options presented to the RMS for disposition.</a:t>
            </a:r>
          </a:p>
          <a:p>
            <a:pPr marL="0" indent="0">
              <a:buNone/>
            </a:pPr>
            <a:endParaRPr lang="en-US" dirty="0"/>
          </a:p>
        </p:txBody>
      </p:sp>
    </p:spTree>
    <p:extLst>
      <p:ext uri="{BB962C8B-B14F-4D97-AF65-F5344CB8AC3E}">
        <p14:creationId xmlns:p14="http://schemas.microsoft.com/office/powerpoint/2010/main" val="208994838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25</TotalTime>
  <Words>255</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Corbel</vt:lpstr>
      <vt:lpstr>Wingdings 2</vt:lpstr>
      <vt:lpstr>Frame</vt:lpstr>
      <vt:lpstr>Retail Emergency Conditions Task Force (RECTF)</vt:lpstr>
      <vt:lpstr>PURPOSE</vt:lpstr>
      <vt:lpstr>SCOPE</vt:lpstr>
      <vt:lpstr>PARTICIPATION</vt:lpstr>
      <vt:lpstr>DURATION &amp;  PROCEDURAL GUIDELINES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Emergency Conditions Task Force (RECTF)</dc:title>
  <dc:creator>Wiegand, Sheri</dc:creator>
  <cp:lastModifiedBy>Clifton, Suzy</cp:lastModifiedBy>
  <cp:revision>5</cp:revision>
  <dcterms:created xsi:type="dcterms:W3CDTF">2021-04-26T22:19:13Z</dcterms:created>
  <dcterms:modified xsi:type="dcterms:W3CDTF">2021-05-06T15:05:29Z</dcterms:modified>
</cp:coreProperties>
</file>