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  <p:sldMasterId id="2147483667" r:id="rId5"/>
    <p:sldMasterId id="2147483669" r:id="rId6"/>
  </p:sldMasterIdLst>
  <p:notesMasterIdLst>
    <p:notesMasterId r:id="rId27"/>
  </p:notesMasterIdLst>
  <p:handoutMasterIdLst>
    <p:handoutMasterId r:id="rId28"/>
  </p:handoutMasterIdLst>
  <p:sldIdLst>
    <p:sldId id="417" r:id="rId7"/>
    <p:sldId id="399" r:id="rId8"/>
    <p:sldId id="414" r:id="rId9"/>
    <p:sldId id="413" r:id="rId10"/>
    <p:sldId id="402" r:id="rId11"/>
    <p:sldId id="400" r:id="rId12"/>
    <p:sldId id="415" r:id="rId13"/>
    <p:sldId id="410" r:id="rId14"/>
    <p:sldId id="401" r:id="rId15"/>
    <p:sldId id="404" r:id="rId16"/>
    <p:sldId id="411" r:id="rId17"/>
    <p:sldId id="405" r:id="rId18"/>
    <p:sldId id="406" r:id="rId19"/>
    <p:sldId id="412" r:id="rId20"/>
    <p:sldId id="407" r:id="rId21"/>
    <p:sldId id="408" r:id="rId22"/>
    <p:sldId id="418" r:id="rId23"/>
    <p:sldId id="419" r:id="rId24"/>
    <p:sldId id="416" r:id="rId25"/>
    <p:sldId id="409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  <p:cmAuthor id="2" name="Li, Weifeng" initials="LW" lastIdx="1" clrIdx="1">
    <p:extLst>
      <p:ext uri="{19B8F6BF-5375-455C-9EA6-DF929625EA0E}">
        <p15:presenceInfo xmlns:p15="http://schemas.microsoft.com/office/powerpoint/2012/main" userId="S-1-5-21-639947351-343809578-3807592339-55239" providerId="AD"/>
      </p:ext>
    </p:extLst>
  </p:cmAuthor>
  <p:cmAuthor id="3" name="Kapiloff, Leonard" initials="KL" lastIdx="1" clrIdx="2">
    <p:extLst>
      <p:ext uri="{19B8F6BF-5375-455C-9EA6-DF929625EA0E}">
        <p15:presenceInfo xmlns:p15="http://schemas.microsoft.com/office/powerpoint/2012/main" userId="S-1-5-21-639947351-343809578-3807592339-706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890C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1" autoAdjust="0"/>
    <p:restoredTop sz="96203" autoAdjust="0"/>
  </p:normalViewPr>
  <p:slideViewPr>
    <p:cSldViewPr showGuides="1">
      <p:cViewPr varScale="1">
        <p:scale>
          <a:sx n="112" d="100"/>
          <a:sy n="112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8-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8-2019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9-2020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20-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8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9-2020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20-202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8-2019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9-2020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20-2021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9-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20-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8-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9-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20-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8-2019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19-20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lkapiloff\Transmission%20Demand%20Curves\CMWG%20Data%202020-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2018 to Mar 2019, 69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'69kV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Data'!$N$2:$N$5</c:f>
              <c:numCache>
                <c:formatCode>General</c:formatCode>
                <c:ptCount val="4"/>
                <c:pt idx="0">
                  <c:v>1283.0522222222894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Data'!$O$2:$O$5</c:f>
              <c:numCache>
                <c:formatCode>General</c:formatCode>
                <c:ptCount val="4"/>
                <c:pt idx="0">
                  <c:v>162.50472222222203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Data'!$P$2:$P$5</c:f>
              <c:numCache>
                <c:formatCode>General</c:formatCode>
                <c:ptCount val="4"/>
                <c:pt idx="0">
                  <c:v>156.68666666999999</c:v>
                </c:pt>
                <c:pt idx="1">
                  <c:v>1.1650000000222223</c:v>
                </c:pt>
                <c:pt idx="2">
                  <c:v>7.8327777777777792</c:v>
                </c:pt>
                <c:pt idx="3">
                  <c:v>0.8319444444444446</c:v>
                </c:pt>
              </c:numCache>
            </c:numRef>
          </c:val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Data'!$Q$2:$Q$5</c:f>
              <c:numCache>
                <c:formatCode>General</c:formatCode>
                <c:ptCount val="4"/>
                <c:pt idx="0">
                  <c:v>56.715833332999999</c:v>
                </c:pt>
                <c:pt idx="1">
                  <c:v>39.290833333111124</c:v>
                </c:pt>
                <c:pt idx="2">
                  <c:v>97.094444444444534</c:v>
                </c:pt>
                <c:pt idx="3">
                  <c:v>23.133055555555572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214320"/>
        <c:axId val="617220592"/>
      </c:barChart>
      <c:catAx>
        <c:axId val="61721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220592"/>
        <c:crosses val="autoZero"/>
        <c:auto val="1"/>
        <c:lblAlgn val="ctr"/>
        <c:lblOffset val="100"/>
        <c:noMultiLvlLbl val="0"/>
      </c:catAx>
      <c:valAx>
        <c:axId val="617220592"/>
        <c:scaling>
          <c:orientation val="minMax"/>
          <c:max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 smtClean="0">
                    <a:effectLst/>
                  </a:rPr>
                  <a:t>Constraint-hours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21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2018 to Mar 2019, 138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Data'!$O$2:$O$5</c:f>
              <c:numCache>
                <c:formatCode>General</c:formatCode>
                <c:ptCount val="4"/>
                <c:pt idx="0">
                  <c:v>897.35305555563184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Data'!$P$2:$P$5</c:f>
              <c:numCache>
                <c:formatCode>General</c:formatCode>
                <c:ptCount val="4"/>
                <c:pt idx="0">
                  <c:v>321.04861111000002</c:v>
                </c:pt>
                <c:pt idx="1">
                  <c:v>99.933611111555592</c:v>
                </c:pt>
                <c:pt idx="2">
                  <c:v>534.41416666666714</c:v>
                </c:pt>
                <c:pt idx="3">
                  <c:v>72.228055555555642</c:v>
                </c:pt>
              </c:numCache>
            </c:numRef>
          </c:val>
        </c:ser>
        <c:ser>
          <c:idx val="3"/>
          <c:order val="2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Data'!$Q$2:$Q$5</c:f>
              <c:numCache>
                <c:formatCode>General</c:formatCode>
                <c:ptCount val="4"/>
                <c:pt idx="0">
                  <c:v>139.37083333000001</c:v>
                </c:pt>
                <c:pt idx="1">
                  <c:v>106.35861111088897</c:v>
                </c:pt>
                <c:pt idx="2">
                  <c:v>159.2866666666668</c:v>
                </c:pt>
                <c:pt idx="3">
                  <c:v>6.68333333333333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311032"/>
        <c:axId val="618314168"/>
      </c:barChart>
      <c:catAx>
        <c:axId val="618311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4168"/>
        <c:crosses val="autoZero"/>
        <c:auto val="1"/>
        <c:lblAlgn val="ctr"/>
        <c:lblOffset val="100"/>
        <c:noMultiLvlLbl val="0"/>
      </c:catAx>
      <c:valAx>
        <c:axId val="6183141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 smtClean="0">
                    <a:effectLst/>
                  </a:rPr>
                  <a:t>Constraint-hours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1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2019 to Mar 2020, 138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Data'!$O$2:$O$5</c:f>
              <c:numCache>
                <c:formatCode>General</c:formatCode>
                <c:ptCount val="4"/>
                <c:pt idx="0">
                  <c:v>571.28416666667999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Data'!$P$2:$P$5</c:f>
              <c:numCache>
                <c:formatCode>General</c:formatCode>
                <c:ptCount val="4"/>
                <c:pt idx="0">
                  <c:v>379.28722221999999</c:v>
                </c:pt>
                <c:pt idx="1">
                  <c:v>279.10388888444447</c:v>
                </c:pt>
                <c:pt idx="2">
                  <c:v>944.97999999999979</c:v>
                </c:pt>
                <c:pt idx="3">
                  <c:v>5.7888888888888852</c:v>
                </c:pt>
              </c:numCache>
            </c:numRef>
          </c:val>
        </c:ser>
        <c:ser>
          <c:idx val="3"/>
          <c:order val="2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Data'!$Q$2:$Q$5</c:f>
              <c:numCache>
                <c:formatCode>General</c:formatCode>
                <c:ptCount val="4"/>
                <c:pt idx="0">
                  <c:v>137.53138888999999</c:v>
                </c:pt>
                <c:pt idx="1">
                  <c:v>162.7749999997778</c:v>
                </c:pt>
                <c:pt idx="2">
                  <c:v>315.72861111111109</c:v>
                </c:pt>
                <c:pt idx="3">
                  <c:v>10.969166666666665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316520"/>
        <c:axId val="618314952"/>
      </c:barChart>
      <c:catAx>
        <c:axId val="61831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4952"/>
        <c:crosses val="autoZero"/>
        <c:auto val="1"/>
        <c:lblAlgn val="ctr"/>
        <c:lblOffset val="100"/>
        <c:noMultiLvlLbl val="0"/>
      </c:catAx>
      <c:valAx>
        <c:axId val="618314952"/>
        <c:scaling>
          <c:orientation val="minMax"/>
          <c:max val="16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18316520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2020 to Mar 2021, 138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Data'!$O$2:$O$5</c:f>
              <c:numCache>
                <c:formatCode>General</c:formatCode>
                <c:ptCount val="4"/>
                <c:pt idx="0">
                  <c:v>607.41416666668476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Data'!$P$2:$P$5</c:f>
              <c:numCache>
                <c:formatCode>General</c:formatCode>
                <c:ptCount val="4"/>
                <c:pt idx="0">
                  <c:v>341.94111111000001</c:v>
                </c:pt>
                <c:pt idx="1">
                  <c:v>17.398333333444437</c:v>
                </c:pt>
                <c:pt idx="2">
                  <c:v>53.812222222222232</c:v>
                </c:pt>
                <c:pt idx="3">
                  <c:v>0</c:v>
                </c:pt>
              </c:numCache>
            </c:numRef>
          </c:val>
        </c:ser>
        <c:ser>
          <c:idx val="3"/>
          <c:order val="2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Data'!$Q$2:$Q$5</c:f>
              <c:numCache>
                <c:formatCode>General</c:formatCode>
                <c:ptCount val="4"/>
                <c:pt idx="0">
                  <c:v>99.344166666999996</c:v>
                </c:pt>
                <c:pt idx="1">
                  <c:v>170.14416666666676</c:v>
                </c:pt>
                <c:pt idx="2">
                  <c:v>361.33388888888908</c:v>
                </c:pt>
                <c:pt idx="3">
                  <c:v>34.242222222222239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315344"/>
        <c:axId val="618317304"/>
      </c:barChart>
      <c:catAx>
        <c:axId val="61831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7304"/>
        <c:crosses val="autoZero"/>
        <c:auto val="1"/>
        <c:lblAlgn val="ctr"/>
        <c:lblOffset val="100"/>
        <c:noMultiLvlLbl val="0"/>
      </c:catAx>
      <c:valAx>
        <c:axId val="618317304"/>
        <c:scaling>
          <c:orientation val="minMax"/>
          <c:max val="16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18315344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2018 to Mar 2019, 345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'345kV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Data'!$N$2:$N$5</c:f>
              <c:numCache>
                <c:formatCode>General</c:formatCode>
                <c:ptCount val="4"/>
                <c:pt idx="0">
                  <c:v>969.35055555565555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Data'!$O$2:$O$5</c:f>
              <c:numCache>
                <c:formatCode>General</c:formatCode>
                <c:ptCount val="4"/>
                <c:pt idx="0">
                  <c:v>26.106944444444462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Data'!$P$2:$P$5</c:f>
              <c:numCache>
                <c:formatCode>General</c:formatCode>
                <c:ptCount val="4"/>
                <c:pt idx="0">
                  <c:v>20.289166666666691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Data'!$Q$2:$Q$5</c:f>
              <c:numCache>
                <c:formatCode>General</c:formatCode>
                <c:ptCount val="4"/>
                <c:pt idx="0">
                  <c:v>5.6763888889</c:v>
                </c:pt>
                <c:pt idx="1">
                  <c:v>15.95527777782222</c:v>
                </c:pt>
                <c:pt idx="2">
                  <c:v>11.40583333333333</c:v>
                </c:pt>
                <c:pt idx="3">
                  <c:v>0.50083333333333335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539616"/>
        <c:axId val="618537656"/>
      </c:barChart>
      <c:catAx>
        <c:axId val="61853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37656"/>
        <c:crosses val="autoZero"/>
        <c:auto val="1"/>
        <c:lblAlgn val="ctr"/>
        <c:lblOffset val="100"/>
        <c:noMultiLvlLbl val="0"/>
      </c:catAx>
      <c:valAx>
        <c:axId val="618537656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 smtClean="0">
                    <a:effectLst/>
                  </a:rPr>
                  <a:t>Constraint-hours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3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2019 to Mar 2020, 345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'345kV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Data'!$N$2:$N$5</c:f>
              <c:numCache>
                <c:formatCode>General</c:formatCode>
                <c:ptCount val="4"/>
                <c:pt idx="0">
                  <c:v>1221.843055555642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Data'!$O$2:$O$5</c:f>
              <c:numCache>
                <c:formatCode>General</c:formatCode>
                <c:ptCount val="4"/>
                <c:pt idx="0">
                  <c:v>22.144444444444449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Data'!$P$2:$P$5</c:f>
              <c:numCache>
                <c:formatCode>General</c:formatCode>
                <c:ptCount val="4"/>
                <c:pt idx="0">
                  <c:v>16.036944444444451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Data'!$Q$2:$Q$5</c:f>
              <c:numCache>
                <c:formatCode>General</c:formatCode>
                <c:ptCount val="4"/>
                <c:pt idx="0">
                  <c:v>8.2819444444000005</c:v>
                </c:pt>
                <c:pt idx="1">
                  <c:v>13.008611111066669</c:v>
                </c:pt>
                <c:pt idx="2">
                  <c:v>8.0844444444444452</c:v>
                </c:pt>
                <c:pt idx="3">
                  <c:v>0.91750000000000043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541968"/>
        <c:axId val="618542360"/>
      </c:barChart>
      <c:catAx>
        <c:axId val="61854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42360"/>
        <c:crosses val="autoZero"/>
        <c:auto val="1"/>
        <c:lblAlgn val="ctr"/>
        <c:lblOffset val="100"/>
        <c:noMultiLvlLbl val="0"/>
      </c:catAx>
      <c:valAx>
        <c:axId val="618542360"/>
        <c:scaling>
          <c:orientation val="minMax"/>
          <c:max val="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854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2020 to Mar 2021, 345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'345kV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Data'!$N$2:$N$5</c:f>
              <c:numCache>
                <c:formatCode>General</c:formatCode>
                <c:ptCount val="4"/>
                <c:pt idx="0">
                  <c:v>1854.0188888888249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Data'!$O$2:$O$5</c:f>
              <c:numCache>
                <c:formatCode>General</c:formatCode>
                <c:ptCount val="4"/>
                <c:pt idx="0">
                  <c:v>36.42972222222221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Data'!$P$2:$P$5</c:f>
              <c:numCache>
                <c:formatCode>General</c:formatCode>
                <c:ptCount val="4"/>
                <c:pt idx="0">
                  <c:v>18.697222222222226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Data'!$Q$2:$Q$5</c:f>
              <c:numCache>
                <c:formatCode>General</c:formatCode>
                <c:ptCount val="4"/>
                <c:pt idx="0">
                  <c:v>16.521944444444447</c:v>
                </c:pt>
                <c:pt idx="1">
                  <c:v>13.405833333333327</c:v>
                </c:pt>
                <c:pt idx="2">
                  <c:v>46.395555555555568</c:v>
                </c:pt>
                <c:pt idx="3">
                  <c:v>2.5000000000000004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537264"/>
        <c:axId val="618540008"/>
      </c:barChart>
      <c:catAx>
        <c:axId val="618537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40008"/>
        <c:crosses val="autoZero"/>
        <c:auto val="1"/>
        <c:lblAlgn val="ctr"/>
        <c:lblOffset val="100"/>
        <c:noMultiLvlLbl val="0"/>
      </c:catAx>
      <c:valAx>
        <c:axId val="618540008"/>
        <c:scaling>
          <c:orientation val="minMax"/>
          <c:max val="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853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2018 to Mar 2019, 345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Data'!$O$2:$O$5</c:f>
              <c:numCache>
                <c:formatCode>General</c:formatCode>
                <c:ptCount val="4"/>
                <c:pt idx="0">
                  <c:v>26.106944444444462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Data'!$P$2:$P$5</c:f>
              <c:numCache>
                <c:formatCode>General</c:formatCode>
                <c:ptCount val="4"/>
                <c:pt idx="0">
                  <c:v>20.289166666666691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2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Data'!$Q$2:$Q$5</c:f>
              <c:numCache>
                <c:formatCode>General</c:formatCode>
                <c:ptCount val="4"/>
                <c:pt idx="0">
                  <c:v>5.6763888889</c:v>
                </c:pt>
                <c:pt idx="1">
                  <c:v>15.95527777782222</c:v>
                </c:pt>
                <c:pt idx="2">
                  <c:v>11.40583333333333</c:v>
                </c:pt>
                <c:pt idx="3">
                  <c:v>0.50083333333333335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540792"/>
        <c:axId val="618544320"/>
      </c:barChart>
      <c:catAx>
        <c:axId val="618540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44320"/>
        <c:crosses val="autoZero"/>
        <c:auto val="1"/>
        <c:lblAlgn val="ctr"/>
        <c:lblOffset val="100"/>
        <c:noMultiLvlLbl val="0"/>
      </c:catAx>
      <c:valAx>
        <c:axId val="618544320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 smtClean="0">
                    <a:effectLst/>
                  </a:rPr>
                  <a:t>Constraint-hours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40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2019 to Mar 2020, 345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Data'!$O$2:$O$5</c:f>
              <c:numCache>
                <c:formatCode>General</c:formatCode>
                <c:ptCount val="4"/>
                <c:pt idx="0">
                  <c:v>22.144444444444449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Data'!$P$2:$P$5</c:f>
              <c:numCache>
                <c:formatCode>General</c:formatCode>
                <c:ptCount val="4"/>
                <c:pt idx="0">
                  <c:v>16.036944444444451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2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Data'!$Q$2:$Q$5</c:f>
              <c:numCache>
                <c:formatCode>General</c:formatCode>
                <c:ptCount val="4"/>
                <c:pt idx="0">
                  <c:v>8.2819444444000005</c:v>
                </c:pt>
                <c:pt idx="1">
                  <c:v>13.008611111066669</c:v>
                </c:pt>
                <c:pt idx="2">
                  <c:v>8.0844444444444452</c:v>
                </c:pt>
                <c:pt idx="3">
                  <c:v>0.91750000000000043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543928"/>
        <c:axId val="618543536"/>
      </c:barChart>
      <c:catAx>
        <c:axId val="618543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43536"/>
        <c:crosses val="autoZero"/>
        <c:auto val="1"/>
        <c:lblAlgn val="ctr"/>
        <c:lblOffset val="100"/>
        <c:noMultiLvlLbl val="0"/>
      </c:catAx>
      <c:valAx>
        <c:axId val="618543536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18543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'345kV Data'!$K$7</c:f>
          <c:strCache>
            <c:ptCount val="1"/>
            <c:pt idx="0">
              <c:v>Apr 2020 to Mar 2021, 345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'345kV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Data'!$O$2:$O$5</c:f>
              <c:numCache>
                <c:formatCode>General</c:formatCode>
                <c:ptCount val="4"/>
                <c:pt idx="0">
                  <c:v>36.42972222222221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'345kV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Data'!$P$2:$P$5</c:f>
              <c:numCache>
                <c:formatCode>General</c:formatCode>
                <c:ptCount val="4"/>
                <c:pt idx="0">
                  <c:v>18.697222222222226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2"/>
          <c:tx>
            <c:strRef>
              <c:f>'345kV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'345kV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'345kV Data'!$Q$2:$Q$5</c:f>
              <c:numCache>
                <c:formatCode>General</c:formatCode>
                <c:ptCount val="4"/>
                <c:pt idx="0">
                  <c:v>16.521944444444447</c:v>
                </c:pt>
                <c:pt idx="1">
                  <c:v>13.405833333333327</c:v>
                </c:pt>
                <c:pt idx="2">
                  <c:v>46.395555555555568</c:v>
                </c:pt>
                <c:pt idx="3">
                  <c:v>2.5000000000000004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538048"/>
        <c:axId val="618544712"/>
      </c:barChart>
      <c:catAx>
        <c:axId val="6185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544712"/>
        <c:crosses val="autoZero"/>
        <c:auto val="1"/>
        <c:lblAlgn val="ctr"/>
        <c:lblOffset val="100"/>
        <c:noMultiLvlLbl val="0"/>
      </c:catAx>
      <c:valAx>
        <c:axId val="618544712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1853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2019 to Mar 2020, 69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'69kV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Data'!$N$2:$N$5</c:f>
              <c:numCache>
                <c:formatCode>General</c:formatCode>
                <c:ptCount val="4"/>
                <c:pt idx="0">
                  <c:v>1889.1824999999699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Data'!$O$2:$O$5</c:f>
              <c:numCache>
                <c:formatCode>General</c:formatCode>
                <c:ptCount val="4"/>
                <c:pt idx="0">
                  <c:v>678.47888888892533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Data'!$P$2:$P$5</c:f>
              <c:numCache>
                <c:formatCode>General</c:formatCode>
                <c:ptCount val="4"/>
                <c:pt idx="0">
                  <c:v>274.48444444</c:v>
                </c:pt>
                <c:pt idx="1">
                  <c:v>17.096666666555549</c:v>
                </c:pt>
                <c:pt idx="2">
                  <c:v>51.455277777777759</c:v>
                </c:pt>
                <c:pt idx="3">
                  <c:v>0.53722222222222227</c:v>
                </c:pt>
              </c:numCache>
            </c:numRef>
          </c:val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Data'!$Q$2:$Q$5</c:f>
              <c:numCache>
                <c:formatCode>General</c:formatCode>
                <c:ptCount val="4"/>
                <c:pt idx="0">
                  <c:v>33.129166667</c:v>
                </c:pt>
                <c:pt idx="1">
                  <c:v>50.602222221777765</c:v>
                </c:pt>
                <c:pt idx="2">
                  <c:v>118.59222222222223</c:v>
                </c:pt>
                <c:pt idx="3">
                  <c:v>6.5069444444444375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217456"/>
        <c:axId val="617218240"/>
      </c:barChart>
      <c:catAx>
        <c:axId val="61721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218240"/>
        <c:crosses val="autoZero"/>
        <c:auto val="1"/>
        <c:lblAlgn val="ctr"/>
        <c:lblOffset val="100"/>
        <c:noMultiLvlLbl val="0"/>
      </c:catAx>
      <c:valAx>
        <c:axId val="617218240"/>
        <c:scaling>
          <c:orientation val="minMax"/>
          <c:max val="3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721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2020 to Mar 2021, 69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'69kV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Data'!$N$2:$N$5</c:f>
              <c:numCache>
                <c:formatCode>General</c:formatCode>
                <c:ptCount val="4"/>
                <c:pt idx="0">
                  <c:v>1842.1305555555211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Data'!$O$2:$O$5</c:f>
              <c:numCache>
                <c:formatCode>General</c:formatCode>
                <c:ptCount val="4"/>
                <c:pt idx="0">
                  <c:v>272.9408333333335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Data'!$P$2:$P$5</c:f>
              <c:numCache>
                <c:formatCode>General</c:formatCode>
                <c:ptCount val="4"/>
                <c:pt idx="0">
                  <c:v>117.76416666666647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Data'!$Q$2:$Q$5</c:f>
              <c:numCache>
                <c:formatCode>General</c:formatCode>
                <c:ptCount val="4"/>
                <c:pt idx="0">
                  <c:v>25.025555556</c:v>
                </c:pt>
                <c:pt idx="1">
                  <c:v>34.305555555333335</c:v>
                </c:pt>
                <c:pt idx="2">
                  <c:v>90.030555555555608</c:v>
                </c:pt>
                <c:pt idx="3">
                  <c:v>5.7688888888888856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216672"/>
        <c:axId val="617220200"/>
      </c:barChart>
      <c:catAx>
        <c:axId val="61721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220200"/>
        <c:crosses val="autoZero"/>
        <c:auto val="1"/>
        <c:lblAlgn val="ctr"/>
        <c:lblOffset val="100"/>
        <c:noMultiLvlLbl val="0"/>
      </c:catAx>
      <c:valAx>
        <c:axId val="617220200"/>
        <c:scaling>
          <c:orientation val="minMax"/>
          <c:max val="3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1721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2018 to Mar 2019, 69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Data'!$O$2:$O$5</c:f>
              <c:numCache>
                <c:formatCode>General</c:formatCode>
                <c:ptCount val="4"/>
                <c:pt idx="0">
                  <c:v>162.50472222222203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Data'!$P$2:$P$5</c:f>
              <c:numCache>
                <c:formatCode>General</c:formatCode>
                <c:ptCount val="4"/>
                <c:pt idx="0">
                  <c:v>156.68666666999999</c:v>
                </c:pt>
                <c:pt idx="1">
                  <c:v>1.1650000000222223</c:v>
                </c:pt>
                <c:pt idx="2">
                  <c:v>7.8327777777777792</c:v>
                </c:pt>
                <c:pt idx="3">
                  <c:v>0.8319444444444446</c:v>
                </c:pt>
              </c:numCache>
            </c:numRef>
          </c:val>
        </c:ser>
        <c:ser>
          <c:idx val="3"/>
          <c:order val="2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Data'!$Q$2:$Q$5</c:f>
              <c:numCache>
                <c:formatCode>General</c:formatCode>
                <c:ptCount val="4"/>
                <c:pt idx="0">
                  <c:v>56.715833332999999</c:v>
                </c:pt>
                <c:pt idx="1">
                  <c:v>39.290833333111124</c:v>
                </c:pt>
                <c:pt idx="2">
                  <c:v>97.094444444444534</c:v>
                </c:pt>
                <c:pt idx="3">
                  <c:v>23.133055555555572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220984"/>
        <c:axId val="617213928"/>
      </c:barChart>
      <c:catAx>
        <c:axId val="617220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213928"/>
        <c:crosses val="autoZero"/>
        <c:auto val="1"/>
        <c:lblAlgn val="ctr"/>
        <c:lblOffset val="100"/>
        <c:noMultiLvlLbl val="0"/>
      </c:catAx>
      <c:valAx>
        <c:axId val="617213928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 smtClean="0">
                    <a:effectLst/>
                  </a:rPr>
                  <a:t>Constraint-hours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220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2019 to Mar 2020, 69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Data'!$O$2:$O$5</c:f>
              <c:numCache>
                <c:formatCode>General</c:formatCode>
                <c:ptCount val="4"/>
                <c:pt idx="0">
                  <c:v>678.47888888892533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Data'!$P$2:$P$5</c:f>
              <c:numCache>
                <c:formatCode>General</c:formatCode>
                <c:ptCount val="4"/>
                <c:pt idx="0">
                  <c:v>274.48444444</c:v>
                </c:pt>
                <c:pt idx="1">
                  <c:v>17.096666666555549</c:v>
                </c:pt>
                <c:pt idx="2">
                  <c:v>51.455277777777759</c:v>
                </c:pt>
                <c:pt idx="3">
                  <c:v>0.53722222222222227</c:v>
                </c:pt>
              </c:numCache>
            </c:numRef>
          </c:val>
        </c:ser>
        <c:ser>
          <c:idx val="3"/>
          <c:order val="2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Data'!$Q$2:$Q$5</c:f>
              <c:numCache>
                <c:formatCode>General</c:formatCode>
                <c:ptCount val="4"/>
                <c:pt idx="0">
                  <c:v>33.129166667</c:v>
                </c:pt>
                <c:pt idx="1">
                  <c:v>50.602222221777765</c:v>
                </c:pt>
                <c:pt idx="2">
                  <c:v>118.59222222222223</c:v>
                </c:pt>
                <c:pt idx="3">
                  <c:v>6.5069444444444375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219024"/>
        <c:axId val="617215888"/>
      </c:barChart>
      <c:catAx>
        <c:axId val="61721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7215888"/>
        <c:crosses val="autoZero"/>
        <c:auto val="1"/>
        <c:lblAlgn val="ctr"/>
        <c:lblOffset val="100"/>
        <c:noMultiLvlLbl val="0"/>
      </c:catAx>
      <c:valAx>
        <c:axId val="617215888"/>
        <c:scaling>
          <c:orientation val="minMax"/>
          <c:max val="1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172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'69kV Data'!$K$7</c:f>
          <c:strCache>
            <c:ptCount val="1"/>
            <c:pt idx="0">
              <c:v>Apr 2020 to Mar 2021, 69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'69kV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Data'!$O$2:$O$5</c:f>
              <c:numCache>
                <c:formatCode>General</c:formatCode>
                <c:ptCount val="4"/>
                <c:pt idx="0">
                  <c:v>272.9408333333335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1"/>
          <c:tx>
            <c:strRef>
              <c:f>'69kV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Data'!$P$2:$P$5</c:f>
              <c:numCache>
                <c:formatCode>General</c:formatCode>
                <c:ptCount val="4"/>
                <c:pt idx="0">
                  <c:v>117.76416666666647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2"/>
          <c:tx>
            <c:strRef>
              <c:f>'69kV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'69kV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'69kV Data'!$Q$2:$Q$5</c:f>
              <c:numCache>
                <c:formatCode>General</c:formatCode>
                <c:ptCount val="4"/>
                <c:pt idx="0">
                  <c:v>25.025555556</c:v>
                </c:pt>
                <c:pt idx="1">
                  <c:v>34.305555555333335</c:v>
                </c:pt>
                <c:pt idx="2">
                  <c:v>90.030555555555608</c:v>
                </c:pt>
                <c:pt idx="3">
                  <c:v>5.7688888888888856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215104"/>
        <c:axId val="618314560"/>
      </c:barChart>
      <c:catAx>
        <c:axId val="617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4560"/>
        <c:crosses val="autoZero"/>
        <c:auto val="1"/>
        <c:lblAlgn val="ctr"/>
        <c:lblOffset val="100"/>
        <c:noMultiLvlLbl val="0"/>
      </c:catAx>
      <c:valAx>
        <c:axId val="618314560"/>
        <c:scaling>
          <c:orientation val="minMax"/>
          <c:max val="1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17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2018 to Mar 2019, 138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'138kV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Data'!$N$2:$N$5</c:f>
              <c:numCache>
                <c:formatCode>General</c:formatCode>
                <c:ptCount val="4"/>
                <c:pt idx="0">
                  <c:v>10057.117222223205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Data'!$O$2:$O$5</c:f>
              <c:numCache>
                <c:formatCode>General</c:formatCode>
                <c:ptCount val="4"/>
                <c:pt idx="0">
                  <c:v>897.35305555563184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Data'!$P$2:$P$5</c:f>
              <c:numCache>
                <c:formatCode>General</c:formatCode>
                <c:ptCount val="4"/>
                <c:pt idx="0">
                  <c:v>321.04861111000002</c:v>
                </c:pt>
                <c:pt idx="1">
                  <c:v>99.933611111555592</c:v>
                </c:pt>
                <c:pt idx="2">
                  <c:v>534.41416666666714</c:v>
                </c:pt>
                <c:pt idx="3">
                  <c:v>72.228055555555642</c:v>
                </c:pt>
              </c:numCache>
            </c:numRef>
          </c:val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Data'!$Q$2:$Q$5</c:f>
              <c:numCache>
                <c:formatCode>General</c:formatCode>
                <c:ptCount val="4"/>
                <c:pt idx="0">
                  <c:v>139.37083333000001</c:v>
                </c:pt>
                <c:pt idx="1">
                  <c:v>106.35861111088897</c:v>
                </c:pt>
                <c:pt idx="2">
                  <c:v>159.2866666666668</c:v>
                </c:pt>
                <c:pt idx="3">
                  <c:v>6.68333333333333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311424"/>
        <c:axId val="618316128"/>
      </c:barChart>
      <c:catAx>
        <c:axId val="61831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6128"/>
        <c:crosses val="autoZero"/>
        <c:auto val="1"/>
        <c:lblAlgn val="ctr"/>
        <c:lblOffset val="100"/>
        <c:noMultiLvlLbl val="0"/>
      </c:catAx>
      <c:valAx>
        <c:axId val="618316128"/>
        <c:scaling>
          <c:orientation val="minMax"/>
          <c:max val="1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dirty="0" smtClean="0">
                    <a:effectLst/>
                  </a:rPr>
                  <a:t>Constraint-hours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14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2019 to Mar 2020, 138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'138kV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Data'!$N$2:$N$5</c:f>
              <c:numCache>
                <c:formatCode>General</c:formatCode>
                <c:ptCount val="4"/>
                <c:pt idx="0">
                  <c:v>11877.645833334971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Data'!$O$2:$O$5</c:f>
              <c:numCache>
                <c:formatCode>General</c:formatCode>
                <c:ptCount val="4"/>
                <c:pt idx="0">
                  <c:v>571.28416666667999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Data'!$P$2:$P$5</c:f>
              <c:numCache>
                <c:formatCode>General</c:formatCode>
                <c:ptCount val="4"/>
                <c:pt idx="0">
                  <c:v>379.28722221999999</c:v>
                </c:pt>
                <c:pt idx="1">
                  <c:v>279.10388888444447</c:v>
                </c:pt>
                <c:pt idx="2">
                  <c:v>944.97999999999979</c:v>
                </c:pt>
                <c:pt idx="3">
                  <c:v>5.7888888888888852</c:v>
                </c:pt>
              </c:numCache>
            </c:numRef>
          </c:val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Data'!$Q$2:$Q$5</c:f>
              <c:numCache>
                <c:formatCode>General</c:formatCode>
                <c:ptCount val="4"/>
                <c:pt idx="0">
                  <c:v>137.53138888999999</c:v>
                </c:pt>
                <c:pt idx="1">
                  <c:v>162.7749999997778</c:v>
                </c:pt>
                <c:pt idx="2">
                  <c:v>315.72861111111109</c:v>
                </c:pt>
                <c:pt idx="3">
                  <c:v>10.969166666666665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313384"/>
        <c:axId val="618311816"/>
      </c:barChart>
      <c:catAx>
        <c:axId val="618313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1816"/>
        <c:crosses val="autoZero"/>
        <c:auto val="1"/>
        <c:lblAlgn val="ctr"/>
        <c:lblOffset val="100"/>
        <c:noMultiLvlLbl val="0"/>
      </c:catAx>
      <c:valAx>
        <c:axId val="618311816"/>
        <c:scaling>
          <c:orientation val="minMax"/>
          <c:max val="13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1831338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'138kV Data'!$K$7</c:f>
          <c:strCache>
            <c:ptCount val="1"/>
            <c:pt idx="0">
              <c:v>Apr 2020 to Mar 2021, 138 kV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'138kV Data'!$N$1</c:f>
              <c:strCache>
                <c:ptCount val="1"/>
                <c:pt idx="0">
                  <c:v>Shadow Price &lt;=500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Data'!$N$2:$N$5</c:f>
              <c:numCache>
                <c:formatCode>General</c:formatCode>
                <c:ptCount val="4"/>
                <c:pt idx="0">
                  <c:v>10683.051666667583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'138kV Data'!$O$1</c:f>
              <c:strCache>
                <c:ptCount val="1"/>
                <c:pt idx="0">
                  <c:v>Shadow Price &gt; 500 and &lt;=1000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Data'!$O$2:$O$5</c:f>
              <c:numCache>
                <c:formatCode>General</c:formatCode>
                <c:ptCount val="4"/>
                <c:pt idx="0">
                  <c:v>607.41416666668476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'138kV Data'!$P$1</c:f>
              <c:strCache>
                <c:ptCount val="1"/>
                <c:pt idx="0">
                  <c:v>Shadow Price &gt; 1000 and &lt;=2000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Data'!$P$2:$P$5</c:f>
              <c:numCache>
                <c:formatCode>General</c:formatCode>
                <c:ptCount val="4"/>
                <c:pt idx="0">
                  <c:v>341.94111111000001</c:v>
                </c:pt>
                <c:pt idx="1">
                  <c:v>17.398333333444437</c:v>
                </c:pt>
                <c:pt idx="2">
                  <c:v>53.812222222222232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'138kV Data'!$Q$1</c:f>
              <c:strCache>
                <c:ptCount val="1"/>
                <c:pt idx="0">
                  <c:v>Shadow Price &gt; 2000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'138kV Data'!$M$2:$M$5</c:f>
              <c:strCache>
                <c:ptCount val="4"/>
                <c:pt idx="0">
                  <c:v>100%</c:v>
                </c:pt>
                <c:pt idx="1">
                  <c:v>100% &lt; x &lt;= 102%</c:v>
                </c:pt>
                <c:pt idx="2">
                  <c:v>102% &lt; x &lt;= 120%</c:v>
                </c:pt>
                <c:pt idx="3">
                  <c:v>120% &lt; x</c:v>
                </c:pt>
              </c:strCache>
            </c:strRef>
          </c:cat>
          <c:val>
            <c:numRef>
              <c:f>'138kV Data'!$Q$2:$Q$5</c:f>
              <c:numCache>
                <c:formatCode>General</c:formatCode>
                <c:ptCount val="4"/>
                <c:pt idx="0">
                  <c:v>99.344166666999996</c:v>
                </c:pt>
                <c:pt idx="1">
                  <c:v>170.14416666666676</c:v>
                </c:pt>
                <c:pt idx="2">
                  <c:v>361.33388888888908</c:v>
                </c:pt>
                <c:pt idx="3">
                  <c:v>34.242222222222239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8310248"/>
        <c:axId val="618312600"/>
      </c:barChart>
      <c:catAx>
        <c:axId val="618310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2600"/>
        <c:crosses val="autoZero"/>
        <c:auto val="1"/>
        <c:lblAlgn val="ctr"/>
        <c:lblOffset val="100"/>
        <c:noMultiLvlLbl val="0"/>
      </c:catAx>
      <c:valAx>
        <c:axId val="618312600"/>
        <c:scaling>
          <c:orientation val="minMax"/>
          <c:max val="13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18310248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Y axis limits</a:t>
            </a:r>
            <a:r>
              <a:rPr lang="en-US" baseline="0" dirty="0" smtClean="0"/>
              <a:t> change from slide to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71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9962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631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621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74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70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14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32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04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2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0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35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562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smtClean="0">
                <a:solidFill>
                  <a:schemeClr val="tx2"/>
                </a:solidFill>
              </a:rPr>
              <a:t>Historical Constraint Shadow Prices </a:t>
            </a:r>
            <a:r>
              <a:rPr lang="en-US" sz="1900" b="1" dirty="0">
                <a:solidFill>
                  <a:schemeClr val="tx2"/>
                </a:solidFill>
              </a:rPr>
              <a:t>and </a:t>
            </a:r>
            <a:r>
              <a:rPr lang="en-US" sz="1900" b="1" dirty="0" smtClean="0">
                <a:solidFill>
                  <a:schemeClr val="tx2"/>
                </a:solidFill>
              </a:rPr>
              <a:t>Loading Levels</a:t>
            </a:r>
            <a:endParaRPr lang="en-US" sz="1900" b="1" dirty="0">
              <a:solidFill>
                <a:schemeClr val="tx2"/>
              </a:solidFill>
            </a:endParaRPr>
          </a:p>
          <a:p>
            <a:endParaRPr lang="en-US" sz="1900" b="1" dirty="0">
              <a:solidFill>
                <a:schemeClr val="tx2"/>
              </a:solidFill>
            </a:endParaRPr>
          </a:p>
          <a:p>
            <a:r>
              <a:rPr lang="en-US" sz="1900" b="1" i="1" dirty="0" smtClean="0">
                <a:solidFill>
                  <a:schemeClr val="tx2"/>
                </a:solidFill>
              </a:rPr>
              <a:t>Congestion Management Working Group</a:t>
            </a:r>
            <a:endParaRPr lang="en-US" sz="1900" b="1" i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Analysis &amp; Validation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5/10/2021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17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69 kV, </a:t>
            </a:r>
            <a:r>
              <a:rPr lang="en-US" dirty="0"/>
              <a:t>without </a:t>
            </a:r>
            <a:r>
              <a:rPr lang="en-US" dirty="0" smtClean="0"/>
              <a:t>&lt;=$</a:t>
            </a:r>
            <a:r>
              <a:rPr lang="en-US" dirty="0"/>
              <a:t>500/MWh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1219200"/>
            <a:ext cx="9067800" cy="4114800"/>
            <a:chOff x="0" y="1595571"/>
            <a:chExt cx="9067800" cy="4114800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82166695"/>
                </p:ext>
              </p:extLst>
            </p:nvPr>
          </p:nvGraphicFramePr>
          <p:xfrm>
            <a:off x="0" y="1595571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83251293"/>
                </p:ext>
              </p:extLst>
            </p:nvPr>
          </p:nvGraphicFramePr>
          <p:xfrm>
            <a:off x="3619500" y="1595571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16166247"/>
                </p:ext>
              </p:extLst>
            </p:nvPr>
          </p:nvGraphicFramePr>
          <p:xfrm>
            <a:off x="6324600" y="1595571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5" y="5686424"/>
            <a:ext cx="8886825" cy="2571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38200" y="16764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Y-axis scale differs between slides. </a:t>
            </a:r>
            <a:endParaRPr lang="en-US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00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Background</a:t>
            </a:r>
          </a:p>
          <a:p>
            <a:r>
              <a:rPr lang="en-US" sz="2400" b="1" dirty="0" smtClean="0"/>
              <a:t>Methodology</a:t>
            </a:r>
          </a:p>
          <a:p>
            <a:r>
              <a:rPr lang="en-US" sz="2400" b="1" dirty="0" smtClean="0"/>
              <a:t>69 kV Data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138 </a:t>
            </a:r>
            <a:r>
              <a:rPr lang="en-US" sz="2400" b="1" dirty="0">
                <a:solidFill>
                  <a:srgbClr val="0070C0"/>
                </a:solidFill>
              </a:rPr>
              <a:t>kV </a:t>
            </a:r>
            <a:r>
              <a:rPr lang="en-US" sz="2400" b="1" dirty="0" smtClean="0">
                <a:solidFill>
                  <a:srgbClr val="0070C0"/>
                </a:solidFill>
              </a:rPr>
              <a:t>Data</a:t>
            </a:r>
          </a:p>
          <a:p>
            <a:r>
              <a:rPr lang="en-US" sz="2400" b="1" dirty="0" smtClean="0"/>
              <a:t>345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/>
              <a:t>100</a:t>
            </a:r>
            <a:r>
              <a:rPr lang="en-US" sz="2400" b="1" dirty="0" smtClean="0"/>
              <a:t>%&lt;= </a:t>
            </a:r>
            <a:r>
              <a:rPr lang="en-US" sz="2400" b="1" dirty="0"/>
              <a:t>Loading &lt;=102% Data</a:t>
            </a:r>
          </a:p>
          <a:p>
            <a:endParaRPr lang="en-US" sz="2400" b="1" dirty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138 kV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19768" y="395599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1216152"/>
            <a:ext cx="9069745" cy="4114800"/>
            <a:chOff x="-30622" y="2004953"/>
            <a:chExt cx="9069745" cy="4114800"/>
          </a:xfrm>
        </p:grpSpPr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42650338"/>
                </p:ext>
              </p:extLst>
            </p:nvPr>
          </p:nvGraphicFramePr>
          <p:xfrm>
            <a:off x="-30622" y="2004953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02854296"/>
                </p:ext>
              </p:extLst>
            </p:nvPr>
          </p:nvGraphicFramePr>
          <p:xfrm>
            <a:off x="3589850" y="2004953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29486652"/>
                </p:ext>
              </p:extLst>
            </p:nvPr>
          </p:nvGraphicFramePr>
          <p:xfrm>
            <a:off x="6295923" y="2004953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649611"/>
            <a:ext cx="9144000" cy="44302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16764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Y-axis scale differs between slides. </a:t>
            </a:r>
            <a:endParaRPr lang="en-US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81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138 kV, </a:t>
            </a:r>
            <a:r>
              <a:rPr lang="en-US" dirty="0"/>
              <a:t>without </a:t>
            </a:r>
            <a:r>
              <a:rPr lang="en-US" dirty="0" smtClean="0"/>
              <a:t>&lt;=$</a:t>
            </a:r>
            <a:r>
              <a:rPr lang="en-US" dirty="0"/>
              <a:t>500/MWh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1216152"/>
            <a:ext cx="9069745" cy="4114800"/>
            <a:chOff x="-30622" y="2004953"/>
            <a:chExt cx="9069745" cy="4114800"/>
          </a:xfrm>
        </p:grpSpPr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43413091"/>
                </p:ext>
              </p:extLst>
            </p:nvPr>
          </p:nvGraphicFramePr>
          <p:xfrm>
            <a:off x="-30622" y="2004953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29147201"/>
                </p:ext>
              </p:extLst>
            </p:nvPr>
          </p:nvGraphicFramePr>
          <p:xfrm>
            <a:off x="3589850" y="2004953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19400719"/>
                </p:ext>
              </p:extLst>
            </p:nvPr>
          </p:nvGraphicFramePr>
          <p:xfrm>
            <a:off x="6295923" y="2004953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5" y="5686424"/>
            <a:ext cx="8886825" cy="2571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38200" y="16764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Y-axis scale differs between slides. </a:t>
            </a:r>
            <a:endParaRPr lang="en-US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7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</a:p>
          <a:p>
            <a:r>
              <a:rPr lang="en-US" sz="2400" b="1" dirty="0" smtClean="0"/>
              <a:t>Methodology</a:t>
            </a:r>
          </a:p>
          <a:p>
            <a:r>
              <a:rPr lang="en-US" sz="2400" b="1" dirty="0" smtClean="0"/>
              <a:t>69 kV Data</a:t>
            </a:r>
          </a:p>
          <a:p>
            <a:r>
              <a:rPr lang="en-US" sz="2400" b="1" dirty="0" smtClean="0"/>
              <a:t>138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345 </a:t>
            </a:r>
            <a:r>
              <a:rPr lang="en-US" sz="2400" b="1" dirty="0">
                <a:solidFill>
                  <a:srgbClr val="0070C0"/>
                </a:solidFill>
              </a:rPr>
              <a:t>kV </a:t>
            </a:r>
            <a:r>
              <a:rPr lang="en-US" sz="2400" b="1" dirty="0" smtClean="0">
                <a:solidFill>
                  <a:srgbClr val="0070C0"/>
                </a:solidFill>
              </a:rPr>
              <a:t>Data</a:t>
            </a:r>
          </a:p>
          <a:p>
            <a:r>
              <a:rPr lang="en-US" sz="2400" b="1" dirty="0"/>
              <a:t>100</a:t>
            </a:r>
            <a:r>
              <a:rPr lang="en-US" sz="2400" b="1" dirty="0" smtClean="0"/>
              <a:t>%&lt;= </a:t>
            </a:r>
            <a:r>
              <a:rPr lang="en-US" sz="2400" b="1" dirty="0"/>
              <a:t>Loading &lt;=102% Data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345 kV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1216152"/>
            <a:ext cx="9074847" cy="4114800"/>
            <a:chOff x="-101987" y="1447800"/>
            <a:chExt cx="9074847" cy="4114800"/>
          </a:xfrm>
        </p:grpSpPr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15159124"/>
                </p:ext>
              </p:extLst>
            </p:nvPr>
          </p:nvGraphicFramePr>
          <p:xfrm>
            <a:off x="-101987" y="1447800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1523934"/>
                </p:ext>
              </p:extLst>
            </p:nvPr>
          </p:nvGraphicFramePr>
          <p:xfrm>
            <a:off x="3521036" y="1447800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51472883"/>
                </p:ext>
              </p:extLst>
            </p:nvPr>
          </p:nvGraphicFramePr>
          <p:xfrm>
            <a:off x="6229660" y="1447800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649611"/>
            <a:ext cx="9144000" cy="44302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16764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Y-axis scale differs between slides. </a:t>
            </a:r>
            <a:endParaRPr lang="en-US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07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345 kV, </a:t>
            </a:r>
            <a:r>
              <a:rPr lang="en-US" dirty="0"/>
              <a:t>without </a:t>
            </a:r>
            <a:r>
              <a:rPr lang="en-US" dirty="0" smtClean="0"/>
              <a:t>&lt;=$</a:t>
            </a:r>
            <a:r>
              <a:rPr lang="en-US" dirty="0"/>
              <a:t>500/MWh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1216152"/>
            <a:ext cx="9074847" cy="4114800"/>
            <a:chOff x="-101987" y="1447800"/>
            <a:chExt cx="9074847" cy="4114800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66460976"/>
                </p:ext>
              </p:extLst>
            </p:nvPr>
          </p:nvGraphicFramePr>
          <p:xfrm>
            <a:off x="-101987" y="1447800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43736073"/>
                </p:ext>
              </p:extLst>
            </p:nvPr>
          </p:nvGraphicFramePr>
          <p:xfrm>
            <a:off x="3521036" y="1447800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68252867"/>
                </p:ext>
              </p:extLst>
            </p:nvPr>
          </p:nvGraphicFramePr>
          <p:xfrm>
            <a:off x="6229660" y="1447800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75" y="5686424"/>
            <a:ext cx="8886825" cy="2571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38200" y="16764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Y-axis scale differs between slides. </a:t>
            </a:r>
            <a:endParaRPr lang="en-US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2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</a:p>
          <a:p>
            <a:r>
              <a:rPr lang="en-US" sz="2400" b="1" dirty="0" smtClean="0"/>
              <a:t>Methodology</a:t>
            </a:r>
          </a:p>
          <a:p>
            <a:r>
              <a:rPr lang="en-US" sz="2400" b="1" dirty="0" smtClean="0"/>
              <a:t>69 kV Data</a:t>
            </a:r>
          </a:p>
          <a:p>
            <a:r>
              <a:rPr lang="en-US" sz="2400" b="1" dirty="0" smtClean="0"/>
              <a:t>138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/>
              <a:t>345 kV Data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100</a:t>
            </a:r>
            <a:r>
              <a:rPr lang="en-US" sz="2400" b="1" dirty="0" smtClean="0">
                <a:solidFill>
                  <a:srgbClr val="0070C0"/>
                </a:solidFill>
              </a:rPr>
              <a:t>%&lt;= </a:t>
            </a:r>
            <a:r>
              <a:rPr lang="en-US" sz="2400" b="1" dirty="0">
                <a:solidFill>
                  <a:srgbClr val="0070C0"/>
                </a:solidFill>
              </a:rPr>
              <a:t>Loading &lt;=102% Data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100</a:t>
            </a:r>
            <a:r>
              <a:rPr lang="en-US" dirty="0" smtClean="0"/>
              <a:t>%&lt;= </a:t>
            </a:r>
            <a:r>
              <a:rPr lang="en-US" dirty="0"/>
              <a:t>Loading &lt;=102%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496552"/>
              </p:ext>
            </p:extLst>
          </p:nvPr>
        </p:nvGraphicFramePr>
        <p:xfrm>
          <a:off x="914400" y="1829896"/>
          <a:ext cx="7315200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371600"/>
                <a:gridCol w="2286000"/>
                <a:gridCol w="2286000"/>
              </a:tblGrid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Voltage Level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Shadow </a:t>
                      </a:r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Price </a:t>
                      </a:r>
                      <a:r>
                        <a:rPr lang="en-US" sz="1400" kern="12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&gt;$1000/MWh</a:t>
                      </a:r>
                      <a:endParaRPr lang="en-US" sz="1400" kern="12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Shadow </a:t>
                      </a:r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Price </a:t>
                      </a:r>
                      <a:r>
                        <a:rPr lang="en-US" sz="1400" kern="12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&gt;$500/MWh</a:t>
                      </a:r>
                      <a:endParaRPr lang="en-US" sz="1400" kern="12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2018-2019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13.88%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22.77%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2018-2019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5.38%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12.62%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2018-2019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4.00%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6.48%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12.03%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33.77%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6.53%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10.42%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2019-2020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2.89%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4.61%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7.42%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18.85%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5.08%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9.99%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</a:p>
                  </a:txBody>
                  <a:tcPr marL="5533" marR="5533" marT="5533" marB="0" anchor="ctr">
                    <a:lnR w="12700" cmpd="sng">
                      <a:noFill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5533" marR="5533" marT="5533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2.45%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kern="1200" dirty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latin typeface="+mn-lt"/>
                          <a:ea typeface="+mn-ea"/>
                          <a:cs typeface="+mn-cs"/>
                        </a:rPr>
                        <a:t>4.28%</a:t>
                      </a:r>
                    </a:p>
                  </a:txBody>
                  <a:tcPr marL="5533" marR="5533" marT="553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4016" y="914400"/>
            <a:ext cx="8295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The table below shows the constraint-hours with 100% &lt;= loading &lt;=102% and shadow price &gt;$500/MWh or &gt;$1000/MWh as a </a:t>
            </a:r>
            <a:r>
              <a:rPr lang="en-US" dirty="0">
                <a:solidFill>
                  <a:schemeClr val="tx2"/>
                </a:solidFill>
              </a:rPr>
              <a:t>p</a:t>
            </a:r>
            <a:r>
              <a:rPr lang="en-US" dirty="0" smtClean="0">
                <a:solidFill>
                  <a:schemeClr val="tx2"/>
                </a:solidFill>
              </a:rPr>
              <a:t>ercent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of </a:t>
            </a:r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 smtClean="0">
                <a:solidFill>
                  <a:schemeClr val="tx2"/>
                </a:solidFill>
              </a:rPr>
              <a:t>t</a:t>
            </a:r>
            <a:r>
              <a:rPr lang="en-US" dirty="0" smtClean="0">
                <a:solidFill>
                  <a:schemeClr val="tx2"/>
                </a:solidFill>
              </a:rPr>
              <a:t>otal </a:t>
            </a:r>
            <a:r>
              <a:rPr lang="en-US" dirty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onstraint-hours </a:t>
            </a:r>
            <a:r>
              <a:rPr lang="en-US" dirty="0" smtClean="0">
                <a:solidFill>
                  <a:schemeClr val="tx2"/>
                </a:solidFill>
              </a:rPr>
              <a:t>for each y</a:t>
            </a:r>
            <a:r>
              <a:rPr lang="en-US" dirty="0" smtClean="0">
                <a:solidFill>
                  <a:schemeClr val="tx2"/>
                </a:solidFill>
              </a:rPr>
              <a:t>ear </a:t>
            </a:r>
            <a:r>
              <a:rPr lang="en-US" dirty="0" smtClean="0">
                <a:solidFill>
                  <a:schemeClr val="tx2"/>
                </a:solidFill>
              </a:rPr>
              <a:t>and </a:t>
            </a:r>
            <a:r>
              <a:rPr lang="en-US" dirty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oltage </a:t>
            </a:r>
            <a:r>
              <a:rPr lang="en-US" dirty="0" smtClean="0">
                <a:solidFill>
                  <a:schemeClr val="tx2"/>
                </a:solidFill>
              </a:rPr>
              <a:t>l</a:t>
            </a:r>
            <a:r>
              <a:rPr lang="en-US" dirty="0" smtClean="0">
                <a:solidFill>
                  <a:schemeClr val="tx2"/>
                </a:solidFill>
              </a:rPr>
              <a:t>evel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Available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 Excel file containing the data represented by these graphs is posted to the CMWG meeting page.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77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Background</a:t>
            </a:r>
          </a:p>
          <a:p>
            <a:r>
              <a:rPr lang="en-US" sz="2400" b="1" dirty="0" smtClean="0"/>
              <a:t>Methodology</a:t>
            </a:r>
          </a:p>
          <a:p>
            <a:r>
              <a:rPr lang="en-US" sz="2400" b="1" dirty="0" smtClean="0"/>
              <a:t>69 kV Data</a:t>
            </a:r>
          </a:p>
          <a:p>
            <a:r>
              <a:rPr lang="en-US" sz="2400" b="1" dirty="0" smtClean="0"/>
              <a:t>138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 smtClean="0"/>
              <a:t>345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/>
              <a:t>100</a:t>
            </a:r>
            <a:r>
              <a:rPr lang="en-US" sz="2400" b="1" dirty="0" smtClean="0"/>
              <a:t>%&lt;= </a:t>
            </a:r>
            <a:r>
              <a:rPr lang="en-US" sz="2400" b="1" dirty="0"/>
              <a:t>Loading &lt;=102% Data</a:t>
            </a:r>
          </a:p>
          <a:p>
            <a:endParaRPr lang="en-US" sz="2400" b="1" dirty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9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2" descr="Question Mark - Why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788" y="1938735"/>
            <a:ext cx="2384425" cy="29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4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Background</a:t>
            </a:r>
          </a:p>
          <a:p>
            <a:r>
              <a:rPr lang="en-US" sz="2400" b="1" dirty="0" smtClean="0"/>
              <a:t>Methodology</a:t>
            </a:r>
          </a:p>
          <a:p>
            <a:r>
              <a:rPr lang="en-US" sz="2400" b="1" dirty="0" smtClean="0"/>
              <a:t>69 kV Data</a:t>
            </a:r>
          </a:p>
          <a:p>
            <a:r>
              <a:rPr lang="en-US" sz="2400" b="1" dirty="0" smtClean="0"/>
              <a:t>138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 smtClean="0"/>
              <a:t>345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/>
              <a:t>100</a:t>
            </a:r>
            <a:r>
              <a:rPr lang="en-US" sz="2400" b="1" dirty="0" smtClean="0"/>
              <a:t>%&lt;= </a:t>
            </a:r>
            <a:r>
              <a:rPr lang="en-US" sz="2400" b="1" dirty="0"/>
              <a:t>Loading &lt;=102% Data</a:t>
            </a:r>
          </a:p>
          <a:p>
            <a:pPr marL="0" indent="0">
              <a:buNone/>
            </a:pPr>
            <a:endParaRPr lang="en-US" sz="2400" b="1" dirty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on historical constraint shadow prices and loading levels were requested by stakeholders at the previous CMWG meeting to inform discussion of the IMM’s proposal for transmission </a:t>
            </a:r>
            <a:r>
              <a:rPr lang="en-US" dirty="0"/>
              <a:t>d</a:t>
            </a:r>
            <a:r>
              <a:rPr lang="en-US" dirty="0" smtClean="0"/>
              <a:t>emand </a:t>
            </a:r>
            <a:r>
              <a:rPr lang="en-US" dirty="0"/>
              <a:t>c</a:t>
            </a:r>
            <a:r>
              <a:rPr lang="en-US" dirty="0" smtClean="0"/>
              <a:t>urves.</a:t>
            </a:r>
          </a:p>
          <a:p>
            <a:r>
              <a:rPr lang="en-US" dirty="0" smtClean="0"/>
              <a:t>Reminder of </a:t>
            </a:r>
            <a:r>
              <a:rPr lang="en-US" dirty="0"/>
              <a:t>m</a:t>
            </a:r>
            <a:r>
              <a:rPr lang="en-US" dirty="0" smtClean="0"/>
              <a:t>aximum </a:t>
            </a:r>
            <a:r>
              <a:rPr lang="en-US" dirty="0"/>
              <a:t>s</a:t>
            </a:r>
            <a:r>
              <a:rPr lang="en-US" dirty="0" smtClean="0"/>
              <a:t>hadow </a:t>
            </a:r>
            <a:r>
              <a:rPr lang="en-US" dirty="0"/>
              <a:t>p</a:t>
            </a:r>
            <a:r>
              <a:rPr lang="en-US" dirty="0" smtClean="0"/>
              <a:t>rices by voltage </a:t>
            </a:r>
            <a:r>
              <a:rPr lang="en-US" dirty="0" smtClean="0"/>
              <a:t>level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69 kV: $2800/MWh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138 </a:t>
            </a:r>
            <a:r>
              <a:rPr lang="en-US" dirty="0"/>
              <a:t>kV: </a:t>
            </a:r>
            <a:r>
              <a:rPr lang="en-US" dirty="0" smtClean="0"/>
              <a:t>$3500/MWh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345 </a:t>
            </a:r>
            <a:r>
              <a:rPr lang="en-US" dirty="0"/>
              <a:t>kV: </a:t>
            </a:r>
            <a:r>
              <a:rPr lang="en-US" dirty="0" smtClean="0"/>
              <a:t>$4500/MWh</a:t>
            </a:r>
            <a:endParaRPr lang="en-US" dirty="0"/>
          </a:p>
          <a:p>
            <a:r>
              <a:rPr lang="en-US" dirty="0" smtClean="0"/>
              <a:t>Note: Irresolvable constraints typically have a maximum shadow price of $2000/MWh, and therefore will typically have a shadow price of $2000/MWh when violated, independent of voltage level.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Background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Methodology</a:t>
            </a:r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/>
              <a:t>69 kV Data</a:t>
            </a:r>
          </a:p>
          <a:p>
            <a:r>
              <a:rPr lang="en-US" sz="2400" b="1" dirty="0"/>
              <a:t>138 kV Data</a:t>
            </a:r>
          </a:p>
          <a:p>
            <a:r>
              <a:rPr lang="en-US" sz="2400" b="1" dirty="0"/>
              <a:t>345 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 smtClean="0"/>
              <a:t>100</a:t>
            </a:r>
            <a:r>
              <a:rPr lang="en-US" sz="2400" b="1" dirty="0" smtClean="0"/>
              <a:t>%&lt;= </a:t>
            </a:r>
            <a:r>
              <a:rPr lang="en-US" sz="2400" b="1" dirty="0" smtClean="0"/>
              <a:t>Loading &lt;=102% Data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2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Shadow price data is summarized by year, voltage </a:t>
            </a:r>
            <a:r>
              <a:rPr lang="en-US" dirty="0"/>
              <a:t>l</a:t>
            </a:r>
            <a:r>
              <a:rPr lang="en-US" dirty="0" smtClean="0"/>
              <a:t>evel, and loading amount (% of limit).</a:t>
            </a:r>
          </a:p>
          <a:p>
            <a:r>
              <a:rPr lang="en-US" dirty="0" smtClean="0"/>
              <a:t>Constraint </a:t>
            </a:r>
            <a:r>
              <a:rPr lang="en-US" dirty="0"/>
              <a:t>d</a:t>
            </a:r>
            <a:r>
              <a:rPr lang="en-US" dirty="0" smtClean="0"/>
              <a:t>ata for April 2018 – March 2021 (3 years) was analyzed. </a:t>
            </a:r>
          </a:p>
          <a:p>
            <a:r>
              <a:rPr lang="en-US" dirty="0" smtClean="0"/>
              <a:t>To </a:t>
            </a:r>
            <a:r>
              <a:rPr lang="en-US" dirty="0"/>
              <a:t>illustrate yearly </a:t>
            </a:r>
            <a:r>
              <a:rPr lang="en-US" dirty="0" smtClean="0"/>
              <a:t>variation, data is divided into 1-year periods of beginning of April – end of March. Ex: April 1, 2018- March 31, 2019.</a:t>
            </a:r>
          </a:p>
          <a:p>
            <a:r>
              <a:rPr lang="en-US" dirty="0" smtClean="0"/>
              <a:t>Constraints with shadow </a:t>
            </a:r>
            <a:r>
              <a:rPr lang="en-US" dirty="0"/>
              <a:t>p</a:t>
            </a:r>
            <a:r>
              <a:rPr lang="en-US" dirty="0" smtClean="0"/>
              <a:t>rices &lt;= $500/MWh are not affected by the IMM’s proposal but are included for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Shadow prices were split into 4 different groups as follows: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&lt;= $500/MWh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&gt; $500/MWh </a:t>
            </a:r>
            <a:r>
              <a:rPr lang="en-US" dirty="0"/>
              <a:t>and </a:t>
            </a:r>
            <a:r>
              <a:rPr lang="en-US" dirty="0" smtClean="0"/>
              <a:t>&lt;= $1000/MWh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&gt; $1000/MWh </a:t>
            </a:r>
            <a:r>
              <a:rPr lang="en-US" dirty="0"/>
              <a:t>and </a:t>
            </a:r>
            <a:r>
              <a:rPr lang="en-US" dirty="0" smtClean="0"/>
              <a:t>&lt;= $2000/MWh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&gt; $2000/MWh</a:t>
            </a:r>
          </a:p>
          <a:p>
            <a:r>
              <a:rPr lang="en-US" dirty="0"/>
              <a:t>Loading </a:t>
            </a:r>
            <a:r>
              <a:rPr lang="en-US" dirty="0" smtClean="0"/>
              <a:t>amount (% </a:t>
            </a:r>
            <a:r>
              <a:rPr lang="en-US" dirty="0"/>
              <a:t>of </a:t>
            </a:r>
            <a:r>
              <a:rPr lang="en-US" dirty="0" smtClean="0"/>
              <a:t>limit</a:t>
            </a:r>
            <a:r>
              <a:rPr lang="en-US" dirty="0"/>
              <a:t>) was split into 4 different groups as follows: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= 100% </a:t>
            </a:r>
            <a:r>
              <a:rPr lang="en-US" dirty="0" smtClean="0"/>
              <a:t>(constraint </a:t>
            </a:r>
            <a:r>
              <a:rPr lang="en-US" dirty="0"/>
              <a:t>is </a:t>
            </a:r>
            <a:r>
              <a:rPr lang="en-US" dirty="0" smtClean="0"/>
              <a:t>binding</a:t>
            </a:r>
            <a:r>
              <a:rPr lang="en-US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100% and &lt;=102% </a:t>
            </a:r>
            <a:r>
              <a:rPr lang="en-US" dirty="0" smtClean="0"/>
              <a:t>(constraint </a:t>
            </a:r>
            <a:r>
              <a:rPr lang="en-US" dirty="0"/>
              <a:t>is </a:t>
            </a:r>
            <a:r>
              <a:rPr lang="en-US" dirty="0" smtClean="0"/>
              <a:t>violated</a:t>
            </a:r>
            <a:r>
              <a:rPr lang="en-US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&gt; 102% and &lt;=120% </a:t>
            </a:r>
            <a:r>
              <a:rPr lang="en-US" dirty="0" smtClean="0"/>
              <a:t>(constraint </a:t>
            </a:r>
            <a:r>
              <a:rPr lang="en-US" dirty="0"/>
              <a:t>is </a:t>
            </a:r>
            <a:r>
              <a:rPr lang="en-US" dirty="0" smtClean="0"/>
              <a:t>violated</a:t>
            </a:r>
            <a:r>
              <a:rPr lang="en-US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&gt; 120% (constraint </a:t>
            </a:r>
            <a:r>
              <a:rPr lang="en-US" dirty="0"/>
              <a:t>is </a:t>
            </a:r>
            <a:r>
              <a:rPr lang="en-US" dirty="0" smtClean="0"/>
              <a:t>violated)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Background</a:t>
            </a:r>
          </a:p>
          <a:p>
            <a:r>
              <a:rPr lang="en-US" sz="2400" b="1" dirty="0" smtClean="0"/>
              <a:t>Methodology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69 kV Data</a:t>
            </a:r>
          </a:p>
          <a:p>
            <a:r>
              <a:rPr lang="en-US" sz="2400" b="1" dirty="0" smtClean="0"/>
              <a:t>138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 smtClean="0"/>
              <a:t>345 </a:t>
            </a:r>
            <a:r>
              <a:rPr lang="en-US" sz="2400" b="1" dirty="0"/>
              <a:t>kV </a:t>
            </a:r>
            <a:r>
              <a:rPr lang="en-US" sz="2400" b="1" dirty="0" smtClean="0"/>
              <a:t>Data</a:t>
            </a:r>
          </a:p>
          <a:p>
            <a:r>
              <a:rPr lang="en-US" sz="2400" b="1" dirty="0"/>
              <a:t>100</a:t>
            </a:r>
            <a:r>
              <a:rPr lang="en-US" sz="2400" b="1" dirty="0" smtClean="0"/>
              <a:t>%&lt;= </a:t>
            </a:r>
            <a:r>
              <a:rPr lang="en-US" sz="2400" b="1" dirty="0"/>
              <a:t>Loading &lt;=102% Data</a:t>
            </a:r>
          </a:p>
          <a:p>
            <a:endParaRPr lang="en-US" sz="2400" b="1" dirty="0"/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2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649611"/>
            <a:ext cx="9144000" cy="4430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69 kV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1219200"/>
            <a:ext cx="9067800" cy="4114800"/>
            <a:chOff x="0" y="1595571"/>
            <a:chExt cx="9067800" cy="4114800"/>
          </a:xfrm>
        </p:grpSpPr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6562798"/>
                </p:ext>
              </p:extLst>
            </p:nvPr>
          </p:nvGraphicFramePr>
          <p:xfrm>
            <a:off x="0" y="1595571"/>
            <a:ext cx="36576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16997159"/>
                </p:ext>
              </p:extLst>
            </p:nvPr>
          </p:nvGraphicFramePr>
          <p:xfrm>
            <a:off x="3619500" y="1595571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72435454"/>
                </p:ext>
              </p:extLst>
            </p:nvPr>
          </p:nvGraphicFramePr>
          <p:xfrm>
            <a:off x="6324600" y="1595571"/>
            <a:ext cx="2743200" cy="4114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14" name="TextBox 13"/>
          <p:cNvSpPr txBox="1"/>
          <p:nvPr/>
        </p:nvSpPr>
        <p:spPr>
          <a:xfrm>
            <a:off x="3771900" y="5341834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Loading Amount (% of Limit)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676400"/>
            <a:ext cx="2362200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</a:rPr>
              <a:t>Y-axis scale differs between slides. </a:t>
            </a:r>
            <a:endParaRPr lang="en-US" sz="105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3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89596</TotalTime>
  <Words>671</Words>
  <Application>Microsoft Office PowerPoint</Application>
  <PresentationFormat>On-screen Show (4:3)</PresentationFormat>
  <Paragraphs>176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Wingdings</vt:lpstr>
      <vt:lpstr>1_Office Theme</vt:lpstr>
      <vt:lpstr>2_Custom Design</vt:lpstr>
      <vt:lpstr>3_Custom Design</vt:lpstr>
      <vt:lpstr>PowerPoint Presentation</vt:lpstr>
      <vt:lpstr>Agenda</vt:lpstr>
      <vt:lpstr>Agenda</vt:lpstr>
      <vt:lpstr>Background</vt:lpstr>
      <vt:lpstr>Agenda</vt:lpstr>
      <vt:lpstr>Methodology</vt:lpstr>
      <vt:lpstr>Methodology</vt:lpstr>
      <vt:lpstr>Agenda</vt:lpstr>
      <vt:lpstr>69 kV</vt:lpstr>
      <vt:lpstr>69 kV, without &lt;=$500/MWh</vt:lpstr>
      <vt:lpstr>Agenda</vt:lpstr>
      <vt:lpstr>138 kV</vt:lpstr>
      <vt:lpstr>138 kV, without &lt;=$500/MWh</vt:lpstr>
      <vt:lpstr>Agenda</vt:lpstr>
      <vt:lpstr>345 kV</vt:lpstr>
      <vt:lpstr>345 kV, without &lt;=$500/MWh</vt:lpstr>
      <vt:lpstr>Agenda</vt:lpstr>
      <vt:lpstr>100%&lt;= Loading &lt;=102% Data</vt:lpstr>
      <vt:lpstr>Data Available 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Kapiloff, Leonard</cp:lastModifiedBy>
  <cp:revision>1226</cp:revision>
  <cp:lastPrinted>2016-01-21T20:53:15Z</cp:lastPrinted>
  <dcterms:created xsi:type="dcterms:W3CDTF">2016-01-21T15:20:31Z</dcterms:created>
  <dcterms:modified xsi:type="dcterms:W3CDTF">2021-05-07T16:53:33Z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