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4.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5.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6.xml" ContentType="application/vnd.openxmlformats-officedocument.theme+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7.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8.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9.xml" ContentType="application/vnd.openxmlformats-officedocument.theme+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10.xml" ContentType="application/vnd.openxmlformats-officedocument.theme+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theme/theme11.xml" ContentType="application/vnd.openxmlformats-officedocument.theme+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theme/theme12.xml" ContentType="application/vnd.openxmlformats-officedocument.theme+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4"/>
    <p:sldMasterId id="2147483822" r:id="rId5"/>
    <p:sldMasterId id="2147483833" r:id="rId6"/>
    <p:sldMasterId id="2147483844" r:id="rId7"/>
    <p:sldMasterId id="2147483855" r:id="rId8"/>
    <p:sldMasterId id="2147483866" r:id="rId9"/>
    <p:sldMasterId id="2147483870" r:id="rId10"/>
    <p:sldMasterId id="2147483874" r:id="rId11"/>
    <p:sldMasterId id="2147483885" r:id="rId12"/>
    <p:sldMasterId id="2147483888" r:id="rId13"/>
    <p:sldMasterId id="2147483891" r:id="rId14"/>
    <p:sldMasterId id="2147483894" r:id="rId15"/>
    <p:sldMasterId id="2147483897" r:id="rId16"/>
  </p:sldMasterIdLst>
  <p:notesMasterIdLst>
    <p:notesMasterId r:id="rId37"/>
  </p:notesMasterIdLst>
  <p:sldIdLst>
    <p:sldId id="256" r:id="rId17"/>
    <p:sldId id="257" r:id="rId18"/>
    <p:sldId id="286" r:id="rId19"/>
    <p:sldId id="274" r:id="rId20"/>
    <p:sldId id="275" r:id="rId21"/>
    <p:sldId id="276" r:id="rId22"/>
    <p:sldId id="277" r:id="rId23"/>
    <p:sldId id="287" r:id="rId24"/>
    <p:sldId id="278" r:id="rId25"/>
    <p:sldId id="279" r:id="rId26"/>
    <p:sldId id="288" r:id="rId27"/>
    <p:sldId id="282" r:id="rId28"/>
    <p:sldId id="281" r:id="rId29"/>
    <p:sldId id="283" r:id="rId30"/>
    <p:sldId id="284" r:id="rId31"/>
    <p:sldId id="285" r:id="rId32"/>
    <p:sldId id="289" r:id="rId33"/>
    <p:sldId id="280" r:id="rId34"/>
    <p:sldId id="272" r:id="rId35"/>
    <p:sldId id="260"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68" y="6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Master" Target="slideMasters/slideMaster10.xml"/><Relationship Id="rId18" Type="http://schemas.openxmlformats.org/officeDocument/2006/relationships/slide" Target="slides/slide2.xml"/><Relationship Id="rId26" Type="http://schemas.openxmlformats.org/officeDocument/2006/relationships/slide" Target="slides/slide10.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5.xml"/><Relationship Id="rId34" Type="http://schemas.openxmlformats.org/officeDocument/2006/relationships/slide" Target="slides/slide18.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1.xml"/><Relationship Id="rId25" Type="http://schemas.openxmlformats.org/officeDocument/2006/relationships/slide" Target="slides/slide9.xml"/><Relationship Id="rId33" Type="http://schemas.openxmlformats.org/officeDocument/2006/relationships/slide" Target="slides/slide17.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Master" Target="slideMasters/slideMaster13.xml"/><Relationship Id="rId20" Type="http://schemas.openxmlformats.org/officeDocument/2006/relationships/slide" Target="slides/slide4.xml"/><Relationship Id="rId29" Type="http://schemas.openxmlformats.org/officeDocument/2006/relationships/slide" Target="slides/slide13.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8.xml"/><Relationship Id="rId32" Type="http://schemas.openxmlformats.org/officeDocument/2006/relationships/slide" Target="slides/slide16.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Master" Target="slideMasters/slideMaster12.xml"/><Relationship Id="rId23" Type="http://schemas.openxmlformats.org/officeDocument/2006/relationships/slide" Target="slides/slide7.xml"/><Relationship Id="rId28" Type="http://schemas.openxmlformats.org/officeDocument/2006/relationships/slide" Target="slides/slide12.xml"/><Relationship Id="rId36" Type="http://schemas.openxmlformats.org/officeDocument/2006/relationships/slide" Target="slides/slide20.xml"/><Relationship Id="rId10" Type="http://schemas.openxmlformats.org/officeDocument/2006/relationships/slideMaster" Target="slideMasters/slideMaster7.xml"/><Relationship Id="rId19" Type="http://schemas.openxmlformats.org/officeDocument/2006/relationships/slide" Target="slides/slide3.xml"/><Relationship Id="rId31"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Master" Target="slideMasters/slideMaster11.xml"/><Relationship Id="rId22" Type="http://schemas.openxmlformats.org/officeDocument/2006/relationships/slide" Target="slides/slide6.xml"/><Relationship Id="rId27" Type="http://schemas.openxmlformats.org/officeDocument/2006/relationships/slide" Target="slides/slide11.xml"/><Relationship Id="rId30" Type="http://schemas.openxmlformats.org/officeDocument/2006/relationships/slide" Target="slides/slide14.xml"/><Relationship Id="rId35" Type="http://schemas.openxmlformats.org/officeDocument/2006/relationships/slide" Target="slides/slide1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3D4CCC-D63D-4A27-9030-0768DFA57A1A}" type="datetimeFigureOut">
              <a:rPr lang="en-US" smtClean="0"/>
              <a:t>5/3/2021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2A20C7-77E0-40E9-B5CA-2A3719941DC2}" type="slidenum">
              <a:rPr lang="en-US" smtClean="0"/>
              <a:t>‹#›</a:t>
            </a:fld>
            <a:endParaRPr lang="en-US"/>
          </a:p>
        </p:txBody>
      </p:sp>
    </p:spTree>
    <p:extLst>
      <p:ext uri="{BB962C8B-B14F-4D97-AF65-F5344CB8AC3E}">
        <p14:creationId xmlns:p14="http://schemas.microsoft.com/office/powerpoint/2010/main" val="36620086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2239339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5689093-469E-468C-ABA2-5CF0A6764A51}" type="datetimeFigureOut">
              <a:rPr lang="en-US" smtClean="0"/>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DD09DB-E614-4478-BE4D-547C2F5E64C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5255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689093-469E-468C-ABA2-5CF0A6764A51}" type="datetimeFigureOut">
              <a:rPr lang="en-US" smtClean="0"/>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DD09DB-E614-4478-BE4D-547C2F5E64C9}" type="slidenum">
              <a:rPr lang="en-US" smtClean="0"/>
              <a:t>‹#›</a:t>
            </a:fld>
            <a:endParaRPr lang="en-US"/>
          </a:p>
        </p:txBody>
      </p:sp>
    </p:spTree>
    <p:extLst>
      <p:ext uri="{BB962C8B-B14F-4D97-AF65-F5344CB8AC3E}">
        <p14:creationId xmlns:p14="http://schemas.microsoft.com/office/powerpoint/2010/main" val="3080796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689093-469E-468C-ABA2-5CF0A6764A51}" type="datetimeFigureOut">
              <a:rPr lang="en-US" smtClean="0"/>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DD09DB-E614-4478-BE4D-547C2F5E64C9}" type="slidenum">
              <a:rPr lang="en-US" smtClean="0"/>
              <a:t>‹#›</a:t>
            </a:fld>
            <a:endParaRPr lang="en-US"/>
          </a:p>
        </p:txBody>
      </p:sp>
    </p:spTree>
    <p:extLst>
      <p:ext uri="{BB962C8B-B14F-4D97-AF65-F5344CB8AC3E}">
        <p14:creationId xmlns:p14="http://schemas.microsoft.com/office/powerpoint/2010/main" val="13353883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6054658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smtClean="0">
                <a:solidFill>
                  <a:prstClr val="black">
                    <a:tint val="75000"/>
                  </a:prstClr>
                </a:solidFill>
              </a:rPr>
              <a:t>April 16, 2021 DSWG Meeting</a:t>
            </a:r>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0893583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solidFill>
                  <a:prstClr val="black">
                    <a:tint val="75000"/>
                  </a:prstClr>
                </a:solidFill>
              </a:rPr>
              <a:t>April 16, 2021 DSWG Meeting</a:t>
            </a:r>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47446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200868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712638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69651689"/>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498825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663311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689093-469E-468C-ABA2-5CF0A6764A51}" type="datetimeFigureOut">
              <a:rPr lang="en-US" smtClean="0"/>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DD09DB-E614-4478-BE4D-547C2F5E64C9}" type="slidenum">
              <a:rPr lang="en-US" smtClean="0"/>
              <a:t>‹#›</a:t>
            </a:fld>
            <a:endParaRPr lang="en-US"/>
          </a:p>
        </p:txBody>
      </p:sp>
    </p:spTree>
    <p:extLst>
      <p:ext uri="{BB962C8B-B14F-4D97-AF65-F5344CB8AC3E}">
        <p14:creationId xmlns:p14="http://schemas.microsoft.com/office/powerpoint/2010/main" val="21767575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92629501"/>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03858726"/>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8654023"/>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smtClean="0">
                <a:solidFill>
                  <a:prstClr val="black">
                    <a:tint val="75000"/>
                  </a:prstClr>
                </a:solidFill>
              </a:rPr>
              <a:t>April 16, 2021 DSWG Meeting</a:t>
            </a:r>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84957472"/>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solidFill>
                  <a:prstClr val="black">
                    <a:tint val="75000"/>
                  </a:prstClr>
                </a:solidFill>
              </a:rPr>
              <a:t>April 16, 2021 DSWG Meeting</a:t>
            </a:r>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93398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044441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3908870"/>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30981350"/>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0178304"/>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0219899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689093-469E-468C-ABA2-5CF0A6764A51}" type="datetimeFigureOut">
              <a:rPr lang="en-US" smtClean="0"/>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DD09DB-E614-4478-BE4D-547C2F5E64C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51216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18027251"/>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7526143"/>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94372898"/>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smtClean="0">
                <a:solidFill>
                  <a:prstClr val="black">
                    <a:tint val="75000"/>
                  </a:prstClr>
                </a:solidFill>
              </a:rPr>
              <a:t>April 16, 2021 DSWG Meeting</a:t>
            </a:r>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390798"/>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solidFill>
                  <a:prstClr val="black">
                    <a:tint val="75000"/>
                  </a:prstClr>
                </a:solidFill>
              </a:rPr>
              <a:t>April 16, 2021 DSWG Meeting</a:t>
            </a:r>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836741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70135"/>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06201494"/>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60235499"/>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553716"/>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7734003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689093-469E-468C-ABA2-5CF0A6764A51}" type="datetimeFigureOut">
              <a:rPr lang="en-US" smtClean="0"/>
              <a:t>5/3/2021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DD09DB-E614-4478-BE4D-547C2F5E64C9}" type="slidenum">
              <a:rPr lang="en-US" smtClean="0"/>
              <a:t>‹#›</a:t>
            </a:fld>
            <a:endParaRPr lang="en-US"/>
          </a:p>
        </p:txBody>
      </p:sp>
    </p:spTree>
    <p:extLst>
      <p:ext uri="{BB962C8B-B14F-4D97-AF65-F5344CB8AC3E}">
        <p14:creationId xmlns:p14="http://schemas.microsoft.com/office/powerpoint/2010/main" val="35527559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30433553"/>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41692192"/>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55058861"/>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smtClean="0">
                <a:solidFill>
                  <a:prstClr val="black">
                    <a:tint val="75000"/>
                  </a:prstClr>
                </a:solidFill>
              </a:rPr>
              <a:t>April 16, 2021 DSWG Meeting</a:t>
            </a:r>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3477890"/>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solidFill>
                  <a:prstClr val="black">
                    <a:tint val="75000"/>
                  </a:prstClr>
                </a:solidFill>
              </a:rPr>
              <a:t>April 16, 2021 DSWG Meeting</a:t>
            </a:r>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066189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7649067"/>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35815622"/>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072705"/>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98822872"/>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28257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689093-469E-468C-ABA2-5CF0A6764A51}" type="datetimeFigureOut">
              <a:rPr lang="en-US" smtClean="0"/>
              <a:t>5/3/2021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DD09DB-E614-4478-BE4D-547C2F5E64C9}" type="slidenum">
              <a:rPr lang="en-US" smtClean="0"/>
              <a:t>‹#›</a:t>
            </a:fld>
            <a:endParaRPr lang="en-US"/>
          </a:p>
        </p:txBody>
      </p:sp>
    </p:spTree>
    <p:extLst>
      <p:ext uri="{BB962C8B-B14F-4D97-AF65-F5344CB8AC3E}">
        <p14:creationId xmlns:p14="http://schemas.microsoft.com/office/powerpoint/2010/main" val="417380080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8055154"/>
      </p:ext>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4522674"/>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solidFill>
                  <a:prstClr val="black">
                    <a:tint val="75000"/>
                  </a:prstClr>
                </a:solidFill>
              </a:rPr>
              <a:t>Footer text goes here.</a:t>
            </a:r>
            <a:endParaRPr lang="en-US">
              <a:solidFill>
                <a:prstClr val="black">
                  <a:tint val="75000"/>
                </a:prstClr>
              </a:solidFill>
            </a:endParaRP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4758809"/>
      </p:ext>
    </p:extLst>
  </p:cSld>
  <p:clrMapOvr>
    <a:masterClrMapping/>
  </p:clrMapOvr>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1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1950">
                <a:solidFill>
                  <a:schemeClr val="tx2"/>
                </a:solidFill>
              </a:defRPr>
            </a:lvl1pPr>
            <a:lvl2pPr>
              <a:defRPr sz="1800">
                <a:solidFill>
                  <a:schemeClr val="tx2"/>
                </a:solidFill>
              </a:defRPr>
            </a:lvl2pPr>
            <a:lvl3pPr>
              <a:defRPr sz="1650">
                <a:solidFill>
                  <a:schemeClr val="tx2"/>
                </a:solidFill>
              </a:defRPr>
            </a:lvl3pPr>
            <a:lvl4pPr>
              <a:defRPr sz="1575">
                <a:solidFill>
                  <a:schemeClr val="tx2"/>
                </a:solidFill>
              </a:defRPr>
            </a:lvl4pPr>
            <a:lvl5pPr>
              <a:defRPr sz="15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35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smtClean="0">
                <a:solidFill>
                  <a:prstClr val="black">
                    <a:tint val="75000"/>
                  </a:prstClr>
                </a:solidFill>
              </a:rPr>
              <a:t>Footer text goes here.</a:t>
            </a:r>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0734161"/>
      </p:ext>
    </p:extLst>
  </p:cSld>
  <p:clrMapOvr>
    <a:masterClrMapping/>
  </p:clrMapOvr>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solidFill>
                  <a:prstClr val="black">
                    <a:tint val="75000"/>
                  </a:prstClr>
                </a:solidFill>
              </a:rPr>
              <a:t>Footer text goes here.</a:t>
            </a:r>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18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18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1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35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0020108"/>
      </p:ext>
    </p:extLst>
  </p:cSld>
  <p:clrMapOvr>
    <a:masterClrMapping/>
  </p:clrMapOvr>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solidFill>
                  <a:prstClr val="black">
                    <a:tint val="75000"/>
                  </a:prstClr>
                </a:solidFill>
              </a:rPr>
              <a:t>Footer text goes here.</a:t>
            </a:r>
            <a:endParaRPr lang="en-US">
              <a:solidFill>
                <a:prstClr val="black">
                  <a:tint val="75000"/>
                </a:prstClr>
              </a:solidFill>
            </a:endParaRP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46176250"/>
      </p:ext>
    </p:extLst>
  </p:cSld>
  <p:clrMapOvr>
    <a:masterClrMapping/>
  </p:clrMapOvr>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1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1950">
                <a:solidFill>
                  <a:schemeClr val="tx2"/>
                </a:solidFill>
              </a:defRPr>
            </a:lvl1pPr>
            <a:lvl2pPr>
              <a:defRPr sz="1800">
                <a:solidFill>
                  <a:schemeClr val="tx2"/>
                </a:solidFill>
              </a:defRPr>
            </a:lvl2pPr>
            <a:lvl3pPr>
              <a:defRPr sz="1650">
                <a:solidFill>
                  <a:schemeClr val="tx2"/>
                </a:solidFill>
              </a:defRPr>
            </a:lvl3pPr>
            <a:lvl4pPr>
              <a:defRPr sz="1575">
                <a:solidFill>
                  <a:schemeClr val="tx2"/>
                </a:solidFill>
              </a:defRPr>
            </a:lvl4pPr>
            <a:lvl5pPr>
              <a:defRPr sz="15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35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smtClean="0">
                <a:solidFill>
                  <a:prstClr val="black">
                    <a:tint val="75000"/>
                  </a:prstClr>
                </a:solidFill>
              </a:rPr>
              <a:t>Footer text goes here.</a:t>
            </a:r>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04561413"/>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solidFill>
                  <a:prstClr val="black">
                    <a:tint val="75000"/>
                  </a:prstClr>
                </a:solidFill>
              </a:rPr>
              <a:t>Footer text goes here.</a:t>
            </a:r>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18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18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1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35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9947615"/>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85584899"/>
      </p:ext>
    </p:extLst>
  </p:cSld>
  <p:clrMapOvr>
    <a:masterClrMapping/>
  </p:clrMapOvr>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smtClean="0">
                <a:solidFill>
                  <a:prstClr val="black">
                    <a:tint val="75000"/>
                  </a:prstClr>
                </a:solidFill>
              </a:rPr>
              <a:t>April 16, 2021 DSWG Meeting</a:t>
            </a:r>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6575623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5689093-469E-468C-ABA2-5CF0A6764A51}" type="datetimeFigureOut">
              <a:rPr lang="en-US" smtClean="0"/>
              <a:t>5/3/2021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DD09DB-E614-4478-BE4D-547C2F5E64C9}" type="slidenum">
              <a:rPr lang="en-US" smtClean="0"/>
              <a:t>‹#›</a:t>
            </a:fld>
            <a:endParaRPr lang="en-US"/>
          </a:p>
        </p:txBody>
      </p:sp>
    </p:spTree>
    <p:extLst>
      <p:ext uri="{BB962C8B-B14F-4D97-AF65-F5344CB8AC3E}">
        <p14:creationId xmlns:p14="http://schemas.microsoft.com/office/powerpoint/2010/main" val="360757395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solidFill>
                  <a:prstClr val="black">
                    <a:tint val="75000"/>
                  </a:prstClr>
                </a:solidFill>
              </a:rPr>
              <a:t>April 16, 2021 DSWG Meeting</a:t>
            </a:r>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361504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75676419"/>
      </p:ext>
    </p:extLst>
  </p:cSld>
  <p:clrMapOvr>
    <a:masterClrMapping/>
  </p:clrMapOvr>
  <p:timing>
    <p:tnLst>
      <p:par>
        <p:cTn id="1" dur="indefinite" restart="never" nodeType="tmRoot"/>
      </p:par>
    </p:tn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077953"/>
      </p:ext>
    </p:extLst>
  </p:cSld>
  <p:clrMapOvr>
    <a:masterClrMapping/>
  </p:clrMapOvr>
  <p:timing>
    <p:tnLst>
      <p:par>
        <p:cTn id="1" dur="indefinite" restart="never" nodeType="tmRoot"/>
      </p:par>
    </p:tn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8653500"/>
      </p:ext>
    </p:extLst>
  </p:cSld>
  <p:clrMapOvr>
    <a:masterClrMapping/>
  </p:clrMapOvr>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04957211"/>
      </p:ext>
    </p:extLst>
  </p:cSld>
  <p:clrMapOvr>
    <a:masterClrMapping/>
  </p:clrMapOvr>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5923567"/>
      </p:ext>
    </p:extLst>
  </p:cSld>
  <p:clrMapOvr>
    <a:masterClrMapping/>
  </p:clrMapOvr>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66591508"/>
      </p:ext>
    </p:extLst>
  </p:cSld>
  <p:clrMapOvr>
    <a:masterClrMapping/>
  </p:clrMapOvr>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pPr defTabSz="914400"/>
            <a:endParaRPr lang="en-US">
              <a:solidFill>
                <a:prstClr val="black"/>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FB3448A-0364-401F-8330-A4501FDA5A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80081696"/>
      </p:ext>
    </p:extLst>
  </p:cSld>
  <p:clrMapOvr>
    <a:masterClrMapping/>
  </p:clrMapOvr>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solidFill>
                  <a:prstClr val="black">
                    <a:tint val="75000"/>
                  </a:prstClr>
                </a:solidFill>
              </a:rPr>
              <a:t>Footer text goes here.</a:t>
            </a:r>
            <a:endParaRPr lang="en-US">
              <a:solidFill>
                <a:prstClr val="black">
                  <a:tint val="75000"/>
                </a:prstClr>
              </a:solidFill>
            </a:endParaRP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1858303"/>
      </p:ext>
    </p:extLst>
  </p:cSld>
  <p:clrMapOvr>
    <a:masterClrMapping/>
  </p:clrMapOvr>
  <p:timing>
    <p:tnLst>
      <p:par>
        <p:cTn id="1" dur="indefinite" restart="never" nodeType="tmRoot"/>
      </p:par>
    </p:tn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06400" y="990601"/>
            <a:ext cx="11379200" cy="5052221"/>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smtClean="0">
                <a:solidFill>
                  <a:prstClr val="black">
                    <a:tint val="75000"/>
                  </a:prstClr>
                </a:solidFill>
              </a:rPr>
              <a:t>Footer text goes here.</a:t>
            </a:r>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271433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5689093-469E-468C-ABA2-5CF0A6764A51}" type="datetimeFigureOut">
              <a:rPr lang="en-US" smtClean="0"/>
              <a:t>5/3/2021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2DD09DB-E614-4478-BE4D-547C2F5E64C9}" type="slidenum">
              <a:rPr lang="en-US" smtClean="0"/>
              <a:t>‹#›</a:t>
            </a:fld>
            <a:endParaRPr lang="en-US"/>
          </a:p>
        </p:txBody>
      </p:sp>
    </p:spTree>
    <p:extLst>
      <p:ext uri="{BB962C8B-B14F-4D97-AF65-F5344CB8AC3E}">
        <p14:creationId xmlns:p14="http://schemas.microsoft.com/office/powerpoint/2010/main" val="185659985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solidFill>
                  <a:prstClr val="black">
                    <a:tint val="75000"/>
                  </a:prstClr>
                </a:solidFill>
              </a:rPr>
              <a:t>Footer text goes here.</a:t>
            </a:r>
            <a:endParaRPr lang="en-US">
              <a:solidFill>
                <a:prstClr val="black">
                  <a:tint val="75000"/>
                </a:prstClr>
              </a:solidFill>
            </a:endParaRP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2420241"/>
      </p:ext>
    </p:extLst>
  </p:cSld>
  <p:clrMapOvr>
    <a:masterClrMapping/>
  </p:clrMapOvr>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06400" y="990601"/>
            <a:ext cx="11379200" cy="5052221"/>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smtClean="0">
                <a:solidFill>
                  <a:prstClr val="black">
                    <a:tint val="75000"/>
                  </a:prstClr>
                </a:solidFill>
              </a:rPr>
              <a:t>Footer text goes here.</a:t>
            </a:r>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72804020"/>
      </p:ext>
    </p:extLst>
  </p:cSld>
  <p:clrMapOvr>
    <a:masterClrMapping/>
  </p:clrMapOvr>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solidFill>
                  <a:prstClr val="black">
                    <a:tint val="75000"/>
                  </a:prstClr>
                </a:solidFill>
              </a:rPr>
              <a:t>Footer text goes here.</a:t>
            </a:r>
            <a:endParaRPr lang="en-US">
              <a:solidFill>
                <a:prstClr val="black">
                  <a:tint val="75000"/>
                </a:prstClr>
              </a:solidFill>
            </a:endParaRP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84391398"/>
      </p:ext>
    </p:extLst>
  </p:cSld>
  <p:clrMapOvr>
    <a:masterClrMapping/>
  </p:clrMapOvr>
  <p:timing>
    <p:tnLst>
      <p:par>
        <p:cTn id="1" dur="indefinite" restart="never" nodeType="tmRoot"/>
      </p:par>
    </p:tn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06400" y="990601"/>
            <a:ext cx="11379200" cy="5052221"/>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smtClean="0">
                <a:solidFill>
                  <a:prstClr val="black">
                    <a:tint val="75000"/>
                  </a:prstClr>
                </a:solidFill>
              </a:rPr>
              <a:t>Footer text goes here.</a:t>
            </a:r>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73515451"/>
      </p:ext>
    </p:extLst>
  </p:cSld>
  <p:clrMapOvr>
    <a:masterClrMapping/>
  </p:clrMapOvr>
  <p:timing>
    <p:tnLst>
      <p:par>
        <p:cTn id="1" dur="indefinite" restart="never" nodeType="tmRoot"/>
      </p:par>
    </p:tnLst>
  </p:timing>
</p:sldLayout>
</file>

<file path=ppt/slideLayouts/slideLayout7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solidFill>
                  <a:prstClr val="black">
                    <a:tint val="75000"/>
                  </a:prstClr>
                </a:solidFill>
              </a:rPr>
              <a:t>Footer text goes here.</a:t>
            </a:r>
            <a:endParaRPr lang="en-US">
              <a:solidFill>
                <a:prstClr val="black">
                  <a:tint val="75000"/>
                </a:prstClr>
              </a:solidFill>
            </a:endParaRP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94548553"/>
      </p:ext>
    </p:extLst>
  </p:cSld>
  <p:clrMapOvr>
    <a:masterClrMapping/>
  </p:clrMapOvr>
  <p:timing>
    <p:tnLst>
      <p:par>
        <p:cTn id="1" dur="indefinite" restart="never" nodeType="tmRoot"/>
      </p:par>
    </p:tnLst>
  </p:timing>
</p:sldLayout>
</file>

<file path=ppt/slideLayouts/slideLayout7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06400" y="990601"/>
            <a:ext cx="11379200" cy="5052221"/>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smtClean="0">
                <a:solidFill>
                  <a:prstClr val="black">
                    <a:tint val="75000"/>
                  </a:prstClr>
                </a:solidFill>
              </a:rPr>
              <a:t>Footer text goes here.</a:t>
            </a:r>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36550323"/>
      </p:ext>
    </p:extLst>
  </p:cSld>
  <p:clrMapOvr>
    <a:masterClrMapping/>
  </p:clrMapOvr>
  <p:timing>
    <p:tnLst>
      <p:par>
        <p:cTn id="1" dur="indefinite" restart="never" nodeType="tmRoot"/>
      </p:par>
    </p:tnLst>
  </p:timing>
</p:sldLayout>
</file>

<file path=ppt/slideLayouts/slideLayout7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solidFill>
                  <a:prstClr val="black">
                    <a:tint val="75000"/>
                  </a:prstClr>
                </a:solidFill>
              </a:rPr>
              <a:t>Footer text goes here.</a:t>
            </a:r>
            <a:endParaRPr lang="en-US">
              <a:solidFill>
                <a:prstClr val="black">
                  <a:tint val="75000"/>
                </a:prstClr>
              </a:solidFill>
            </a:endParaRP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09460523"/>
      </p:ext>
    </p:extLst>
  </p:cSld>
  <p:clrMapOvr>
    <a:masterClrMapping/>
  </p:clrMapOvr>
  <p:timing>
    <p:tnLst>
      <p:par>
        <p:cTn id="1" dur="indefinite" restart="never" nodeType="tmRoot"/>
      </p:par>
    </p:tnLst>
  </p:timing>
</p:sldLayout>
</file>

<file path=ppt/slideLayouts/slideLayout7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06400" y="990601"/>
            <a:ext cx="11379200" cy="5052221"/>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smtClean="0">
                <a:solidFill>
                  <a:prstClr val="black">
                    <a:tint val="75000"/>
                  </a:prstClr>
                </a:solidFill>
              </a:rPr>
              <a:t>Footer text goes here.</a:t>
            </a:r>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1502310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5689093-469E-468C-ABA2-5CF0A6764A51}" type="datetimeFigureOut">
              <a:rPr lang="en-US" smtClean="0"/>
              <a:t>5/3/2021</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2DD09DB-E614-4478-BE4D-547C2F5E64C9}" type="slidenum">
              <a:rPr lang="en-US" smtClean="0"/>
              <a:t>‹#›</a:t>
            </a:fld>
            <a:endParaRPr lang="en-US"/>
          </a:p>
        </p:txBody>
      </p:sp>
    </p:spTree>
    <p:extLst>
      <p:ext uri="{BB962C8B-B14F-4D97-AF65-F5344CB8AC3E}">
        <p14:creationId xmlns:p14="http://schemas.microsoft.com/office/powerpoint/2010/main" val="672685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689093-469E-468C-ABA2-5CF0A6764A51}" type="datetimeFigureOut">
              <a:rPr lang="en-US" smtClean="0"/>
              <a:t>5/3/2021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DD09DB-E614-4478-BE4D-547C2F5E64C9}" type="slidenum">
              <a:rPr lang="en-US" smtClean="0"/>
              <a:t>‹#›</a:t>
            </a:fld>
            <a:endParaRPr lang="en-US"/>
          </a:p>
        </p:txBody>
      </p:sp>
    </p:spTree>
    <p:extLst>
      <p:ext uri="{BB962C8B-B14F-4D97-AF65-F5344CB8AC3E}">
        <p14:creationId xmlns:p14="http://schemas.microsoft.com/office/powerpoint/2010/main" val="2596368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3" Type="http://schemas.openxmlformats.org/officeDocument/2006/relationships/theme" Target="../theme/theme10.xml"/><Relationship Id="rId2" Type="http://schemas.openxmlformats.org/officeDocument/2006/relationships/slideLayout" Target="../slideLayouts/slideLayout71.xml"/><Relationship Id="rId1" Type="http://schemas.openxmlformats.org/officeDocument/2006/relationships/slideLayout" Target="../slideLayouts/slideLayout70.xml"/><Relationship Id="rId4" Type="http://schemas.openxmlformats.org/officeDocument/2006/relationships/image" Target="../media/image2.png"/></Relationships>
</file>

<file path=ppt/slideMasters/_rels/slideMaster11.xml.rels><?xml version="1.0" encoding="UTF-8" standalone="yes"?>
<Relationships xmlns="http://schemas.openxmlformats.org/package/2006/relationships"><Relationship Id="rId3" Type="http://schemas.openxmlformats.org/officeDocument/2006/relationships/theme" Target="../theme/theme11.xml"/><Relationship Id="rId2" Type="http://schemas.openxmlformats.org/officeDocument/2006/relationships/slideLayout" Target="../slideLayouts/slideLayout73.xml"/><Relationship Id="rId1" Type="http://schemas.openxmlformats.org/officeDocument/2006/relationships/slideLayout" Target="../slideLayouts/slideLayout72.xml"/><Relationship Id="rId4" Type="http://schemas.openxmlformats.org/officeDocument/2006/relationships/image" Target="../media/image2.png"/></Relationships>
</file>

<file path=ppt/slideMasters/_rels/slideMaster12.xml.rels><?xml version="1.0" encoding="UTF-8" standalone="yes"?>
<Relationships xmlns="http://schemas.openxmlformats.org/package/2006/relationships"><Relationship Id="rId3" Type="http://schemas.openxmlformats.org/officeDocument/2006/relationships/theme" Target="../theme/theme12.xml"/><Relationship Id="rId2" Type="http://schemas.openxmlformats.org/officeDocument/2006/relationships/slideLayout" Target="../slideLayouts/slideLayout75.xml"/><Relationship Id="rId1" Type="http://schemas.openxmlformats.org/officeDocument/2006/relationships/slideLayout" Target="../slideLayouts/slideLayout74.xml"/><Relationship Id="rId4" Type="http://schemas.openxmlformats.org/officeDocument/2006/relationships/image" Target="../media/image2.png"/></Relationships>
</file>

<file path=ppt/slideMasters/_rels/slideMaster13.xml.rels><?xml version="1.0" encoding="UTF-8" standalone="yes"?>
<Relationships xmlns="http://schemas.openxmlformats.org/package/2006/relationships"><Relationship Id="rId3" Type="http://schemas.openxmlformats.org/officeDocument/2006/relationships/theme" Target="../theme/theme13.xml"/><Relationship Id="rId2" Type="http://schemas.openxmlformats.org/officeDocument/2006/relationships/slideLayout" Target="../slideLayouts/slideLayout77.xml"/><Relationship Id="rId1" Type="http://schemas.openxmlformats.org/officeDocument/2006/relationships/slideLayout" Target="../slideLayouts/slideLayout76.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2.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image" Target="../media/image2.png"/><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theme" Target="../theme/theme3.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image" Target="../media/image2.png"/><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theme" Target="../theme/theme4.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9.xml"/><Relationship Id="rId3" Type="http://schemas.openxmlformats.org/officeDocument/2006/relationships/slideLayout" Target="../slideLayouts/slideLayout44.xml"/><Relationship Id="rId7" Type="http://schemas.openxmlformats.org/officeDocument/2006/relationships/slideLayout" Target="../slideLayouts/slideLayout48.xml"/><Relationship Id="rId12" Type="http://schemas.openxmlformats.org/officeDocument/2006/relationships/image" Target="../media/image2.png"/><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theme" Target="../theme/theme5.xml"/><Relationship Id="rId5" Type="http://schemas.openxmlformats.org/officeDocument/2006/relationships/slideLayout" Target="../slideLayouts/slideLayout46.xml"/><Relationship Id="rId10" Type="http://schemas.openxmlformats.org/officeDocument/2006/relationships/slideLayout" Target="../slideLayouts/slideLayout51.xml"/><Relationship Id="rId4" Type="http://schemas.openxmlformats.org/officeDocument/2006/relationships/slideLayout" Target="../slideLayouts/slideLayout45.xml"/><Relationship Id="rId9" Type="http://schemas.openxmlformats.org/officeDocument/2006/relationships/slideLayout" Target="../slideLayouts/slideLayout50.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54.xml"/><Relationship Id="rId2" Type="http://schemas.openxmlformats.org/officeDocument/2006/relationships/slideLayout" Target="../slideLayouts/slideLayout53.xml"/><Relationship Id="rId1" Type="http://schemas.openxmlformats.org/officeDocument/2006/relationships/slideLayout" Target="../slideLayouts/slideLayout52.xml"/><Relationship Id="rId5" Type="http://schemas.openxmlformats.org/officeDocument/2006/relationships/image" Target="../media/image2.png"/><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57.xml"/><Relationship Id="rId2" Type="http://schemas.openxmlformats.org/officeDocument/2006/relationships/slideLayout" Target="../slideLayouts/slideLayout56.xml"/><Relationship Id="rId1" Type="http://schemas.openxmlformats.org/officeDocument/2006/relationships/slideLayout" Target="../slideLayouts/slideLayout55.xml"/><Relationship Id="rId5" Type="http://schemas.openxmlformats.org/officeDocument/2006/relationships/image" Target="../media/image2.png"/><Relationship Id="rId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65.xml"/><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image" Target="../media/image2.png"/><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theme" Target="../theme/theme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_rels/slideMaster9.xml.rels><?xml version="1.0" encoding="UTF-8" standalone="yes"?>
<Relationships xmlns="http://schemas.openxmlformats.org/package/2006/relationships"><Relationship Id="rId3" Type="http://schemas.openxmlformats.org/officeDocument/2006/relationships/theme" Target="../theme/theme9.xml"/><Relationship Id="rId2" Type="http://schemas.openxmlformats.org/officeDocument/2006/relationships/slideLayout" Target="../slideLayouts/slideLayout69.xml"/><Relationship Id="rId1" Type="http://schemas.openxmlformats.org/officeDocument/2006/relationships/slideLayout" Target="../slideLayouts/slideLayout68.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5689093-469E-468C-ABA2-5CF0A6764A51}" type="datetimeFigureOut">
              <a:rPr lang="en-US" smtClean="0"/>
              <a:t>5/3/2021</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2DD09DB-E614-4478-BE4D-547C2F5E64C9}"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0701344"/>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r>
              <a:rPr lang="en-US" smtClean="0">
                <a:solidFill>
                  <a:prstClr val="black">
                    <a:tint val="75000"/>
                  </a:prstClr>
                </a:solidFill>
              </a:rPr>
              <a:t>Footer text goes here.</a:t>
            </a:r>
            <a:endParaRPr lang="en-US" dirty="0">
              <a:solidFill>
                <a:prstClr val="black">
                  <a:tint val="75000"/>
                </a:prstClr>
              </a:solidFill>
            </a:endParaRP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defTabSz="914400"/>
            <a:r>
              <a:rPr lang="en-US" sz="1000" b="1" dirty="0" smtClean="0">
                <a:solidFill>
                  <a:srgbClr val="5B6770"/>
                </a:solidFill>
              </a:rPr>
              <a:t>PUBLIC</a:t>
            </a:r>
            <a:endParaRPr lang="en-US" sz="1000" b="1" dirty="0">
              <a:solidFill>
                <a:srgbClr val="5B6770"/>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fld id="{1D93BD3E-1E9A-4970-A6F7-E7AC52762E0C}"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2863252892"/>
      </p:ext>
    </p:extLst>
  </p:cSld>
  <p:clrMap bg1="lt1" tx1="dk1" bg2="lt2" tx2="dk2" accent1="accent1" accent2="accent2" accent3="accent3" accent4="accent4" accent5="accent5" accent6="accent6" hlink="hlink" folHlink="folHlink"/>
  <p:sldLayoutIdLst>
    <p:sldLayoutId id="2147483889" r:id="rId1"/>
    <p:sldLayoutId id="214748389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r>
              <a:rPr lang="en-US" smtClean="0">
                <a:solidFill>
                  <a:prstClr val="black">
                    <a:tint val="75000"/>
                  </a:prstClr>
                </a:solidFill>
              </a:rPr>
              <a:t>Footer text goes here.</a:t>
            </a:r>
            <a:endParaRPr lang="en-US" dirty="0">
              <a:solidFill>
                <a:prstClr val="black">
                  <a:tint val="75000"/>
                </a:prstClr>
              </a:solidFill>
            </a:endParaRP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defTabSz="914400"/>
            <a:r>
              <a:rPr lang="en-US" sz="1000" b="1" dirty="0" smtClean="0">
                <a:solidFill>
                  <a:srgbClr val="5B6770"/>
                </a:solidFill>
              </a:rPr>
              <a:t>PUBLIC</a:t>
            </a:r>
            <a:endParaRPr lang="en-US" sz="1000" b="1" dirty="0">
              <a:solidFill>
                <a:srgbClr val="5B6770"/>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fld id="{1D93BD3E-1E9A-4970-A6F7-E7AC52762E0C}"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3860159976"/>
      </p:ext>
    </p:extLst>
  </p:cSld>
  <p:clrMap bg1="lt1" tx1="dk1" bg2="lt2" tx2="dk2" accent1="accent1" accent2="accent2" accent3="accent3" accent4="accent4" accent5="accent5" accent6="accent6" hlink="hlink" folHlink="folHlink"/>
  <p:sldLayoutIdLst>
    <p:sldLayoutId id="2147483892" r:id="rId1"/>
    <p:sldLayoutId id="2147483893"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r>
              <a:rPr lang="en-US" smtClean="0">
                <a:solidFill>
                  <a:prstClr val="black">
                    <a:tint val="75000"/>
                  </a:prstClr>
                </a:solidFill>
              </a:rPr>
              <a:t>Footer text goes here.</a:t>
            </a:r>
            <a:endParaRPr lang="en-US" dirty="0">
              <a:solidFill>
                <a:prstClr val="black">
                  <a:tint val="75000"/>
                </a:prstClr>
              </a:solidFill>
            </a:endParaRP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defTabSz="914400"/>
            <a:r>
              <a:rPr lang="en-US" sz="1000" b="1" dirty="0" smtClean="0">
                <a:solidFill>
                  <a:srgbClr val="5B6770"/>
                </a:solidFill>
              </a:rPr>
              <a:t>PUBLIC</a:t>
            </a:r>
            <a:endParaRPr lang="en-US" sz="1000" b="1" dirty="0">
              <a:solidFill>
                <a:srgbClr val="5B6770"/>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fld id="{1D93BD3E-1E9A-4970-A6F7-E7AC52762E0C}"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2113348083"/>
      </p:ext>
    </p:extLst>
  </p:cSld>
  <p:clrMap bg1="lt1" tx1="dk1" bg2="lt2" tx2="dk2" accent1="accent1" accent2="accent2" accent3="accent3" accent4="accent4" accent5="accent5" accent6="accent6" hlink="hlink" folHlink="folHlink"/>
  <p:sldLayoutIdLst>
    <p:sldLayoutId id="2147483895" r:id="rId1"/>
    <p:sldLayoutId id="2147483896"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r>
              <a:rPr lang="en-US" smtClean="0">
                <a:solidFill>
                  <a:prstClr val="black">
                    <a:tint val="75000"/>
                  </a:prstClr>
                </a:solidFill>
              </a:rPr>
              <a:t>Footer text goes here.</a:t>
            </a:r>
            <a:endParaRPr lang="en-US" dirty="0">
              <a:solidFill>
                <a:prstClr val="black">
                  <a:tint val="75000"/>
                </a:prstClr>
              </a:solidFill>
            </a:endParaRP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defTabSz="914400"/>
            <a:r>
              <a:rPr lang="en-US" sz="1000" b="1" dirty="0" smtClean="0">
                <a:solidFill>
                  <a:srgbClr val="5B6770"/>
                </a:solidFill>
              </a:rPr>
              <a:t>PUBLIC</a:t>
            </a:r>
            <a:endParaRPr lang="en-US" sz="1000" b="1" dirty="0">
              <a:solidFill>
                <a:srgbClr val="5B6770"/>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fld id="{1D93BD3E-1E9A-4970-A6F7-E7AC52762E0C}"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1758679809"/>
      </p:ext>
    </p:extLst>
  </p:cSld>
  <p:clrMap bg1="lt1" tx1="dk1" bg2="lt2" tx2="dk2" accent1="accent1" accent2="accent2" accent3="accent3" accent4="accent4" accent5="accent5" accent6="accent6" hlink="hlink" folHlink="folHlink"/>
  <p:sldLayoutIdLst>
    <p:sldLayoutId id="2147483898" r:id="rId1"/>
    <p:sldLayoutId id="2147483899"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r>
              <a:rPr lang="en-US" smtClean="0">
                <a:solidFill>
                  <a:prstClr val="black">
                    <a:tint val="75000"/>
                  </a:prstClr>
                </a:solidFill>
              </a:rPr>
              <a:t>April 16, 2021 DSWG Meeting</a:t>
            </a:r>
            <a:endParaRPr lang="en-US" dirty="0">
              <a:solidFill>
                <a:prstClr val="black">
                  <a:tint val="75000"/>
                </a:prstClr>
              </a:solidFill>
            </a:endParaRP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defTabSz="914400"/>
            <a:r>
              <a:rPr lang="en-US" sz="1000" b="1" dirty="0" smtClean="0">
                <a:solidFill>
                  <a:srgbClr val="5B6770"/>
                </a:solidFill>
              </a:rPr>
              <a:t>PUBLIC</a:t>
            </a:r>
            <a:endParaRPr lang="en-US" sz="1000" b="1" dirty="0">
              <a:solidFill>
                <a:srgbClr val="5B6770"/>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fld id="{1D93BD3E-1E9A-4970-A6F7-E7AC52762E0C}"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2400996072"/>
      </p:ext>
    </p:extLst>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Lst>
  <p:timing>
    <p:tnLst>
      <p:par>
        <p:cTn id="1" dur="indefinite" restart="never" nodeType="tmRoot"/>
      </p:par>
    </p:tnLst>
  </p:timing>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r>
              <a:rPr lang="en-US" smtClean="0">
                <a:solidFill>
                  <a:prstClr val="black">
                    <a:tint val="75000"/>
                  </a:prstClr>
                </a:solidFill>
              </a:rPr>
              <a:t>April 16, 2021 DSWG Meeting</a:t>
            </a:r>
            <a:endParaRPr lang="en-US" dirty="0">
              <a:solidFill>
                <a:prstClr val="black">
                  <a:tint val="75000"/>
                </a:prstClr>
              </a:solidFill>
            </a:endParaRP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defTabSz="914400"/>
            <a:r>
              <a:rPr lang="en-US" sz="1000" b="1" dirty="0" smtClean="0">
                <a:solidFill>
                  <a:srgbClr val="5B6770"/>
                </a:solidFill>
              </a:rPr>
              <a:t>PUBLIC</a:t>
            </a:r>
            <a:endParaRPr lang="en-US" sz="1000" b="1" dirty="0">
              <a:solidFill>
                <a:srgbClr val="5B6770"/>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fld id="{1D93BD3E-1E9A-4970-A6F7-E7AC52762E0C}"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3298652261"/>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Lst>
  <p:timing>
    <p:tnLst>
      <p:par>
        <p:cTn id="1" dur="indefinite" restart="never" nodeType="tmRoot"/>
      </p:par>
    </p:tnLst>
  </p:timing>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r>
              <a:rPr lang="en-US" smtClean="0">
                <a:solidFill>
                  <a:prstClr val="black">
                    <a:tint val="75000"/>
                  </a:prstClr>
                </a:solidFill>
              </a:rPr>
              <a:t>April 16, 2021 DSWG Meeting</a:t>
            </a:r>
            <a:endParaRPr lang="en-US" dirty="0">
              <a:solidFill>
                <a:prstClr val="black">
                  <a:tint val="75000"/>
                </a:prstClr>
              </a:solidFill>
            </a:endParaRP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defTabSz="914400"/>
            <a:r>
              <a:rPr lang="en-US" sz="1000" b="1" dirty="0" smtClean="0">
                <a:solidFill>
                  <a:srgbClr val="5B6770"/>
                </a:solidFill>
              </a:rPr>
              <a:t>PUBLIC</a:t>
            </a:r>
            <a:endParaRPr lang="en-US" sz="1000" b="1" dirty="0">
              <a:solidFill>
                <a:srgbClr val="5B6770"/>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fld id="{1D93BD3E-1E9A-4970-A6F7-E7AC52762E0C}"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2503916911"/>
      </p:ext>
    </p:extLst>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Lst>
  <p:timing>
    <p:tnLst>
      <p:par>
        <p:cTn id="1" dur="indefinite" restart="never" nodeType="tmRoot"/>
      </p:par>
    </p:tnLst>
  </p:timing>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r>
              <a:rPr lang="en-US" smtClean="0">
                <a:solidFill>
                  <a:prstClr val="black">
                    <a:tint val="75000"/>
                  </a:prstClr>
                </a:solidFill>
              </a:rPr>
              <a:t>April 16, 2021 DSWG Meeting</a:t>
            </a:r>
            <a:endParaRPr lang="en-US" dirty="0">
              <a:solidFill>
                <a:prstClr val="black">
                  <a:tint val="75000"/>
                </a:prstClr>
              </a:solidFill>
            </a:endParaRP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defTabSz="914400"/>
            <a:r>
              <a:rPr lang="en-US" sz="1000" b="1" dirty="0" smtClean="0">
                <a:solidFill>
                  <a:srgbClr val="5B6770"/>
                </a:solidFill>
              </a:rPr>
              <a:t>PUBLIC</a:t>
            </a:r>
            <a:endParaRPr lang="en-US" sz="1000" b="1" dirty="0">
              <a:solidFill>
                <a:srgbClr val="5B6770"/>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fld id="{1D93BD3E-1E9A-4970-A6F7-E7AC52762E0C}"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508160611"/>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Lst>
  <p:timing>
    <p:tnLst>
      <p:par>
        <p:cTn id="1" dur="indefinite" restart="never" nodeType="tmRoot"/>
      </p:par>
    </p:tnLst>
  </p:timing>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914400"/>
            <a:r>
              <a:rPr lang="en-US" smtClean="0">
                <a:solidFill>
                  <a:prstClr val="black">
                    <a:tint val="75000"/>
                  </a:prstClr>
                </a:solidFill>
              </a:rPr>
              <a:t>Footer text goes here.</a:t>
            </a:r>
            <a:endParaRPr lang="en-US" dirty="0">
              <a:solidFill>
                <a:prstClr val="black">
                  <a:tint val="75000"/>
                </a:prstClr>
              </a:solidFill>
            </a:endParaRPr>
          </a:p>
        </p:txBody>
      </p:sp>
      <p:cxnSp>
        <p:nvCxnSpPr>
          <p:cNvPr id="7" name="Straight Connector 6"/>
          <p:cNvCxnSpPr/>
          <p:nvPr userDrawn="1"/>
        </p:nvCxnSpPr>
        <p:spPr>
          <a:xfrm>
            <a:off x="101600" y="6477000"/>
            <a:ext cx="100584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667000" y="6477003"/>
            <a:ext cx="950976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32733" y="6248400"/>
            <a:ext cx="1181867" cy="457200"/>
          </a:xfrm>
          <a:prstGeom prst="rect">
            <a:avLst/>
          </a:prstGeom>
        </p:spPr>
      </p:pic>
      <p:sp>
        <p:nvSpPr>
          <p:cNvPr id="9" name="TextBox 8"/>
          <p:cNvSpPr txBox="1"/>
          <p:nvPr userDrawn="1"/>
        </p:nvSpPr>
        <p:spPr>
          <a:xfrm>
            <a:off x="72902" y="6553202"/>
            <a:ext cx="943100" cy="207749"/>
          </a:xfrm>
          <a:prstGeom prst="rect">
            <a:avLst/>
          </a:prstGeom>
          <a:noFill/>
        </p:spPr>
        <p:txBody>
          <a:bodyPr wrap="square" rtlCol="0">
            <a:spAutoFit/>
          </a:bodyPr>
          <a:lstStyle/>
          <a:p>
            <a:pPr defTabSz="914400"/>
            <a:r>
              <a:rPr lang="en-US" sz="750" b="1" dirty="0" smtClean="0">
                <a:solidFill>
                  <a:srgbClr val="5B6770"/>
                </a:solidFill>
              </a:rPr>
              <a:t>PUBLIC</a:t>
            </a:r>
            <a:endParaRPr lang="en-US" sz="750" b="1" dirty="0">
              <a:solidFill>
                <a:srgbClr val="5B6770"/>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914400"/>
            <a:fld id="{1D93BD3E-1E9A-4970-A6F7-E7AC52762E0C}"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1653886231"/>
      </p:ext>
    </p:extLst>
  </p:cSld>
  <p:clrMap bg1="lt1" tx1="dk1" bg2="lt2" tx2="dk2" accent1="accent1" accent2="accent2" accent3="accent3" accent4="accent4" accent5="accent5" accent6="accent6" hlink="hlink" folHlink="folHlink"/>
  <p:sldLayoutIdLst>
    <p:sldLayoutId id="2147483867" r:id="rId1"/>
    <p:sldLayoutId id="2147483868" r:id="rId2"/>
    <p:sldLayoutId id="2147483869" r:id="rId3"/>
  </p:sldLayoutIdLst>
  <p:timing>
    <p:tnLst>
      <p:par>
        <p:cTn id="1" dur="indefinite" restart="never" nodeType="tmRoot"/>
      </p:par>
    </p:tnLst>
  </p:timing>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914400"/>
            <a:r>
              <a:rPr lang="en-US" smtClean="0">
                <a:solidFill>
                  <a:prstClr val="black">
                    <a:tint val="75000"/>
                  </a:prstClr>
                </a:solidFill>
              </a:rPr>
              <a:t>Footer text goes here.</a:t>
            </a:r>
            <a:endParaRPr lang="en-US" dirty="0">
              <a:solidFill>
                <a:prstClr val="black">
                  <a:tint val="75000"/>
                </a:prstClr>
              </a:solidFill>
            </a:endParaRPr>
          </a:p>
        </p:txBody>
      </p:sp>
      <p:cxnSp>
        <p:nvCxnSpPr>
          <p:cNvPr id="7" name="Straight Connector 6"/>
          <p:cNvCxnSpPr/>
          <p:nvPr userDrawn="1"/>
        </p:nvCxnSpPr>
        <p:spPr>
          <a:xfrm>
            <a:off x="101600" y="6477000"/>
            <a:ext cx="100584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667000" y="6477003"/>
            <a:ext cx="950976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32733" y="6248400"/>
            <a:ext cx="1181867" cy="457200"/>
          </a:xfrm>
          <a:prstGeom prst="rect">
            <a:avLst/>
          </a:prstGeom>
        </p:spPr>
      </p:pic>
      <p:sp>
        <p:nvSpPr>
          <p:cNvPr id="9" name="TextBox 8"/>
          <p:cNvSpPr txBox="1"/>
          <p:nvPr userDrawn="1"/>
        </p:nvSpPr>
        <p:spPr>
          <a:xfrm>
            <a:off x="72902" y="6553202"/>
            <a:ext cx="943100" cy="207749"/>
          </a:xfrm>
          <a:prstGeom prst="rect">
            <a:avLst/>
          </a:prstGeom>
          <a:noFill/>
        </p:spPr>
        <p:txBody>
          <a:bodyPr wrap="square" rtlCol="0">
            <a:spAutoFit/>
          </a:bodyPr>
          <a:lstStyle/>
          <a:p>
            <a:pPr defTabSz="914400"/>
            <a:r>
              <a:rPr lang="en-US" sz="750" b="1" dirty="0" smtClean="0">
                <a:solidFill>
                  <a:srgbClr val="5B6770"/>
                </a:solidFill>
              </a:rPr>
              <a:t>PUBLIC</a:t>
            </a:r>
            <a:endParaRPr lang="en-US" sz="750" b="1" dirty="0">
              <a:solidFill>
                <a:srgbClr val="5B6770"/>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914400"/>
            <a:fld id="{1D93BD3E-1E9A-4970-A6F7-E7AC52762E0C}"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1076317096"/>
      </p:ext>
    </p:extLst>
  </p:cSld>
  <p:clrMap bg1="lt1" tx1="dk1" bg2="lt2" tx2="dk2" accent1="accent1" accent2="accent2" accent3="accent3" accent4="accent4" accent5="accent5" accent6="accent6" hlink="hlink" folHlink="folHlink"/>
  <p:sldLayoutIdLst>
    <p:sldLayoutId id="2147483871" r:id="rId1"/>
    <p:sldLayoutId id="2147483872" r:id="rId2"/>
    <p:sldLayoutId id="2147483873" r:id="rId3"/>
  </p:sldLayoutIdLst>
  <p:timing>
    <p:tnLst>
      <p:par>
        <p:cTn id="1" dur="indefinite" restart="never" nodeType="tmRoot"/>
      </p:par>
    </p:tnLst>
  </p:timing>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r>
              <a:rPr lang="en-US" smtClean="0">
                <a:solidFill>
                  <a:prstClr val="black">
                    <a:tint val="75000"/>
                  </a:prstClr>
                </a:solidFill>
              </a:rPr>
              <a:t>April 16, 2021 DSWG Meeting</a:t>
            </a:r>
            <a:endParaRPr lang="en-US" dirty="0">
              <a:solidFill>
                <a:prstClr val="black">
                  <a:tint val="75000"/>
                </a:prstClr>
              </a:solidFill>
            </a:endParaRP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defTabSz="914400"/>
            <a:r>
              <a:rPr lang="en-US" sz="1000" b="1" dirty="0" smtClean="0">
                <a:solidFill>
                  <a:srgbClr val="5B6770"/>
                </a:solidFill>
              </a:rPr>
              <a:t>PUBLIC</a:t>
            </a:r>
            <a:endParaRPr lang="en-US" sz="1000" b="1" dirty="0">
              <a:solidFill>
                <a:srgbClr val="5B6770"/>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fld id="{1D93BD3E-1E9A-4970-A6F7-E7AC52762E0C}"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2511340841"/>
      </p:ext>
    </p:extLst>
  </p:cSld>
  <p:clrMap bg1="lt1" tx1="dk1" bg2="lt2" tx2="dk2" accent1="accent1" accent2="accent2" accent3="accent3" accent4="accent4" accent5="accent5" accent6="accent6" hlink="hlink" folHlink="folHlink"/>
  <p:sldLayoutIdLst>
    <p:sldLayoutId id="2147483875"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Lst>
  <p:timing>
    <p:tnLst>
      <p:par>
        <p:cTn id="1" dur="indefinite" restart="never" nodeType="tmRoot"/>
      </p:par>
    </p:tnLst>
  </p:timing>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r>
              <a:rPr lang="en-US" smtClean="0">
                <a:solidFill>
                  <a:prstClr val="black">
                    <a:tint val="75000"/>
                  </a:prstClr>
                </a:solidFill>
              </a:rPr>
              <a:t>Footer text goes here.</a:t>
            </a:r>
            <a:endParaRPr lang="en-US" dirty="0">
              <a:solidFill>
                <a:prstClr val="black">
                  <a:tint val="75000"/>
                </a:prstClr>
              </a:solidFill>
            </a:endParaRP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defTabSz="914400"/>
            <a:r>
              <a:rPr lang="en-US" sz="1000" b="1" dirty="0" smtClean="0">
                <a:solidFill>
                  <a:srgbClr val="5B6770"/>
                </a:solidFill>
              </a:rPr>
              <a:t>PUBLIC</a:t>
            </a:r>
            <a:endParaRPr lang="en-US" sz="1000" b="1" dirty="0">
              <a:solidFill>
                <a:srgbClr val="5B6770"/>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fld id="{1D93BD3E-1E9A-4970-A6F7-E7AC52762E0C}"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3477203059"/>
      </p:ext>
    </p:extLst>
  </p:cSld>
  <p:clrMap bg1="lt1" tx1="dk1" bg2="lt2" tx2="dk2" accent1="accent1" accent2="accent2" accent3="accent3" accent4="accent4" accent5="accent5" accent6="accent6" hlink="hlink" folHlink="folHlink"/>
  <p:sldLayoutIdLst>
    <p:sldLayoutId id="2147483886" r:id="rId1"/>
    <p:sldLayoutId id="2147483887"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59.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9E242A-A689-4DF5-95ED-B6BA05F2E2FF}"/>
              </a:ext>
            </a:extLst>
          </p:cNvPr>
          <p:cNvSpPr>
            <a:spLocks noGrp="1"/>
          </p:cNvSpPr>
          <p:nvPr>
            <p:ph type="ctrTitle"/>
          </p:nvPr>
        </p:nvSpPr>
        <p:spPr>
          <a:xfrm>
            <a:off x="838199" y="1093788"/>
            <a:ext cx="10506455" cy="2967208"/>
          </a:xfrm>
        </p:spPr>
        <p:txBody>
          <a:bodyPr>
            <a:normAutofit/>
          </a:bodyPr>
          <a:lstStyle/>
          <a:p>
            <a:pPr algn="l"/>
            <a:r>
              <a:rPr lang="en-US" sz="8000" dirty="0"/>
              <a:t>DSWG Report</a:t>
            </a:r>
          </a:p>
        </p:txBody>
      </p:sp>
      <p:sp>
        <p:nvSpPr>
          <p:cNvPr id="3" name="Subtitle 2">
            <a:extLst>
              <a:ext uri="{FF2B5EF4-FFF2-40B4-BE49-F238E27FC236}">
                <a16:creationId xmlns:a16="http://schemas.microsoft.com/office/drawing/2014/main" xmlns="" id="{DAF09D7D-76C4-4ABA-9706-116A5D45E4BC}"/>
              </a:ext>
            </a:extLst>
          </p:cNvPr>
          <p:cNvSpPr>
            <a:spLocks noGrp="1"/>
          </p:cNvSpPr>
          <p:nvPr>
            <p:ph type="subTitle" idx="1"/>
          </p:nvPr>
        </p:nvSpPr>
        <p:spPr>
          <a:xfrm>
            <a:off x="5921830" y="4619624"/>
            <a:ext cx="5425874" cy="1038225"/>
          </a:xfrm>
        </p:spPr>
        <p:txBody>
          <a:bodyPr>
            <a:normAutofit/>
          </a:bodyPr>
          <a:lstStyle/>
          <a:p>
            <a:pPr algn="r"/>
            <a:r>
              <a:rPr lang="en-US" dirty="0"/>
              <a:t>Christian </a:t>
            </a:r>
            <a:r>
              <a:rPr lang="en-US" dirty="0" err="1"/>
              <a:t>powell</a:t>
            </a:r>
            <a:endParaRPr lang="en-US" dirty="0"/>
          </a:p>
          <a:p>
            <a:pPr algn="r"/>
            <a:r>
              <a:rPr lang="en-US" dirty="0"/>
              <a:t>WMS Meeting – </a:t>
            </a:r>
            <a:r>
              <a:rPr lang="en-US" dirty="0" err="1" smtClean="0"/>
              <a:t>mAY</a:t>
            </a:r>
            <a:r>
              <a:rPr lang="en-US" dirty="0" smtClean="0"/>
              <a:t> </a:t>
            </a:r>
            <a:r>
              <a:rPr lang="en-US" dirty="0"/>
              <a:t>2021 </a:t>
            </a:r>
          </a:p>
        </p:txBody>
      </p:sp>
    </p:spTree>
    <p:extLst>
      <p:ext uri="{BB962C8B-B14F-4D97-AF65-F5344CB8AC3E}">
        <p14:creationId xmlns:p14="http://schemas.microsoft.com/office/powerpoint/2010/main" val="1872770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Load Resource Response</a:t>
            </a:r>
            <a:endParaRPr lang="en-US" dirty="0"/>
          </a:p>
        </p:txBody>
      </p:sp>
      <p:sp>
        <p:nvSpPr>
          <p:cNvPr id="3" name="Content Placeholder 2"/>
          <p:cNvSpPr>
            <a:spLocks noGrp="1"/>
          </p:cNvSpPr>
          <p:nvPr>
            <p:ph idx="1"/>
          </p:nvPr>
        </p:nvSpPr>
        <p:spPr/>
        <p:txBody>
          <a:bodyPr/>
          <a:lstStyle/>
          <a:p>
            <a:r>
              <a:rPr lang="en-US" dirty="0" smtClean="0"/>
              <a:t>Initial response did not meet 10 minute requirement</a:t>
            </a:r>
          </a:p>
          <a:p>
            <a:pPr lvl="1"/>
            <a:r>
              <a:rPr lang="en-US" dirty="0" smtClean="0"/>
              <a:t>~70% in 10 minutes</a:t>
            </a:r>
          </a:p>
          <a:p>
            <a:r>
              <a:rPr lang="en-US" dirty="0" smtClean="0"/>
              <a:t>Total response </a:t>
            </a:r>
          </a:p>
          <a:p>
            <a:pPr lvl="1"/>
            <a:r>
              <a:rPr lang="en-US" dirty="0" smtClean="0"/>
              <a:t>~130% sustained response during event based on telemetered responsibility at VDI</a:t>
            </a:r>
          </a:p>
          <a:p>
            <a:pPr lvl="1"/>
            <a:r>
              <a:rPr lang="en-US" dirty="0" smtClean="0"/>
              <a:t>~97% sustained </a:t>
            </a:r>
            <a:r>
              <a:rPr lang="en-US" dirty="0"/>
              <a:t>response during event based on telemetered responsibility at </a:t>
            </a:r>
            <a:r>
              <a:rPr lang="en-US" dirty="0" smtClean="0"/>
              <a:t>on Feb. 14</a:t>
            </a:r>
            <a:r>
              <a:rPr lang="en-US" baseline="30000" dirty="0" smtClean="0"/>
              <a:t>th</a:t>
            </a:r>
            <a:r>
              <a:rPr lang="en-US" dirty="0" smtClean="0"/>
              <a:t> </a:t>
            </a:r>
          </a:p>
          <a:p>
            <a:pPr lvl="1"/>
            <a:r>
              <a:rPr lang="en-US" dirty="0" smtClean="0"/>
              <a:t>Several Failures at QSE level requiring resource level performance evaluation </a:t>
            </a:r>
          </a:p>
          <a:p>
            <a:pPr lvl="1"/>
            <a:r>
              <a:rPr lang="en-US" dirty="0" smtClean="0"/>
              <a:t>NPC-LPC </a:t>
            </a:r>
            <a:r>
              <a:rPr lang="en-US" dirty="0"/>
              <a:t>less than RRS obligation for many resources leading up to </a:t>
            </a:r>
            <a:r>
              <a:rPr lang="en-US" dirty="0" smtClean="0"/>
              <a:t>event</a:t>
            </a:r>
          </a:p>
          <a:p>
            <a:pPr lvl="0" fontAlgn="ctr"/>
            <a:r>
              <a:rPr lang="en-US" dirty="0" smtClean="0"/>
              <a:t>Oscillations during event due to telemetry issues</a:t>
            </a:r>
            <a:endParaRPr lang="en-US" sz="2100"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10</a:t>
            </a:fld>
            <a:endParaRPr lang="en-US">
              <a:solidFill>
                <a:prstClr val="black">
                  <a:tint val="75000"/>
                </a:prstClr>
              </a:solidFill>
            </a:endParaRPr>
          </a:p>
        </p:txBody>
      </p:sp>
    </p:spTree>
    <p:extLst>
      <p:ext uri="{BB962C8B-B14F-4D97-AF65-F5344CB8AC3E}">
        <p14:creationId xmlns:p14="http://schemas.microsoft.com/office/powerpoint/2010/main" val="2700205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February Storm Items – </a:t>
            </a:r>
            <a:br>
              <a:rPr lang="en-US" dirty="0" smtClean="0"/>
            </a:br>
            <a:r>
              <a:rPr lang="en-US" dirty="0" smtClean="0"/>
              <a:t>Competitive Area DR Info</a:t>
            </a:r>
            <a:endParaRPr lang="en-US" dirty="0"/>
          </a:p>
        </p:txBody>
      </p:sp>
    </p:spTree>
    <p:extLst>
      <p:ext uri="{BB962C8B-B14F-4D97-AF65-F5344CB8AC3E}">
        <p14:creationId xmlns:p14="http://schemas.microsoft.com/office/powerpoint/2010/main" val="66063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a:xfrm>
            <a:off x="1828800" y="990600"/>
            <a:ext cx="8534400" cy="5334000"/>
          </a:xfrm>
        </p:spPr>
        <p:txBody>
          <a:bodyPr/>
          <a:lstStyle/>
          <a:p>
            <a:r>
              <a:rPr lang="en-US" sz="1800" dirty="0"/>
              <a:t>Initially targeted TDSP controlled outages considering substations they reported to PUCT</a:t>
            </a:r>
          </a:p>
          <a:p>
            <a:endParaRPr lang="en-US" sz="800" dirty="0"/>
          </a:p>
          <a:p>
            <a:r>
              <a:rPr lang="en-US" sz="1800" dirty="0"/>
              <a:t>Shifted to include ESIIDs with storm-related outages – many ESIIDs had outages prior to the load shedding and were subject to TDSP load shed as well</a:t>
            </a:r>
            <a:endParaRPr lang="en-US" sz="800" dirty="0"/>
          </a:p>
          <a:p>
            <a:endParaRPr lang="en-US" sz="800" dirty="0"/>
          </a:p>
          <a:p>
            <a:r>
              <a:rPr lang="en-US" sz="1800" dirty="0"/>
              <a:t>Analysis targeted ESIIDs identified with outages as well as ESIIDs</a:t>
            </a:r>
          </a:p>
          <a:p>
            <a:pPr lvl="1"/>
            <a:r>
              <a:rPr lang="en-US" sz="1400" dirty="0"/>
              <a:t>Deployed for ERS</a:t>
            </a:r>
          </a:p>
          <a:p>
            <a:pPr lvl="1"/>
            <a:r>
              <a:rPr lang="en-US" sz="1400" dirty="0"/>
              <a:t>Containing Load Resources deployed for RRS</a:t>
            </a:r>
          </a:p>
          <a:p>
            <a:pPr lvl="1"/>
            <a:r>
              <a:rPr lang="en-US" sz="1400" dirty="0"/>
              <a:t>Previously Identified as on Indexed pricing (Day-Ahead/Real-Time) and/or 4CP responders</a:t>
            </a:r>
          </a:p>
          <a:p>
            <a:pPr lvl="1"/>
            <a:r>
              <a:rPr lang="en-US" sz="1400" dirty="0"/>
              <a:t>Other ESIIDs identified as responding during the event</a:t>
            </a:r>
          </a:p>
          <a:p>
            <a:pPr lvl="1"/>
            <a:r>
              <a:rPr lang="en-US" sz="1400" dirty="0"/>
              <a:t>4 million deployed ESIIDs to analyze (3.8 million Residential, 468,000 </a:t>
            </a:r>
            <a:r>
              <a:rPr lang="en-US" sz="1400" dirty="0"/>
              <a:t>Non-Residential</a:t>
            </a:r>
            <a:endParaRPr lang="en-US" sz="1400" dirty="0"/>
          </a:p>
          <a:p>
            <a:pPr lvl="1"/>
            <a:endParaRPr lang="en-US" sz="800" dirty="0"/>
          </a:p>
          <a:p>
            <a:r>
              <a:rPr lang="en-US" sz="1800" dirty="0"/>
              <a:t>Developed algorithms to identify outage ESIIDs and control group ESIIDS</a:t>
            </a:r>
          </a:p>
          <a:p>
            <a:pPr lvl="1"/>
            <a:r>
              <a:rPr lang="en-US" sz="1400" dirty="0"/>
              <a:t>Algorithms varied across the load type</a:t>
            </a:r>
          </a:p>
          <a:p>
            <a:pPr lvl="1"/>
            <a:r>
              <a:rPr lang="en-US" sz="1400" dirty="0"/>
              <a:t>Based on number of zero intervals (15-min) Feb 1 – Feb 4</a:t>
            </a:r>
          </a:p>
          <a:p>
            <a:pPr lvl="1"/>
            <a:r>
              <a:rPr lang="en-US" sz="1400" dirty="0"/>
              <a:t>Outage ESIID - lots of zeros on Feb 15 – 19 compared to earlier days</a:t>
            </a:r>
          </a:p>
          <a:p>
            <a:pPr lvl="1"/>
            <a:r>
              <a:rPr lang="en-US" sz="1400" dirty="0"/>
              <a:t>Control group ESIID – small number of zeros throughout</a:t>
            </a:r>
          </a:p>
          <a:p>
            <a:pPr lvl="1"/>
            <a:r>
              <a:rPr lang="en-US" sz="1400" dirty="0"/>
              <a:t>Some ESIIDs were neither</a:t>
            </a:r>
          </a:p>
          <a:p>
            <a:pPr lvl="1"/>
            <a:r>
              <a:rPr lang="en-US" sz="1400" dirty="0"/>
              <a:t>Examined interval data for every ESIID (~8 million)</a:t>
            </a:r>
          </a:p>
          <a:p>
            <a:pPr marL="0" indent="0">
              <a:buNone/>
            </a:pP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12</a:t>
            </a:fld>
            <a:endParaRPr lang="en-US">
              <a:solidFill>
                <a:prstClr val="black">
                  <a:tint val="75000"/>
                </a:prstClr>
              </a:solidFill>
            </a:endParaRPr>
          </a:p>
        </p:txBody>
      </p:sp>
    </p:spTree>
    <p:extLst>
      <p:ext uri="{BB962C8B-B14F-4D97-AF65-F5344CB8AC3E}">
        <p14:creationId xmlns:p14="http://schemas.microsoft.com/office/powerpoint/2010/main" val="2147165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a:xfrm>
            <a:off x="1828800" y="838201"/>
            <a:ext cx="8534400" cy="5052221"/>
          </a:xfrm>
        </p:spPr>
        <p:txBody>
          <a:bodyPr/>
          <a:lstStyle/>
          <a:p>
            <a:r>
              <a:rPr lang="en-US" sz="1800" dirty="0"/>
              <a:t>Goal was to analyze </a:t>
            </a:r>
            <a:r>
              <a:rPr lang="en-US" sz="1800" dirty="0"/>
              <a:t>load response </a:t>
            </a:r>
            <a:r>
              <a:rPr lang="en-US" sz="1800" dirty="0"/>
              <a:t>for all 28 days in </a:t>
            </a:r>
            <a:r>
              <a:rPr lang="en-US" sz="1800" dirty="0"/>
              <a:t>February to capture anything happening before, during and after the event.</a:t>
            </a:r>
            <a:endParaRPr lang="en-US" sz="1800" dirty="0"/>
          </a:p>
          <a:p>
            <a:pPr marL="0" indent="0">
              <a:buNone/>
            </a:pPr>
            <a:endParaRPr lang="en-US" sz="800" dirty="0"/>
          </a:p>
          <a:p>
            <a:r>
              <a:rPr lang="en-US" sz="1800" dirty="0"/>
              <a:t>Performed analysis generally in categories of Profile Type</a:t>
            </a:r>
          </a:p>
          <a:p>
            <a:pPr lvl="1"/>
            <a:r>
              <a:rPr lang="en-US" sz="1600" dirty="0"/>
              <a:t>Created two new ones for analysis, not necessarily reporting, purposes</a:t>
            </a:r>
          </a:p>
          <a:p>
            <a:pPr lvl="1"/>
            <a:r>
              <a:rPr lang="en-US" sz="1600" dirty="0"/>
              <a:t>‘LOWUSE’ for ESIIDs with very low usage (&lt; 2 KWh per day)</a:t>
            </a:r>
          </a:p>
          <a:p>
            <a:pPr lvl="1"/>
            <a:r>
              <a:rPr lang="en-US" sz="1600" dirty="0"/>
              <a:t>‘LIGHT’ </a:t>
            </a:r>
            <a:r>
              <a:rPr lang="en-US" sz="1600" dirty="0"/>
              <a:t>for ESIIDs with </a:t>
            </a:r>
            <a:r>
              <a:rPr lang="en-US" sz="1600" dirty="0"/>
              <a:t>&gt; 75% night-time use</a:t>
            </a:r>
          </a:p>
          <a:p>
            <a:pPr lvl="1"/>
            <a:r>
              <a:rPr lang="en-US" sz="1600" dirty="0"/>
              <a:t>Note: excluded ESIIDs with ‘DG’ and ‘WD’ profile types, ESIIDs with zero use for most days prior to the event</a:t>
            </a:r>
          </a:p>
          <a:p>
            <a:pPr lvl="1"/>
            <a:r>
              <a:rPr lang="en-US" sz="1600" dirty="0"/>
              <a:t>Also have not yet started analysis of NOIE load reductions</a:t>
            </a:r>
          </a:p>
          <a:p>
            <a:pPr lvl="1"/>
            <a:endParaRPr lang="en-US" sz="800" dirty="0"/>
          </a:p>
          <a:p>
            <a:r>
              <a:rPr lang="en-US" sz="1800" dirty="0"/>
              <a:t>Baselines developed for all ‘deployed’ ESIIDs:</a:t>
            </a:r>
          </a:p>
          <a:p>
            <a:pPr lvl="1"/>
            <a:r>
              <a:rPr lang="en-US" sz="1600" dirty="0"/>
              <a:t>‘Control’ groups for Residential and smaller Business ESIIDs</a:t>
            </a:r>
          </a:p>
          <a:p>
            <a:pPr lvl="1"/>
            <a:r>
              <a:rPr lang="en-US" sz="1600" dirty="0"/>
              <a:t>Used ‘near-day’ baselines for large Business (subject to 4CP billing)</a:t>
            </a:r>
          </a:p>
          <a:p>
            <a:pPr lvl="1"/>
            <a:r>
              <a:rPr lang="en-US" sz="1600" dirty="0"/>
              <a:t>Used ‘near-day’ baselines for </a:t>
            </a:r>
            <a:r>
              <a:rPr lang="en-US" sz="1600" dirty="0"/>
              <a:t>Business Load Factor ESIIDs (not subject to 4CP billing) for which sufficiently similar ESIIDs were not found</a:t>
            </a:r>
          </a:p>
          <a:p>
            <a:pPr lvl="2"/>
            <a:r>
              <a:rPr lang="en-US" sz="1600" dirty="0"/>
              <a:t>Peak </a:t>
            </a:r>
            <a:r>
              <a:rPr lang="en-US" sz="1600" dirty="0"/>
              <a:t>demands </a:t>
            </a:r>
            <a:r>
              <a:rPr lang="en-US" sz="1600" dirty="0"/>
              <a:t>for these ESIIDs range from 5/10 KW to 700 KW </a:t>
            </a:r>
          </a:p>
          <a:p>
            <a:pPr lvl="1"/>
            <a:r>
              <a:rPr lang="en-US" sz="1600" dirty="0"/>
              <a:t>MAPE: Residential 1%, Business 0.5% (based on days with no reductions)</a:t>
            </a:r>
            <a:endParaRPr lang="en-US" sz="1600" dirty="0"/>
          </a:p>
          <a:p>
            <a:endParaRPr lang="en-US" sz="1600"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13</a:t>
            </a:fld>
            <a:endParaRPr lang="en-US">
              <a:solidFill>
                <a:prstClr val="black">
                  <a:tint val="75000"/>
                </a:prstClr>
              </a:solidFill>
            </a:endParaRPr>
          </a:p>
        </p:txBody>
      </p:sp>
    </p:spTree>
    <p:extLst>
      <p:ext uri="{BB962C8B-B14F-4D97-AF65-F5344CB8AC3E}">
        <p14:creationId xmlns:p14="http://schemas.microsoft.com/office/powerpoint/2010/main" val="40817545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981200" y="1143001"/>
            <a:ext cx="8305800" cy="5029201"/>
          </a:xfrm>
          <a:prstGeom prst="rect">
            <a:avLst/>
          </a:prstGeom>
        </p:spPr>
      </p:pic>
      <p:sp>
        <p:nvSpPr>
          <p:cNvPr id="2" name="Title 1"/>
          <p:cNvSpPr>
            <a:spLocks noGrp="1"/>
          </p:cNvSpPr>
          <p:nvPr>
            <p:ph type="title"/>
          </p:nvPr>
        </p:nvSpPr>
        <p:spPr/>
        <p:txBody>
          <a:bodyPr/>
          <a:lstStyle/>
          <a:p>
            <a:r>
              <a:rPr lang="en-US" dirty="0"/>
              <a:t>Competitive </a:t>
            </a:r>
            <a:r>
              <a:rPr lang="en-US" dirty="0" smtClean="0"/>
              <a:t>Res </a:t>
            </a:r>
            <a:r>
              <a:rPr lang="en-US" dirty="0"/>
              <a:t>Plus </a:t>
            </a:r>
            <a:r>
              <a:rPr lang="en-US" dirty="0" smtClean="0"/>
              <a:t>Bus Load Reductions</a:t>
            </a:r>
            <a:br>
              <a:rPr lang="en-US" dirty="0" smtClean="0"/>
            </a:br>
            <a:r>
              <a:rPr lang="en-US" dirty="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14</a:t>
            </a:fld>
            <a:endParaRPr lang="en-US">
              <a:solidFill>
                <a:prstClr val="black">
                  <a:tint val="75000"/>
                </a:prstClr>
              </a:solidFill>
            </a:endParaRPr>
          </a:p>
        </p:txBody>
      </p:sp>
    </p:spTree>
    <p:extLst>
      <p:ext uri="{BB962C8B-B14F-4D97-AF65-F5344CB8AC3E}">
        <p14:creationId xmlns:p14="http://schemas.microsoft.com/office/powerpoint/2010/main" val="8522001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Daily Load Reductions Feb 14 – 20, 2021</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15</a:t>
            </a:fld>
            <a:endParaRPr lang="en-US">
              <a:solidFill>
                <a:prstClr val="black">
                  <a:tint val="75000"/>
                </a:prstClr>
              </a:solidFill>
            </a:endParaRPr>
          </a:p>
        </p:txBody>
      </p:sp>
      <p:graphicFrame>
        <p:nvGraphicFramePr>
          <p:cNvPr id="7" name="Table 6"/>
          <p:cNvGraphicFramePr>
            <a:graphicFrameLocks noGrp="1"/>
          </p:cNvGraphicFramePr>
          <p:nvPr>
            <p:extLst/>
          </p:nvPr>
        </p:nvGraphicFramePr>
        <p:xfrm>
          <a:off x="2841174" y="1676400"/>
          <a:ext cx="6531426" cy="3906520"/>
        </p:xfrm>
        <a:graphic>
          <a:graphicData uri="http://schemas.openxmlformats.org/drawingml/2006/table">
            <a:tbl>
              <a:tblPr firstRow="1" bandRow="1">
                <a:tableStyleId>{5C22544A-7EE6-4342-B048-85BDC9FD1C3A}</a:tableStyleId>
              </a:tblPr>
              <a:tblGrid>
                <a:gridCol w="1088571"/>
                <a:gridCol w="1088571"/>
                <a:gridCol w="1088571"/>
                <a:gridCol w="1088571"/>
                <a:gridCol w="1088571"/>
                <a:gridCol w="1088571"/>
              </a:tblGrid>
              <a:tr h="1219200">
                <a:tc>
                  <a:txBody>
                    <a:bodyPr/>
                    <a:lstStyle/>
                    <a:p>
                      <a:pPr algn="ctr"/>
                      <a:r>
                        <a:rPr lang="en-US" sz="1600" dirty="0" smtClean="0"/>
                        <a:t>Event Day</a:t>
                      </a:r>
                      <a:endParaRPr lang="en-US" sz="1600" dirty="0"/>
                    </a:p>
                  </a:txBody>
                  <a:tcPr anchor="ctr"/>
                </a:tc>
                <a:tc>
                  <a:txBody>
                    <a:bodyPr/>
                    <a:lstStyle/>
                    <a:p>
                      <a:pPr algn="ctr"/>
                      <a:r>
                        <a:rPr lang="en-US" sz="1600" dirty="0" smtClean="0"/>
                        <a:t>Max</a:t>
                      </a:r>
                      <a:r>
                        <a:rPr lang="en-US" sz="1600" baseline="0" dirty="0" smtClean="0"/>
                        <a:t> Reduce Interval</a:t>
                      </a:r>
                      <a:endParaRPr lang="en-US" sz="1600" dirty="0"/>
                    </a:p>
                  </a:txBody>
                  <a:tcPr anchor="ctr"/>
                </a:tc>
                <a:tc>
                  <a:txBody>
                    <a:bodyPr/>
                    <a:lstStyle/>
                    <a:p>
                      <a:pPr algn="ctr"/>
                      <a:r>
                        <a:rPr lang="en-US" sz="1600" dirty="0" smtClean="0"/>
                        <a:t>Max Reduce MW</a:t>
                      </a:r>
                      <a:endParaRPr lang="en-US" sz="1600" dirty="0"/>
                    </a:p>
                  </a:txBody>
                  <a:tcPr anchor="ctr"/>
                </a:tc>
                <a:tc>
                  <a:txBody>
                    <a:bodyPr/>
                    <a:lstStyle/>
                    <a:p>
                      <a:pPr algn="ctr"/>
                      <a:r>
                        <a:rPr lang="en-US" sz="1600" dirty="0" smtClean="0"/>
                        <a:t>Min Reduce Interval</a:t>
                      </a:r>
                      <a:endParaRPr lang="en-US" sz="1600" dirty="0"/>
                    </a:p>
                  </a:txBody>
                  <a:tcPr anchor="ctr"/>
                </a:tc>
                <a:tc>
                  <a:txBody>
                    <a:bodyPr/>
                    <a:lstStyle/>
                    <a:p>
                      <a:pPr algn="ctr"/>
                      <a:r>
                        <a:rPr lang="en-US" sz="1600" dirty="0" smtClean="0"/>
                        <a:t>Min Reduce MW</a:t>
                      </a:r>
                      <a:endParaRPr lang="en-US" sz="1600" dirty="0"/>
                    </a:p>
                  </a:txBody>
                  <a:tcPr anchor="ctr"/>
                </a:tc>
                <a:tc>
                  <a:txBody>
                    <a:bodyPr/>
                    <a:lstStyle/>
                    <a:p>
                      <a:pPr algn="ctr"/>
                      <a:r>
                        <a:rPr lang="en-US" sz="1600" dirty="0" smtClean="0"/>
                        <a:t>Average Day</a:t>
                      </a:r>
                      <a:r>
                        <a:rPr lang="en-US" sz="1600" baseline="0" dirty="0" smtClean="0"/>
                        <a:t> Reduce MW</a:t>
                      </a:r>
                    </a:p>
                    <a:p>
                      <a:pPr algn="ctr"/>
                      <a:endParaRPr lang="en-US" sz="1600" dirty="0"/>
                    </a:p>
                  </a:txBody>
                  <a:tcPr anchor="ctr"/>
                </a:tc>
              </a:tr>
              <a:tr h="370840">
                <a:tc>
                  <a:txBody>
                    <a:bodyPr/>
                    <a:lstStyle/>
                    <a:p>
                      <a:pPr algn="ctr" fontAlgn="b"/>
                      <a:r>
                        <a:rPr lang="en-US" sz="1400" b="1" i="0" u="none" strike="noStrike" dirty="0">
                          <a:solidFill>
                            <a:srgbClr val="000000"/>
                          </a:solidFill>
                          <a:effectLst/>
                          <a:latin typeface="Calibri" panose="020F0502020204030204" pitchFamily="34" charset="0"/>
                        </a:rPr>
                        <a:t>2/14/2021</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96</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4,276 </a:t>
                      </a:r>
                    </a:p>
                  </a:txBody>
                  <a:tcPr marL="9525" marR="9525" marT="9525" marB="0" anchor="ctr"/>
                </a:tc>
                <a:tc>
                  <a:txBody>
                    <a:bodyPr/>
                    <a:lstStyle/>
                    <a:p>
                      <a:pPr marL="0" algn="ctr" defTabSz="914400" rtl="0" eaLnBrk="1" fontAlgn="b" latinLnBrk="0" hangingPunct="1"/>
                      <a:r>
                        <a:rPr lang="en-US" sz="1400" b="1" i="0" u="none" strike="noStrike" kern="1200" dirty="0" smtClean="0">
                          <a:solidFill>
                            <a:srgbClr val="000000"/>
                          </a:solidFill>
                          <a:effectLst/>
                          <a:latin typeface="Calibri" panose="020F0502020204030204" pitchFamily="34" charset="0"/>
                          <a:ea typeface="+mn-ea"/>
                          <a:cs typeface="+mn-cs"/>
                        </a:rPr>
                        <a:t>1</a:t>
                      </a:r>
                      <a:endParaRPr lang="en-US" sz="1400" b="1"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2,360 </a:t>
                      </a:r>
                    </a:p>
                  </a:txBody>
                  <a:tcPr marL="9525" marR="9525" marT="9525" marB="0" anchor="ctr"/>
                </a:tc>
                <a:tc>
                  <a:txBody>
                    <a:bodyPr/>
                    <a:lstStyle/>
                    <a:p>
                      <a:pPr marL="0" algn="ctr" defTabSz="914400" rtl="0" eaLnBrk="1" fontAlgn="b" latinLnBrk="0" hangingPunct="1"/>
                      <a:r>
                        <a:rPr lang="en-US" sz="1400" b="1" i="0" u="none" strike="noStrike" kern="1200">
                          <a:solidFill>
                            <a:srgbClr val="000000"/>
                          </a:solidFill>
                          <a:effectLst/>
                          <a:latin typeface="Calibri" panose="020F0502020204030204" pitchFamily="34" charset="0"/>
                          <a:ea typeface="+mn-ea"/>
                          <a:cs typeface="+mn-cs"/>
                        </a:rPr>
                        <a:t>     3,094 </a:t>
                      </a:r>
                    </a:p>
                  </a:txBody>
                  <a:tcPr marL="9525" marR="9525" marT="9525" marB="0" anchor="ctr"/>
                </a:tc>
              </a:tr>
              <a:tr h="370840">
                <a:tc>
                  <a:txBody>
                    <a:bodyPr/>
                    <a:lstStyle/>
                    <a:p>
                      <a:pPr algn="ctr" fontAlgn="b"/>
                      <a:r>
                        <a:rPr lang="en-US" sz="1400" b="1" i="0" u="none" strike="noStrike">
                          <a:solidFill>
                            <a:srgbClr val="000000"/>
                          </a:solidFill>
                          <a:effectLst/>
                          <a:latin typeface="Calibri" panose="020F0502020204030204" pitchFamily="34" charset="0"/>
                        </a:rPr>
                        <a:t>2/15/2021</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80</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22,460 </a:t>
                      </a:r>
                    </a:p>
                  </a:txBody>
                  <a:tcPr marL="9525" marR="9525" marT="9525" marB="0" anchor="ctr"/>
                </a:tc>
                <a:tc>
                  <a:txBody>
                    <a:bodyPr/>
                    <a:lstStyle/>
                    <a:p>
                      <a:pPr marL="0" algn="ctr" defTabSz="914400" rtl="0" eaLnBrk="1" fontAlgn="b" latinLnBrk="0" hangingPunct="1"/>
                      <a:r>
                        <a:rPr lang="en-US" sz="1400" b="1" i="0" u="none" strike="noStrike" kern="1200" dirty="0" smtClean="0">
                          <a:solidFill>
                            <a:srgbClr val="000000"/>
                          </a:solidFill>
                          <a:effectLst/>
                          <a:latin typeface="Calibri" panose="020F0502020204030204" pitchFamily="34" charset="0"/>
                          <a:ea typeface="+mn-ea"/>
                          <a:cs typeface="+mn-cs"/>
                        </a:rPr>
                        <a:t>1</a:t>
                      </a:r>
                      <a:endParaRPr lang="en-US" sz="1400" b="1"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5,013 </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18,070 </a:t>
                      </a:r>
                    </a:p>
                  </a:txBody>
                  <a:tcPr marL="9525" marR="9525" marT="9525" marB="0" anchor="ctr"/>
                </a:tc>
              </a:tr>
              <a:tr h="370840">
                <a:tc>
                  <a:txBody>
                    <a:bodyPr/>
                    <a:lstStyle/>
                    <a:p>
                      <a:pPr algn="ctr" fontAlgn="b"/>
                      <a:r>
                        <a:rPr lang="en-US" sz="1400" b="1" i="0" u="none" strike="noStrike">
                          <a:solidFill>
                            <a:srgbClr val="000000"/>
                          </a:solidFill>
                          <a:effectLst/>
                          <a:latin typeface="Calibri" panose="020F0502020204030204" pitchFamily="34" charset="0"/>
                        </a:rPr>
                        <a:t>2/16/2021</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34</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22,487 </a:t>
                      </a:r>
                    </a:p>
                  </a:txBody>
                  <a:tcPr marL="9525" marR="9525" marT="9525" marB="0" anchor="ctr"/>
                </a:tc>
                <a:tc>
                  <a:txBody>
                    <a:bodyPr/>
                    <a:lstStyle/>
                    <a:p>
                      <a:pPr marL="0" algn="ctr" defTabSz="914400" rtl="0" eaLnBrk="1" fontAlgn="b" latinLnBrk="0" hangingPunct="1"/>
                      <a:r>
                        <a:rPr lang="en-US" sz="1400" b="1" i="0" u="none" strike="noStrike" kern="1200" dirty="0" smtClean="0">
                          <a:solidFill>
                            <a:srgbClr val="000000"/>
                          </a:solidFill>
                          <a:effectLst/>
                          <a:latin typeface="Calibri" panose="020F0502020204030204" pitchFamily="34" charset="0"/>
                          <a:ea typeface="+mn-ea"/>
                          <a:cs typeface="+mn-cs"/>
                        </a:rPr>
                        <a:t>96</a:t>
                      </a:r>
                      <a:endParaRPr lang="en-US" sz="1400" b="1"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14,818 </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18,578 </a:t>
                      </a:r>
                    </a:p>
                  </a:txBody>
                  <a:tcPr marL="9525" marR="9525" marT="9525" marB="0" anchor="ctr"/>
                </a:tc>
              </a:tr>
              <a:tr h="370840">
                <a:tc>
                  <a:txBody>
                    <a:bodyPr/>
                    <a:lstStyle/>
                    <a:p>
                      <a:pPr algn="ctr" fontAlgn="b"/>
                      <a:r>
                        <a:rPr lang="en-US" sz="1400" b="1" i="0" u="none" strike="noStrike">
                          <a:solidFill>
                            <a:srgbClr val="000000"/>
                          </a:solidFill>
                          <a:effectLst/>
                          <a:latin typeface="Calibri" panose="020F0502020204030204" pitchFamily="34" charset="0"/>
                        </a:rPr>
                        <a:t>2/17/2021</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36</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16,477 </a:t>
                      </a:r>
                    </a:p>
                  </a:txBody>
                  <a:tcPr marL="9525" marR="9525" marT="9525" marB="0" anchor="ctr"/>
                </a:tc>
                <a:tc>
                  <a:txBody>
                    <a:bodyPr/>
                    <a:lstStyle/>
                    <a:p>
                      <a:pPr marL="0" algn="ctr" defTabSz="914400" rtl="0" eaLnBrk="1" fontAlgn="b" latinLnBrk="0" hangingPunct="1"/>
                      <a:r>
                        <a:rPr lang="en-US" sz="1400" b="1" i="0" u="none" strike="noStrike" kern="1200" dirty="0" smtClean="0">
                          <a:solidFill>
                            <a:srgbClr val="000000"/>
                          </a:solidFill>
                          <a:effectLst/>
                          <a:latin typeface="Calibri" panose="020F0502020204030204" pitchFamily="34" charset="0"/>
                          <a:ea typeface="+mn-ea"/>
                          <a:cs typeface="+mn-cs"/>
                        </a:rPr>
                        <a:t>95</a:t>
                      </a:r>
                      <a:endParaRPr lang="en-US" sz="1400" b="1"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8,224 </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13,101 </a:t>
                      </a:r>
                    </a:p>
                  </a:txBody>
                  <a:tcPr marL="9525" marR="9525" marT="9525" marB="0" anchor="ctr"/>
                </a:tc>
              </a:tr>
              <a:tr h="370840">
                <a:tc>
                  <a:txBody>
                    <a:bodyPr/>
                    <a:lstStyle/>
                    <a:p>
                      <a:pPr algn="ctr" fontAlgn="b"/>
                      <a:r>
                        <a:rPr lang="en-US" sz="1400" b="1" i="0" u="none" strike="noStrike" dirty="0">
                          <a:solidFill>
                            <a:srgbClr val="000000"/>
                          </a:solidFill>
                          <a:effectLst/>
                          <a:latin typeface="Calibri" panose="020F0502020204030204" pitchFamily="34" charset="0"/>
                        </a:rPr>
                        <a:t>2/18/2021</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31</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9,382 </a:t>
                      </a:r>
                    </a:p>
                  </a:txBody>
                  <a:tcPr marL="9525" marR="9525" marT="9525" marB="0" anchor="ctr"/>
                </a:tc>
                <a:tc>
                  <a:txBody>
                    <a:bodyPr/>
                    <a:lstStyle/>
                    <a:p>
                      <a:pPr marL="0" algn="ctr" defTabSz="914400" rtl="0" eaLnBrk="1" fontAlgn="b" latinLnBrk="0" hangingPunct="1"/>
                      <a:r>
                        <a:rPr lang="en-US" sz="1400" b="1" i="0" u="none" strike="noStrike" kern="1200" dirty="0" smtClean="0">
                          <a:solidFill>
                            <a:srgbClr val="000000"/>
                          </a:solidFill>
                          <a:effectLst/>
                          <a:latin typeface="Calibri" panose="020F0502020204030204" pitchFamily="34" charset="0"/>
                          <a:ea typeface="+mn-ea"/>
                          <a:cs typeface="+mn-cs"/>
                        </a:rPr>
                        <a:t>2</a:t>
                      </a:r>
                      <a:endParaRPr lang="en-US" sz="1400" b="1"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7,626 </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8,327 </a:t>
                      </a:r>
                    </a:p>
                  </a:txBody>
                  <a:tcPr marL="9525" marR="9525" marT="9525" marB="0" anchor="ctr"/>
                </a:tc>
              </a:tr>
              <a:tr h="370840">
                <a:tc>
                  <a:txBody>
                    <a:bodyPr/>
                    <a:lstStyle/>
                    <a:p>
                      <a:pPr algn="ctr" fontAlgn="b"/>
                      <a:r>
                        <a:rPr lang="en-US" sz="1400" b="1" i="0" u="none" strike="noStrike" dirty="0">
                          <a:solidFill>
                            <a:srgbClr val="000000"/>
                          </a:solidFill>
                          <a:effectLst/>
                          <a:latin typeface="Calibri" panose="020F0502020204030204" pitchFamily="34" charset="0"/>
                        </a:rPr>
                        <a:t>2/19/2021</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32</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8,640 </a:t>
                      </a:r>
                    </a:p>
                  </a:txBody>
                  <a:tcPr marL="9525" marR="9525" marT="9525" marB="0" anchor="ctr"/>
                </a:tc>
                <a:tc>
                  <a:txBody>
                    <a:bodyPr/>
                    <a:lstStyle/>
                    <a:p>
                      <a:pPr marL="0" algn="ctr" defTabSz="914400" rtl="0" eaLnBrk="1" fontAlgn="b" latinLnBrk="0" hangingPunct="1"/>
                      <a:r>
                        <a:rPr lang="en-US" sz="1400" b="1" i="0" u="none" strike="noStrike" kern="1200" dirty="0" smtClean="0">
                          <a:solidFill>
                            <a:srgbClr val="000000"/>
                          </a:solidFill>
                          <a:effectLst/>
                          <a:latin typeface="Calibri" panose="020F0502020204030204" pitchFamily="34" charset="0"/>
                          <a:ea typeface="+mn-ea"/>
                          <a:cs typeface="+mn-cs"/>
                        </a:rPr>
                        <a:t>96</a:t>
                      </a:r>
                      <a:endParaRPr lang="en-US" sz="1400" b="1"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5,848 </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7,313 </a:t>
                      </a:r>
                    </a:p>
                  </a:txBody>
                  <a:tcPr marL="9525" marR="9525" marT="9525" marB="0" anchor="ctr"/>
                </a:tc>
              </a:tr>
              <a:tr h="370840">
                <a:tc>
                  <a:txBody>
                    <a:bodyPr/>
                    <a:lstStyle/>
                    <a:p>
                      <a:pPr algn="ctr" fontAlgn="b"/>
                      <a:r>
                        <a:rPr lang="en-US" sz="1400" b="1" i="0" u="none" strike="noStrike" dirty="0">
                          <a:solidFill>
                            <a:srgbClr val="000000"/>
                          </a:solidFill>
                          <a:effectLst/>
                          <a:latin typeface="Calibri" panose="020F0502020204030204" pitchFamily="34" charset="0"/>
                        </a:rPr>
                        <a:t>2/20/2021</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33</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6,036 </a:t>
                      </a:r>
                    </a:p>
                  </a:txBody>
                  <a:tcPr marL="9525" marR="9525" marT="9525" marB="0" anchor="ctr"/>
                </a:tc>
                <a:tc>
                  <a:txBody>
                    <a:bodyPr/>
                    <a:lstStyle/>
                    <a:p>
                      <a:pPr marL="0" algn="ctr" defTabSz="914400" rtl="0" eaLnBrk="1" fontAlgn="b" latinLnBrk="0" hangingPunct="1"/>
                      <a:r>
                        <a:rPr lang="en-US" sz="1400" b="1" i="0" u="none" strike="noStrike" kern="1200" dirty="0" smtClean="0">
                          <a:solidFill>
                            <a:srgbClr val="000000"/>
                          </a:solidFill>
                          <a:effectLst/>
                          <a:latin typeface="Calibri" panose="020F0502020204030204" pitchFamily="34" charset="0"/>
                          <a:ea typeface="+mn-ea"/>
                          <a:cs typeface="+mn-cs"/>
                        </a:rPr>
                        <a:t>95</a:t>
                      </a:r>
                      <a:endParaRPr lang="en-US" sz="1400" b="1"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4,280 </a:t>
                      </a:r>
                    </a:p>
                  </a:txBody>
                  <a:tcPr marL="9525" marR="9525" marT="9525" marB="0" anchor="ctr"/>
                </a:tc>
                <a:tc>
                  <a:txBody>
                    <a:bodyPr/>
                    <a:lstStyle/>
                    <a:p>
                      <a:pPr marL="0" algn="ctr" defTabSz="914400" rtl="0" eaLnBrk="1" fontAlgn="b" latinLnBrk="0" hangingPunct="1"/>
                      <a:r>
                        <a:rPr lang="en-US" sz="1400" b="1" i="0" u="none" strike="noStrike" kern="1200" dirty="0">
                          <a:solidFill>
                            <a:srgbClr val="000000"/>
                          </a:solidFill>
                          <a:effectLst/>
                          <a:latin typeface="Calibri" panose="020F0502020204030204" pitchFamily="34" charset="0"/>
                          <a:ea typeface="+mn-ea"/>
                          <a:cs typeface="+mn-cs"/>
                        </a:rPr>
                        <a:t>     5,327 </a:t>
                      </a:r>
                    </a:p>
                  </a:txBody>
                  <a:tcPr marL="9525" marR="9525" marT="9525" marB="0" anchor="ctr"/>
                </a:tc>
              </a:tr>
            </a:tbl>
          </a:graphicData>
        </a:graphic>
      </p:graphicFrame>
      <p:sp>
        <p:nvSpPr>
          <p:cNvPr id="9" name="TextBox 8"/>
          <p:cNvSpPr txBox="1"/>
          <p:nvPr/>
        </p:nvSpPr>
        <p:spPr>
          <a:xfrm>
            <a:off x="2819400" y="926068"/>
            <a:ext cx="6468502" cy="369332"/>
          </a:xfrm>
          <a:prstGeom prst="rect">
            <a:avLst/>
          </a:prstGeom>
          <a:noFill/>
        </p:spPr>
        <p:txBody>
          <a:bodyPr wrap="none" rtlCol="0">
            <a:spAutoFit/>
          </a:bodyPr>
          <a:lstStyle/>
          <a:p>
            <a:pPr defTabSz="914400"/>
            <a:r>
              <a:rPr lang="en-US" dirty="0">
                <a:solidFill>
                  <a:prstClr val="black"/>
                </a:solidFill>
              </a:rPr>
              <a:t>Total Competitive Residential Plus Business Load Reductions</a:t>
            </a:r>
          </a:p>
        </p:txBody>
      </p:sp>
    </p:spTree>
    <p:extLst>
      <p:ext uri="{BB962C8B-B14F-4D97-AF65-F5344CB8AC3E}">
        <p14:creationId xmlns:p14="http://schemas.microsoft.com/office/powerpoint/2010/main" val="13203033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r>
              <a:rPr lang="en-US" sz="2400" dirty="0"/>
              <a:t>NOIE Load response</a:t>
            </a:r>
          </a:p>
          <a:p>
            <a:endParaRPr lang="en-US" sz="800" dirty="0"/>
          </a:p>
          <a:p>
            <a:r>
              <a:rPr lang="en-US" sz="2400" dirty="0"/>
              <a:t>Response from ESIIDs</a:t>
            </a:r>
          </a:p>
          <a:p>
            <a:pPr lvl="1"/>
            <a:r>
              <a:rPr lang="en-US" sz="2400" dirty="0"/>
              <a:t>Deployed for ERS</a:t>
            </a:r>
          </a:p>
          <a:p>
            <a:pPr lvl="1"/>
            <a:r>
              <a:rPr lang="en-US" sz="2400" dirty="0"/>
              <a:t>Deployed as Load Resources providing RRS</a:t>
            </a:r>
          </a:p>
          <a:p>
            <a:pPr lvl="1"/>
            <a:r>
              <a:rPr lang="en-US" sz="2400" dirty="0"/>
              <a:t>Price Response (including 4CP responders)</a:t>
            </a:r>
          </a:p>
          <a:p>
            <a:endParaRPr lang="en-US" sz="800" dirty="0"/>
          </a:p>
          <a:p>
            <a:r>
              <a:rPr lang="en-US" sz="2400" dirty="0"/>
              <a:t>Settlement Only Generators/Puns</a:t>
            </a:r>
          </a:p>
          <a:p>
            <a:endParaRPr lang="en-US" sz="800" dirty="0"/>
          </a:p>
          <a:p>
            <a:r>
              <a:rPr lang="en-US" sz="2400" dirty="0"/>
              <a:t>Additional Subgroup break outs </a:t>
            </a:r>
            <a:r>
              <a:rPr lang="en-US" sz="2400" dirty="0"/>
              <a:t>e.g. </a:t>
            </a:r>
            <a:r>
              <a:rPr lang="en-US" sz="2400" dirty="0"/>
              <a:t>by Weather Zones, TDSP, </a:t>
            </a:r>
            <a:r>
              <a:rPr lang="en-US" sz="2400" dirty="0" err="1"/>
              <a:t>etc</a:t>
            </a:r>
            <a:r>
              <a:rPr lang="en-US" sz="2400" dirty="0"/>
              <a:t>    (feedback please)</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16</a:t>
            </a:fld>
            <a:endParaRPr lang="en-US">
              <a:solidFill>
                <a:prstClr val="black">
                  <a:tint val="75000"/>
                </a:prstClr>
              </a:solidFill>
            </a:endParaRPr>
          </a:p>
        </p:txBody>
      </p:sp>
    </p:spTree>
    <p:extLst>
      <p:ext uri="{BB962C8B-B14F-4D97-AF65-F5344CB8AC3E}">
        <p14:creationId xmlns:p14="http://schemas.microsoft.com/office/powerpoint/2010/main" val="20334641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Summer ERS SCT Update</a:t>
            </a:r>
            <a:endParaRPr lang="en-US" dirty="0"/>
          </a:p>
        </p:txBody>
      </p:sp>
    </p:spTree>
    <p:extLst>
      <p:ext uri="{BB962C8B-B14F-4D97-AF65-F5344CB8AC3E}">
        <p14:creationId xmlns:p14="http://schemas.microsoft.com/office/powerpoint/2010/main" val="2461508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ERS RFP for Jun-Sep SCT</a:t>
            </a:r>
            <a:endParaRPr lang="en-US" dirty="0"/>
          </a:p>
        </p:txBody>
      </p:sp>
      <p:pic>
        <p:nvPicPr>
          <p:cNvPr id="6" name="Content Placeholder 5"/>
          <p:cNvPicPr>
            <a:picLocks noGrp="1" noChangeAspect="1"/>
          </p:cNvPicPr>
          <p:nvPr>
            <p:ph idx="1"/>
          </p:nvPr>
        </p:nvPicPr>
        <p:blipFill>
          <a:blip r:embed="rId3"/>
          <a:stretch>
            <a:fillRect/>
          </a:stretch>
        </p:blipFill>
        <p:spPr>
          <a:xfrm>
            <a:off x="2133601" y="838200"/>
            <a:ext cx="5038911" cy="5410200"/>
          </a:xfrm>
          <a:prstGeom prst="rect">
            <a:avLst/>
          </a:prstGeom>
        </p:spPr>
      </p:pic>
      <p:sp>
        <p:nvSpPr>
          <p:cNvPr id="4" name="Footer Placeholder 3"/>
          <p:cNvSpPr>
            <a:spLocks noGrp="1"/>
          </p:cNvSpPr>
          <p:nvPr>
            <p:ph type="ftr" sz="quarter" idx="11"/>
          </p:nvPr>
        </p:nvSpPr>
        <p:spPr/>
        <p:txBody>
          <a:bodyPr/>
          <a:lstStyle/>
          <a:p>
            <a:r>
              <a:rPr lang="en-US" smtClean="0">
                <a:solidFill>
                  <a:prstClr val="black">
                    <a:tint val="75000"/>
                  </a:prstClr>
                </a:solidFill>
              </a:rPr>
              <a:t>April 16, 2021 DSWG Meeting</a:t>
            </a:r>
            <a:endParaRPr lang="en-US">
              <a:solidFill>
                <a:prstClr val="black">
                  <a:tint val="75000"/>
                </a:prstClr>
              </a:solidFill>
            </a:endParaRPr>
          </a:p>
        </p:txBody>
      </p:sp>
      <p:sp>
        <p:nvSpPr>
          <p:cNvPr id="5" name="Slide Number Placeholder 4"/>
          <p:cNvSpPr>
            <a:spLocks noGrp="1"/>
          </p:cNvSpPr>
          <p:nvPr>
            <p:ph type="sldNum" sz="quarter" idx="4"/>
          </p:nvPr>
        </p:nvSpPr>
        <p:spPr/>
        <p:txBody>
          <a:bodyPr/>
          <a:lstStyle/>
          <a:p>
            <a:fld id="{1D93BD3E-1E9A-4970-A6F7-E7AC52762E0C}" type="slidenum">
              <a:rPr lang="en-US" smtClean="0">
                <a:solidFill>
                  <a:prstClr val="black">
                    <a:tint val="75000"/>
                  </a:prstClr>
                </a:solidFill>
              </a:rPr>
              <a:pPr/>
              <a:t>18</a:t>
            </a:fld>
            <a:endParaRPr lang="en-US">
              <a:solidFill>
                <a:prstClr val="black">
                  <a:tint val="75000"/>
                </a:prstClr>
              </a:solidFill>
            </a:endParaRPr>
          </a:p>
        </p:txBody>
      </p:sp>
      <p:sp>
        <p:nvSpPr>
          <p:cNvPr id="8" name="TextBox 7"/>
          <p:cNvSpPr txBox="1"/>
          <p:nvPr/>
        </p:nvSpPr>
        <p:spPr>
          <a:xfrm>
            <a:off x="7467601" y="2133600"/>
            <a:ext cx="184731" cy="369332"/>
          </a:xfrm>
          <a:prstGeom prst="rect">
            <a:avLst/>
          </a:prstGeom>
          <a:noFill/>
        </p:spPr>
        <p:txBody>
          <a:bodyPr wrap="none" rtlCol="0">
            <a:spAutoFit/>
          </a:bodyPr>
          <a:lstStyle/>
          <a:p>
            <a:pPr defTabSz="914400"/>
            <a:endParaRPr lang="en-US" dirty="0">
              <a:solidFill>
                <a:prstClr val="black"/>
              </a:solidFill>
            </a:endParaRPr>
          </a:p>
        </p:txBody>
      </p:sp>
      <p:pic>
        <p:nvPicPr>
          <p:cNvPr id="12" name="Picture 11"/>
          <p:cNvPicPr>
            <a:picLocks noChangeAspect="1"/>
          </p:cNvPicPr>
          <p:nvPr/>
        </p:nvPicPr>
        <p:blipFill>
          <a:blip r:embed="rId4"/>
          <a:stretch>
            <a:fillRect/>
          </a:stretch>
        </p:blipFill>
        <p:spPr>
          <a:xfrm>
            <a:off x="7462345" y="1219200"/>
            <a:ext cx="3129280" cy="3048000"/>
          </a:xfrm>
          <a:prstGeom prst="rect">
            <a:avLst/>
          </a:prstGeom>
        </p:spPr>
      </p:pic>
      <p:sp>
        <p:nvSpPr>
          <p:cNvPr id="13" name="TextBox 12"/>
          <p:cNvSpPr txBox="1"/>
          <p:nvPr/>
        </p:nvSpPr>
        <p:spPr>
          <a:xfrm>
            <a:off x="7462346" y="4648200"/>
            <a:ext cx="3053255" cy="1477328"/>
          </a:xfrm>
          <a:prstGeom prst="rect">
            <a:avLst/>
          </a:prstGeom>
          <a:noFill/>
        </p:spPr>
        <p:txBody>
          <a:bodyPr wrap="square" rtlCol="0">
            <a:spAutoFit/>
          </a:bodyPr>
          <a:lstStyle/>
          <a:p>
            <a:pPr defTabSz="914400"/>
            <a:r>
              <a:rPr lang="en-US" b="1" dirty="0">
                <a:solidFill>
                  <a:srgbClr val="FF0000"/>
                </a:solidFill>
              </a:rPr>
              <a:t>Note: Offers for all subsequent SCTs in 2021 need to take into consideration the reduced spend limits</a:t>
            </a:r>
          </a:p>
        </p:txBody>
      </p:sp>
      <p:sp>
        <p:nvSpPr>
          <p:cNvPr id="14" name="TextBox 13"/>
          <p:cNvSpPr txBox="1"/>
          <p:nvPr/>
        </p:nvSpPr>
        <p:spPr>
          <a:xfrm>
            <a:off x="4645034" y="3106153"/>
            <a:ext cx="1338828" cy="369332"/>
          </a:xfrm>
          <a:prstGeom prst="rect">
            <a:avLst/>
          </a:prstGeom>
          <a:noFill/>
        </p:spPr>
        <p:txBody>
          <a:bodyPr wrap="none" rtlCol="0">
            <a:spAutoFit/>
          </a:bodyPr>
          <a:lstStyle/>
          <a:p>
            <a:pPr defTabSz="914400"/>
            <a:r>
              <a:rPr lang="en-US" b="1" dirty="0">
                <a:solidFill>
                  <a:srgbClr val="FF0000"/>
                </a:solidFill>
              </a:rPr>
              <a:t>$7,675,163</a:t>
            </a:r>
          </a:p>
        </p:txBody>
      </p:sp>
      <p:sp>
        <p:nvSpPr>
          <p:cNvPr id="15" name="TextBox 14"/>
          <p:cNvSpPr txBox="1"/>
          <p:nvPr/>
        </p:nvSpPr>
        <p:spPr>
          <a:xfrm>
            <a:off x="4523051" y="2057400"/>
            <a:ext cx="1467068" cy="369332"/>
          </a:xfrm>
          <a:prstGeom prst="rect">
            <a:avLst/>
          </a:prstGeom>
          <a:noFill/>
        </p:spPr>
        <p:txBody>
          <a:bodyPr wrap="none" rtlCol="0">
            <a:spAutoFit/>
          </a:bodyPr>
          <a:lstStyle/>
          <a:p>
            <a:pPr defTabSz="914400"/>
            <a:r>
              <a:rPr lang="en-US" b="1" dirty="0">
                <a:solidFill>
                  <a:srgbClr val="FF0000"/>
                </a:solidFill>
              </a:rPr>
              <a:t>$12,455,453</a:t>
            </a:r>
          </a:p>
        </p:txBody>
      </p:sp>
    </p:spTree>
    <p:extLst>
      <p:ext uri="{BB962C8B-B14F-4D97-AF65-F5344CB8AC3E}">
        <p14:creationId xmlns:p14="http://schemas.microsoft.com/office/powerpoint/2010/main" val="30516623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9A2537-D441-4886-9211-5B5476A0366D}"/>
              </a:ext>
            </a:extLst>
          </p:cNvPr>
          <p:cNvSpPr>
            <a:spLocks noGrp="1"/>
          </p:cNvSpPr>
          <p:nvPr>
            <p:ph type="title" idx="4294967295"/>
          </p:nvPr>
        </p:nvSpPr>
        <p:spPr>
          <a:xfrm>
            <a:off x="186167" y="0"/>
            <a:ext cx="11377981" cy="847725"/>
          </a:xfrm>
        </p:spPr>
        <p:txBody>
          <a:bodyPr>
            <a:normAutofit/>
          </a:bodyPr>
          <a:lstStyle/>
          <a:p>
            <a:r>
              <a:rPr lang="en-US" dirty="0"/>
              <a:t>DSWG </a:t>
            </a:r>
            <a:r>
              <a:rPr lang="en-US" dirty="0" smtClean="0"/>
              <a:t>Goals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145730957"/>
              </p:ext>
            </p:extLst>
          </p:nvPr>
        </p:nvGraphicFramePr>
        <p:xfrm>
          <a:off x="262821" y="792971"/>
          <a:ext cx="11301327" cy="5528135"/>
        </p:xfrm>
        <a:graphic>
          <a:graphicData uri="http://schemas.openxmlformats.org/drawingml/2006/table">
            <a:tbl>
              <a:tblPr>
                <a:tableStyleId>{5C22544A-7EE6-4342-B048-85BDC9FD1C3A}</a:tableStyleId>
              </a:tblPr>
              <a:tblGrid>
                <a:gridCol w="757027">
                  <a:extLst>
                    <a:ext uri="{9D8B030D-6E8A-4147-A177-3AD203B41FA5}">
                      <a16:colId xmlns:a16="http://schemas.microsoft.com/office/drawing/2014/main" xmlns="" val="20000"/>
                    </a:ext>
                  </a:extLst>
                </a:gridCol>
                <a:gridCol w="5337148">
                  <a:extLst>
                    <a:ext uri="{9D8B030D-6E8A-4147-A177-3AD203B41FA5}">
                      <a16:colId xmlns:a16="http://schemas.microsoft.com/office/drawing/2014/main" xmlns="" val="20001"/>
                    </a:ext>
                  </a:extLst>
                </a:gridCol>
                <a:gridCol w="5207152">
                  <a:extLst>
                    <a:ext uri="{9D8B030D-6E8A-4147-A177-3AD203B41FA5}">
                      <a16:colId xmlns:a16="http://schemas.microsoft.com/office/drawing/2014/main" xmlns="" val="20002"/>
                    </a:ext>
                  </a:extLst>
                </a:gridCol>
              </a:tblGrid>
              <a:tr h="178123">
                <a:tc>
                  <a:txBody>
                    <a:bodyPr/>
                    <a:lstStyle/>
                    <a:p>
                      <a:pPr algn="l" fontAlgn="t"/>
                      <a:r>
                        <a:rPr lang="en-US" sz="1400" b="1" u="none" strike="noStrike" dirty="0">
                          <a:effectLst/>
                        </a:rPr>
                        <a:t>#</a:t>
                      </a:r>
                      <a:endParaRPr lang="en-US" sz="1400" b="1" i="0" u="none" strike="noStrike" dirty="0">
                        <a:solidFill>
                          <a:srgbClr val="FFFFFF"/>
                        </a:solidFill>
                        <a:effectLst/>
                        <a:latin typeface="Calibri" panose="020F0502020204030204" pitchFamily="34" charset="0"/>
                      </a:endParaRPr>
                    </a:p>
                  </a:txBody>
                  <a:tcPr marL="2786" marR="2786" marT="2786" marB="0"/>
                </a:tc>
                <a:tc>
                  <a:txBody>
                    <a:bodyPr/>
                    <a:lstStyle/>
                    <a:p>
                      <a:pPr algn="l" fontAlgn="t"/>
                      <a:r>
                        <a:rPr lang="en-US" sz="1400" b="1" u="none" strike="noStrike">
                          <a:effectLst/>
                        </a:rPr>
                        <a:t>Goal Description</a:t>
                      </a:r>
                      <a:endParaRPr lang="en-US" sz="1400" b="1" i="0" u="none" strike="noStrike">
                        <a:solidFill>
                          <a:srgbClr val="FFFFFF"/>
                        </a:solidFill>
                        <a:effectLst/>
                        <a:latin typeface="Calibri" panose="020F0502020204030204" pitchFamily="34" charset="0"/>
                      </a:endParaRPr>
                    </a:p>
                  </a:txBody>
                  <a:tcPr marL="2786" marR="2786" marT="2786" marB="0"/>
                </a:tc>
                <a:tc>
                  <a:txBody>
                    <a:bodyPr/>
                    <a:lstStyle/>
                    <a:p>
                      <a:pPr algn="l" fontAlgn="t"/>
                      <a:r>
                        <a:rPr lang="en-US" sz="1400" b="1" u="none" strike="noStrike" dirty="0">
                          <a:effectLst/>
                        </a:rPr>
                        <a:t>Status</a:t>
                      </a:r>
                      <a:endParaRPr lang="en-US" sz="1400" b="1" i="0" u="none" strike="noStrike" dirty="0">
                        <a:solidFill>
                          <a:srgbClr val="FFFFFF"/>
                        </a:solidFill>
                        <a:effectLst/>
                        <a:latin typeface="Calibri" panose="020F0502020204030204" pitchFamily="34" charset="0"/>
                      </a:endParaRPr>
                    </a:p>
                  </a:txBody>
                  <a:tcPr marL="2786" marR="2786" marT="2786" marB="0"/>
                </a:tc>
                <a:extLst>
                  <a:ext uri="{0D108BD9-81ED-4DB2-BD59-A6C34878D82A}">
                    <a16:rowId xmlns:a16="http://schemas.microsoft.com/office/drawing/2014/main" xmlns="" val="10000"/>
                  </a:ext>
                </a:extLst>
              </a:tr>
              <a:tr h="1049652">
                <a:tc>
                  <a:txBody>
                    <a:bodyPr/>
                    <a:lstStyle/>
                    <a:p>
                      <a:pPr algn="ctr" fontAlgn="ctr"/>
                      <a:r>
                        <a:rPr lang="en-US" sz="1400" u="none" strike="noStrike">
                          <a:effectLst/>
                        </a:rPr>
                        <a:t>1</a:t>
                      </a:r>
                      <a:endParaRPr lang="en-US" sz="1400" b="0" i="0" u="none" strike="noStrike">
                        <a:solidFill>
                          <a:srgbClr val="000000"/>
                        </a:solidFill>
                        <a:effectLst/>
                        <a:latin typeface="Calibri" panose="020F0502020204030204" pitchFamily="34" charset="0"/>
                      </a:endParaRPr>
                    </a:p>
                  </a:txBody>
                  <a:tcPr marL="2786" marR="2786" marT="2786" marB="0" anchor="ctr"/>
                </a:tc>
                <a:tc>
                  <a:txBody>
                    <a:bodyPr/>
                    <a:lstStyle/>
                    <a:p>
                      <a:pPr algn="l" fontAlgn="ctr"/>
                      <a:r>
                        <a:rPr lang="en-US" sz="1400" u="none" strike="noStrike" dirty="0">
                          <a:effectLst/>
                        </a:rPr>
                        <a:t>Review existing reports on DR/DER and identify areas where additional analysis is needed</a:t>
                      </a:r>
                      <a:endParaRPr lang="en-US" sz="1400" b="0" i="0" u="none" strike="noStrike" dirty="0">
                        <a:solidFill>
                          <a:srgbClr val="000000"/>
                        </a:solidFill>
                        <a:effectLst/>
                        <a:latin typeface="Calibri" panose="020F0502020204030204" pitchFamily="34" charset="0"/>
                      </a:endParaRPr>
                    </a:p>
                  </a:txBody>
                  <a:tcPr marL="2786" marR="2786" marT="2786" marB="0" anchor="ctr"/>
                </a:tc>
                <a:tc>
                  <a:txBody>
                    <a:bodyPr/>
                    <a:lstStyle/>
                    <a:p>
                      <a:pPr algn="l" fontAlgn="ctr"/>
                      <a:r>
                        <a:rPr lang="en-US" sz="1400" u="none" strike="noStrike" dirty="0">
                          <a:effectLst/>
                        </a:rPr>
                        <a:t>Reviewed recommendations from stakeholders, and implemented changes to the DR Report. ERCOT will be making additional changes to the 2021 ERS Report based on recommendations. DSWG will revisit following ERS Report. </a:t>
                      </a:r>
                      <a:endParaRPr lang="en-US" sz="1400" b="0" i="0" u="none" strike="noStrike" dirty="0">
                        <a:solidFill>
                          <a:srgbClr val="000000"/>
                        </a:solidFill>
                        <a:effectLst/>
                        <a:latin typeface="Calibri" panose="020F0502020204030204" pitchFamily="34" charset="0"/>
                      </a:endParaRPr>
                    </a:p>
                  </a:txBody>
                  <a:tcPr marL="2786" marR="2786" marT="2786" marB="0" anchor="ctr"/>
                </a:tc>
                <a:extLst>
                  <a:ext uri="{0D108BD9-81ED-4DB2-BD59-A6C34878D82A}">
                    <a16:rowId xmlns:a16="http://schemas.microsoft.com/office/drawing/2014/main" xmlns="" val="10001"/>
                  </a:ext>
                </a:extLst>
              </a:tr>
              <a:tr h="850480">
                <a:tc>
                  <a:txBody>
                    <a:bodyPr/>
                    <a:lstStyle/>
                    <a:p>
                      <a:pPr algn="ctr" fontAlgn="ctr"/>
                      <a:r>
                        <a:rPr lang="en-US" sz="1400" u="none" strike="noStrike">
                          <a:effectLst/>
                        </a:rPr>
                        <a:t>2</a:t>
                      </a:r>
                      <a:endParaRPr lang="en-US" sz="1400" b="0" i="0" u="none" strike="noStrike">
                        <a:solidFill>
                          <a:srgbClr val="000000"/>
                        </a:solidFill>
                        <a:effectLst/>
                        <a:latin typeface="Calibri" panose="020F0502020204030204" pitchFamily="34" charset="0"/>
                      </a:endParaRPr>
                    </a:p>
                  </a:txBody>
                  <a:tcPr marL="2786" marR="2786" marT="2786" marB="0" anchor="ctr"/>
                </a:tc>
                <a:tc>
                  <a:txBody>
                    <a:bodyPr/>
                    <a:lstStyle/>
                    <a:p>
                      <a:pPr algn="l" fontAlgn="ctr"/>
                      <a:r>
                        <a:rPr lang="en-US" sz="1400" u="none" strike="noStrike" dirty="0">
                          <a:effectLst/>
                        </a:rPr>
                        <a:t>WMS Assignments on ERS </a:t>
                      </a:r>
                      <a:r>
                        <a:rPr lang="en-US" sz="1400" u="none" strike="noStrike" dirty="0" smtClean="0">
                          <a:effectLst/>
                        </a:rPr>
                        <a:t>Deployments, Load</a:t>
                      </a:r>
                      <a:r>
                        <a:rPr lang="en-US" sz="1400" u="none" strike="noStrike" baseline="0" dirty="0" smtClean="0">
                          <a:effectLst/>
                        </a:rPr>
                        <a:t> Resources, Demand Response, and 2021 Emergency Conditions List</a:t>
                      </a:r>
                      <a:endParaRPr lang="en-US" sz="1400" b="0" i="0" u="none" strike="noStrike" dirty="0">
                        <a:solidFill>
                          <a:srgbClr val="000000"/>
                        </a:solidFill>
                        <a:effectLst/>
                        <a:latin typeface="Calibri" panose="020F0502020204030204" pitchFamily="34" charset="0"/>
                      </a:endParaRPr>
                    </a:p>
                  </a:txBody>
                  <a:tcPr marL="2786" marR="2786" marT="2786" marB="0" anchor="ctr"/>
                </a:tc>
                <a:tc>
                  <a:txBody>
                    <a:bodyPr/>
                    <a:lstStyle/>
                    <a:p>
                      <a:pPr algn="l" fontAlgn="ctr"/>
                      <a:r>
                        <a:rPr lang="en-US" sz="1400" u="none" strike="noStrike" dirty="0">
                          <a:effectLst/>
                        </a:rPr>
                        <a:t>Completed protocol changes resulting from 2019 ERS </a:t>
                      </a:r>
                      <a:r>
                        <a:rPr lang="en-US" sz="1400" u="none" strike="noStrike" dirty="0" smtClean="0">
                          <a:effectLst/>
                        </a:rPr>
                        <a:t>deployments. Reviewing Emergency Conditions List</a:t>
                      </a:r>
                      <a:r>
                        <a:rPr lang="en-US" sz="1400" u="none" strike="noStrike" baseline="0" dirty="0" smtClean="0">
                          <a:effectLst/>
                        </a:rPr>
                        <a:t> items referred from WMS and will continue to address to resolution in 2021. </a:t>
                      </a:r>
                      <a:endParaRPr lang="en-US" sz="1400" b="0" i="0" u="none" strike="noStrike" dirty="0">
                        <a:solidFill>
                          <a:srgbClr val="000000"/>
                        </a:solidFill>
                        <a:effectLst/>
                        <a:latin typeface="Calibri" panose="020F0502020204030204" pitchFamily="34" charset="0"/>
                      </a:endParaRPr>
                    </a:p>
                  </a:txBody>
                  <a:tcPr marL="2786" marR="2786" marT="2786" marB="0" anchor="ctr"/>
                </a:tc>
                <a:extLst>
                  <a:ext uri="{0D108BD9-81ED-4DB2-BD59-A6C34878D82A}">
                    <a16:rowId xmlns:a16="http://schemas.microsoft.com/office/drawing/2014/main" xmlns="" val="10002"/>
                  </a:ext>
                </a:extLst>
              </a:tr>
              <a:tr h="995454">
                <a:tc>
                  <a:txBody>
                    <a:bodyPr/>
                    <a:lstStyle/>
                    <a:p>
                      <a:pPr algn="ctr" fontAlgn="ctr"/>
                      <a:r>
                        <a:rPr lang="en-US" sz="1400" u="none" strike="noStrike">
                          <a:effectLst/>
                        </a:rPr>
                        <a:t>3</a:t>
                      </a:r>
                      <a:endParaRPr lang="en-US" sz="1400" b="0" i="0" u="none" strike="noStrike">
                        <a:solidFill>
                          <a:srgbClr val="000000"/>
                        </a:solidFill>
                        <a:effectLst/>
                        <a:latin typeface="Calibri" panose="020F0502020204030204" pitchFamily="34" charset="0"/>
                      </a:endParaRPr>
                    </a:p>
                  </a:txBody>
                  <a:tcPr marL="2786" marR="2786" marT="2786" marB="0" anchor="ctr"/>
                </a:tc>
                <a:tc>
                  <a:txBody>
                    <a:bodyPr/>
                    <a:lstStyle/>
                    <a:p>
                      <a:pPr algn="l" fontAlgn="ctr"/>
                      <a:r>
                        <a:rPr lang="en-US" sz="1400" u="none" strike="noStrike" dirty="0">
                          <a:effectLst/>
                        </a:rPr>
                        <a:t>Evaluate new operational opportunities and needs for DR / DERs in ERCOT</a:t>
                      </a:r>
                      <a:endParaRPr lang="en-US" sz="1400" b="0" i="0" u="none" strike="noStrike" dirty="0">
                        <a:solidFill>
                          <a:srgbClr val="000000"/>
                        </a:solidFill>
                        <a:effectLst/>
                        <a:latin typeface="Calibri" panose="020F0502020204030204" pitchFamily="34" charset="0"/>
                      </a:endParaRPr>
                    </a:p>
                  </a:txBody>
                  <a:tcPr marL="2786" marR="2786" marT="2786" marB="0" anchor="ctr"/>
                </a:tc>
                <a:tc>
                  <a:txBody>
                    <a:bodyPr/>
                    <a:lstStyle/>
                    <a:p>
                      <a:pPr algn="l" fontAlgn="ctr"/>
                      <a:r>
                        <a:rPr lang="en-US" sz="1400" u="none" strike="noStrike" dirty="0">
                          <a:effectLst/>
                        </a:rPr>
                        <a:t>Discuss DR/DER participation relative to reserve shortages in ERCOT.  Discuss potential for additional Load Participation via multiple services including AS and ERS. ERCOT will lead offline discussion and update DSWG.</a:t>
                      </a:r>
                      <a:endParaRPr lang="en-US" sz="1400" b="0" i="0" u="none" strike="noStrike" dirty="0">
                        <a:solidFill>
                          <a:srgbClr val="000000"/>
                        </a:solidFill>
                        <a:effectLst/>
                        <a:latin typeface="Calibri" panose="020F0502020204030204" pitchFamily="34" charset="0"/>
                      </a:endParaRPr>
                    </a:p>
                  </a:txBody>
                  <a:tcPr marL="2786" marR="2786" marT="2786" marB="0" anchor="ctr"/>
                </a:tc>
                <a:extLst>
                  <a:ext uri="{0D108BD9-81ED-4DB2-BD59-A6C34878D82A}">
                    <a16:rowId xmlns:a16="http://schemas.microsoft.com/office/drawing/2014/main" xmlns="" val="10003"/>
                  </a:ext>
                </a:extLst>
              </a:tr>
              <a:tr h="637494">
                <a:tc>
                  <a:txBody>
                    <a:bodyPr/>
                    <a:lstStyle/>
                    <a:p>
                      <a:pPr algn="ctr" fontAlgn="ctr"/>
                      <a:r>
                        <a:rPr lang="en-US" sz="1400" u="none" strike="noStrike">
                          <a:effectLst/>
                        </a:rPr>
                        <a:t>4</a:t>
                      </a:r>
                      <a:endParaRPr lang="en-US" sz="1400" b="0" i="0" u="none" strike="noStrike">
                        <a:solidFill>
                          <a:srgbClr val="000000"/>
                        </a:solidFill>
                        <a:effectLst/>
                        <a:latin typeface="Calibri" panose="020F0502020204030204" pitchFamily="34" charset="0"/>
                      </a:endParaRPr>
                    </a:p>
                  </a:txBody>
                  <a:tcPr marL="2786" marR="2786" marT="2786" marB="0" anchor="ctr"/>
                </a:tc>
                <a:tc>
                  <a:txBody>
                    <a:bodyPr/>
                    <a:lstStyle/>
                    <a:p>
                      <a:pPr algn="l" fontAlgn="ctr"/>
                      <a:r>
                        <a:rPr lang="en-US" sz="1400" u="none" strike="noStrike" dirty="0">
                          <a:effectLst/>
                        </a:rPr>
                        <a:t>Formalize REP/ NOIE reporting requirements, process &amp; compliance on demand response, and recommend changes in frequency as needed</a:t>
                      </a:r>
                      <a:endParaRPr lang="en-US" sz="1400" b="0" i="0" u="none" strike="noStrike" dirty="0">
                        <a:solidFill>
                          <a:srgbClr val="000000"/>
                        </a:solidFill>
                        <a:effectLst/>
                        <a:latin typeface="Calibri" panose="020F0502020204030204" pitchFamily="34" charset="0"/>
                      </a:endParaRPr>
                    </a:p>
                  </a:txBody>
                  <a:tcPr marL="2786" marR="2786" marT="2786" marB="0" anchor="ctr"/>
                </a:tc>
                <a:tc>
                  <a:txBody>
                    <a:bodyPr/>
                    <a:lstStyle/>
                    <a:p>
                      <a:pPr algn="l" fontAlgn="ctr"/>
                      <a:r>
                        <a:rPr lang="en-US" sz="1400" u="none" strike="noStrike" dirty="0">
                          <a:effectLst/>
                        </a:rPr>
                        <a:t>Reviewed 2020 DR Report and potential changes to survey process for 2021. </a:t>
                      </a:r>
                      <a:r>
                        <a:rPr lang="en-US" sz="1400" u="none" strike="noStrike" dirty="0" smtClean="0">
                          <a:effectLst/>
                        </a:rPr>
                        <a:t>Changes</a:t>
                      </a:r>
                      <a:r>
                        <a:rPr lang="en-US" sz="1400" u="none" strike="noStrike" baseline="0" dirty="0" smtClean="0">
                          <a:effectLst/>
                        </a:rPr>
                        <a:t> for 2021 currently under review in stakeholder process.</a:t>
                      </a:r>
                      <a:r>
                        <a:rPr lang="en-US" sz="1400" u="none" strike="noStrike" dirty="0" smtClean="0">
                          <a:effectLst/>
                        </a:rPr>
                        <a:t> </a:t>
                      </a:r>
                      <a:endParaRPr lang="en-US" sz="1400" b="0" i="0" u="none" strike="noStrike" dirty="0">
                        <a:solidFill>
                          <a:srgbClr val="FF0000"/>
                        </a:solidFill>
                        <a:effectLst/>
                        <a:latin typeface="Calibri" panose="020F0502020204030204" pitchFamily="34" charset="0"/>
                      </a:endParaRPr>
                    </a:p>
                  </a:txBody>
                  <a:tcPr marL="2786" marR="2786" marT="2786" marB="0" anchor="ctr"/>
                </a:tc>
                <a:extLst>
                  <a:ext uri="{0D108BD9-81ED-4DB2-BD59-A6C34878D82A}">
                    <a16:rowId xmlns:a16="http://schemas.microsoft.com/office/drawing/2014/main" xmlns="" val="10004"/>
                  </a:ext>
                </a:extLst>
              </a:tr>
              <a:tr h="1050378">
                <a:tc>
                  <a:txBody>
                    <a:bodyPr/>
                    <a:lstStyle/>
                    <a:p>
                      <a:pPr algn="ctr" fontAlgn="ctr"/>
                      <a:r>
                        <a:rPr lang="en-US" sz="1400" u="none" strike="noStrike">
                          <a:effectLst/>
                        </a:rPr>
                        <a:t>5</a:t>
                      </a:r>
                      <a:endParaRPr lang="en-US" sz="1400" b="0" i="0" u="none" strike="noStrike">
                        <a:solidFill>
                          <a:srgbClr val="000000"/>
                        </a:solidFill>
                        <a:effectLst/>
                        <a:latin typeface="Calibri" panose="020F0502020204030204" pitchFamily="34" charset="0"/>
                      </a:endParaRPr>
                    </a:p>
                  </a:txBody>
                  <a:tcPr marL="2786" marR="2786" marT="2786" marB="0" anchor="ctr"/>
                </a:tc>
                <a:tc>
                  <a:txBody>
                    <a:bodyPr/>
                    <a:lstStyle/>
                    <a:p>
                      <a:pPr algn="l" fontAlgn="ctr"/>
                      <a:r>
                        <a:rPr lang="en-US" sz="1400" u="none" strike="noStrike" dirty="0">
                          <a:effectLst/>
                        </a:rPr>
                        <a:t>Continue to assess the way DR, DGRs, UDG, ESRs, retail rate structures, and energy efficiency is reflected in the CDR, SARA, etc. </a:t>
                      </a:r>
                      <a:endParaRPr lang="en-US" sz="1400" b="0" i="0" u="none" strike="noStrike" dirty="0">
                        <a:solidFill>
                          <a:srgbClr val="000000"/>
                        </a:solidFill>
                        <a:effectLst/>
                        <a:latin typeface="Calibri" panose="020F0502020204030204" pitchFamily="34" charset="0"/>
                      </a:endParaRPr>
                    </a:p>
                  </a:txBody>
                  <a:tcPr marL="2786" marR="2786" marT="2786" marB="0" anchor="ctr"/>
                </a:tc>
                <a:tc>
                  <a:txBody>
                    <a:bodyPr/>
                    <a:lstStyle/>
                    <a:p>
                      <a:pPr algn="l" fontAlgn="ctr"/>
                      <a:r>
                        <a:rPr lang="en-US" sz="1400" u="none" strike="noStrike" dirty="0">
                          <a:effectLst/>
                        </a:rPr>
                        <a:t>SAWG will continue to address reporting. DSWG will review the possibilities for capturing/including additional price responsive demand information that can be input into SARA. </a:t>
                      </a:r>
                      <a:endParaRPr lang="en-US" sz="1400" b="0" i="0" u="none" strike="noStrike" dirty="0">
                        <a:solidFill>
                          <a:srgbClr val="000000"/>
                        </a:solidFill>
                        <a:effectLst/>
                        <a:latin typeface="Calibri" panose="020F0502020204030204" pitchFamily="34" charset="0"/>
                      </a:endParaRPr>
                    </a:p>
                  </a:txBody>
                  <a:tcPr marL="2786" marR="2786" marT="2786" marB="0" anchor="ctr"/>
                </a:tc>
                <a:extLst>
                  <a:ext uri="{0D108BD9-81ED-4DB2-BD59-A6C34878D82A}">
                    <a16:rowId xmlns:a16="http://schemas.microsoft.com/office/drawing/2014/main" xmlns="" val="10005"/>
                  </a:ext>
                </a:extLst>
              </a:tr>
              <a:tr h="728531">
                <a:tc>
                  <a:txBody>
                    <a:bodyPr/>
                    <a:lstStyle/>
                    <a:p>
                      <a:pPr algn="ctr" fontAlgn="ctr"/>
                      <a:r>
                        <a:rPr lang="en-US" sz="1400" u="none" strike="noStrike">
                          <a:effectLst/>
                        </a:rPr>
                        <a:t>6</a:t>
                      </a:r>
                      <a:endParaRPr lang="en-US" sz="1400" b="0" i="0" u="none" strike="noStrike">
                        <a:solidFill>
                          <a:srgbClr val="000000"/>
                        </a:solidFill>
                        <a:effectLst/>
                        <a:latin typeface="Calibri" panose="020F0502020204030204" pitchFamily="34" charset="0"/>
                      </a:endParaRPr>
                    </a:p>
                  </a:txBody>
                  <a:tcPr marL="2786" marR="2786" marT="2786" marB="0" anchor="ctr"/>
                </a:tc>
                <a:tc>
                  <a:txBody>
                    <a:bodyPr/>
                    <a:lstStyle/>
                    <a:p>
                      <a:pPr algn="l" fontAlgn="ctr"/>
                      <a:r>
                        <a:rPr lang="en-US" sz="1400" u="none" strike="noStrike">
                          <a:effectLst/>
                        </a:rPr>
                        <a:t>DR deployment impacts on SCED</a:t>
                      </a:r>
                      <a:endParaRPr lang="en-US" sz="1400" b="0" i="0" u="none" strike="noStrike">
                        <a:solidFill>
                          <a:srgbClr val="000000"/>
                        </a:solidFill>
                        <a:effectLst/>
                        <a:latin typeface="Calibri" panose="020F0502020204030204" pitchFamily="34" charset="0"/>
                      </a:endParaRPr>
                    </a:p>
                  </a:txBody>
                  <a:tcPr marL="2786" marR="2786" marT="2786" marB="0" anchor="ctr"/>
                </a:tc>
                <a:tc>
                  <a:txBody>
                    <a:bodyPr/>
                    <a:lstStyle/>
                    <a:p>
                      <a:pPr algn="l" fontAlgn="ctr"/>
                      <a:r>
                        <a:rPr lang="en-US" sz="1400" u="none" strike="noStrike" dirty="0">
                          <a:effectLst/>
                        </a:rPr>
                        <a:t>Completed in 2020 regarding up-to-date deployments. Will review any new deployments and will revisit.</a:t>
                      </a:r>
                      <a:endParaRPr lang="en-US" sz="1400" b="0" i="0" u="none" strike="noStrike" dirty="0">
                        <a:solidFill>
                          <a:srgbClr val="000000"/>
                        </a:solidFill>
                        <a:effectLst/>
                        <a:latin typeface="Calibri" panose="020F0502020204030204" pitchFamily="34" charset="0"/>
                      </a:endParaRPr>
                    </a:p>
                  </a:txBody>
                  <a:tcPr marL="2786" marR="2786" marT="2786" marB="0" anchor="ct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2628752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9A2537-D441-4886-9211-5B5476A0366D}"/>
              </a:ext>
            </a:extLst>
          </p:cNvPr>
          <p:cNvSpPr>
            <a:spLocks noGrp="1"/>
          </p:cNvSpPr>
          <p:nvPr>
            <p:ph type="title"/>
          </p:nvPr>
        </p:nvSpPr>
        <p:spPr>
          <a:xfrm>
            <a:off x="838200" y="253397"/>
            <a:ext cx="10515600" cy="1273233"/>
          </a:xfrm>
        </p:spPr>
        <p:txBody>
          <a:bodyPr>
            <a:normAutofit/>
          </a:bodyPr>
          <a:lstStyle/>
          <a:p>
            <a:r>
              <a:rPr lang="en-US" dirty="0"/>
              <a:t>Overview</a:t>
            </a:r>
          </a:p>
        </p:txBody>
      </p:sp>
      <p:sp>
        <p:nvSpPr>
          <p:cNvPr id="3" name="Content Placeholder 2">
            <a:extLst>
              <a:ext uri="{FF2B5EF4-FFF2-40B4-BE49-F238E27FC236}">
                <a16:creationId xmlns:a16="http://schemas.microsoft.com/office/drawing/2014/main" xmlns="" id="{F68F564F-A32A-47D1-911B-E1EE4EFCF616}"/>
              </a:ext>
            </a:extLst>
          </p:cNvPr>
          <p:cNvSpPr>
            <a:spLocks noGrp="1"/>
          </p:cNvSpPr>
          <p:nvPr>
            <p:ph idx="1"/>
          </p:nvPr>
        </p:nvSpPr>
        <p:spPr>
          <a:xfrm>
            <a:off x="838200" y="1838325"/>
            <a:ext cx="10515600" cy="4333875"/>
          </a:xfrm>
        </p:spPr>
        <p:txBody>
          <a:bodyPr>
            <a:normAutofit/>
          </a:bodyPr>
          <a:lstStyle/>
          <a:p>
            <a:pPr>
              <a:buFont typeface="Wingdings" panose="05000000000000000000" pitchFamily="2" charset="2"/>
              <a:buChar char="Ø"/>
            </a:pPr>
            <a:r>
              <a:rPr lang="en-US" sz="2800" dirty="0"/>
              <a:t> Previous meeting – </a:t>
            </a:r>
            <a:r>
              <a:rPr lang="en-US" sz="2800" dirty="0" smtClean="0"/>
              <a:t>April 16</a:t>
            </a:r>
            <a:endParaRPr lang="en-US" sz="2800" dirty="0"/>
          </a:p>
          <a:p>
            <a:pPr>
              <a:buFont typeface="Wingdings" panose="05000000000000000000" pitchFamily="2" charset="2"/>
              <a:buChar char="Ø"/>
            </a:pPr>
            <a:r>
              <a:rPr lang="en-US" sz="2800" dirty="0" smtClean="0"/>
              <a:t> </a:t>
            </a:r>
            <a:r>
              <a:rPr lang="en-US" sz="2800" dirty="0" smtClean="0"/>
              <a:t>WMS </a:t>
            </a:r>
            <a:r>
              <a:rPr lang="en-US" sz="2800" dirty="0"/>
              <a:t>Update: </a:t>
            </a:r>
            <a:r>
              <a:rPr lang="en-US" sz="2800" dirty="0" smtClean="0"/>
              <a:t>Winter Storm Emergency Conditions List</a:t>
            </a:r>
            <a:endParaRPr lang="en-US" sz="2800" dirty="0"/>
          </a:p>
          <a:p>
            <a:pPr lvl="1">
              <a:buFont typeface="Wingdings" panose="05000000000000000000" pitchFamily="2" charset="2"/>
              <a:buChar char="Ø"/>
            </a:pPr>
            <a:r>
              <a:rPr lang="en-US" sz="2600" dirty="0"/>
              <a:t> </a:t>
            </a:r>
            <a:r>
              <a:rPr lang="en-US" sz="2600" dirty="0" smtClean="0"/>
              <a:t>Feb. </a:t>
            </a:r>
            <a:r>
              <a:rPr lang="en-US" sz="2600" dirty="0" smtClean="0"/>
              <a:t>Storm ERS ERCOT Presentation</a:t>
            </a:r>
          </a:p>
          <a:p>
            <a:pPr lvl="1">
              <a:buFont typeface="Wingdings" panose="05000000000000000000" pitchFamily="2" charset="2"/>
              <a:buChar char="Ø"/>
            </a:pPr>
            <a:r>
              <a:rPr lang="en-US" sz="2600" dirty="0"/>
              <a:t> </a:t>
            </a:r>
            <a:r>
              <a:rPr lang="en-US" sz="2600" dirty="0" smtClean="0"/>
              <a:t>Feb. Storm Load Resource ERCOT Presentation</a:t>
            </a:r>
          </a:p>
          <a:p>
            <a:pPr lvl="1">
              <a:buFont typeface="Wingdings" panose="05000000000000000000" pitchFamily="2" charset="2"/>
              <a:buChar char="Ø"/>
            </a:pPr>
            <a:r>
              <a:rPr lang="en-US" sz="2600" dirty="0" smtClean="0"/>
              <a:t> Feb. Storm REP Demand Response ERCOT Presentation</a:t>
            </a:r>
            <a:endParaRPr lang="en-US" sz="2600" dirty="0"/>
          </a:p>
          <a:p>
            <a:pPr>
              <a:buFont typeface="Wingdings" panose="05000000000000000000" pitchFamily="2" charset="2"/>
              <a:buChar char="Ø"/>
            </a:pPr>
            <a:r>
              <a:rPr lang="en-US" sz="2800" dirty="0"/>
              <a:t> </a:t>
            </a:r>
            <a:r>
              <a:rPr lang="en-US" sz="2800" dirty="0" smtClean="0"/>
              <a:t>June-Sept. ERS Standard Contract Term Update</a:t>
            </a:r>
          </a:p>
          <a:p>
            <a:pPr>
              <a:buFont typeface="Wingdings" panose="05000000000000000000" pitchFamily="2" charset="2"/>
              <a:buChar char="Ø"/>
            </a:pPr>
            <a:r>
              <a:rPr lang="en-US" sz="2800" dirty="0"/>
              <a:t> </a:t>
            </a:r>
            <a:r>
              <a:rPr lang="en-US" sz="2800" dirty="0" smtClean="0"/>
              <a:t>DSWG Goals Update</a:t>
            </a:r>
            <a:endParaRPr lang="en-US" sz="2800" dirty="0"/>
          </a:p>
          <a:p>
            <a:pPr>
              <a:buFont typeface="Wingdings" panose="05000000000000000000" pitchFamily="2" charset="2"/>
              <a:buChar char="Ø"/>
            </a:pPr>
            <a:endParaRPr lang="en-US" sz="2800" dirty="0"/>
          </a:p>
          <a:p>
            <a:endParaRPr lang="en-US" sz="2200" dirty="0"/>
          </a:p>
        </p:txBody>
      </p:sp>
    </p:spTree>
    <p:extLst>
      <p:ext uri="{BB962C8B-B14F-4D97-AF65-F5344CB8AC3E}">
        <p14:creationId xmlns:p14="http://schemas.microsoft.com/office/powerpoint/2010/main" val="3333879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FB55DB-9E0B-4B82-A775-EF031F8A92EE}"/>
              </a:ext>
            </a:extLst>
          </p:cNvPr>
          <p:cNvSpPr>
            <a:spLocks noGrp="1"/>
          </p:cNvSpPr>
          <p:nvPr>
            <p:ph type="title"/>
          </p:nvPr>
        </p:nvSpPr>
        <p:spPr/>
        <p:txBody>
          <a:bodyPr/>
          <a:lstStyle/>
          <a:p>
            <a:r>
              <a:rPr lang="en-US" dirty="0"/>
              <a:t>Next Meeting – </a:t>
            </a:r>
            <a:r>
              <a:rPr lang="en-US" dirty="0" smtClean="0"/>
              <a:t>May 28</a:t>
            </a:r>
            <a:endParaRPr lang="en-US" dirty="0"/>
          </a:p>
        </p:txBody>
      </p:sp>
      <p:pic>
        <p:nvPicPr>
          <p:cNvPr id="4" name="Picture 2">
            <a:extLst>
              <a:ext uri="{FF2B5EF4-FFF2-40B4-BE49-F238E27FC236}">
                <a16:creationId xmlns:a16="http://schemas.microsoft.com/office/drawing/2014/main" xmlns="" id="{DA0FA00F-7190-4737-8CF9-E2FB8EA3085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3962401" y="1779542"/>
            <a:ext cx="4557485" cy="4557485"/>
          </a:xfrm>
        </p:spPr>
      </p:pic>
    </p:spTree>
    <p:extLst>
      <p:ext uri="{BB962C8B-B14F-4D97-AF65-F5344CB8AC3E}">
        <p14:creationId xmlns:p14="http://schemas.microsoft.com/office/powerpoint/2010/main" val="170657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February Storm Items - ERS</a:t>
            </a:r>
            <a:endParaRPr lang="en-US" dirty="0"/>
          </a:p>
        </p:txBody>
      </p:sp>
    </p:spTree>
    <p:extLst>
      <p:ext uri="{BB962C8B-B14F-4D97-AF65-F5344CB8AC3E}">
        <p14:creationId xmlns:p14="http://schemas.microsoft.com/office/powerpoint/2010/main" val="4002975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ERS Fleet Performance – Loads and Generators</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
        <p:nvSpPr>
          <p:cNvPr id="3" name="Content Placeholder 2"/>
          <p:cNvSpPr>
            <a:spLocks noGrp="1"/>
          </p:cNvSpPr>
          <p:nvPr>
            <p:ph idx="1"/>
          </p:nvPr>
        </p:nvSpPr>
        <p:spPr/>
        <p:txBody>
          <a:bodyPr/>
          <a:lstStyle/>
          <a:p>
            <a:pPr>
              <a:spcBef>
                <a:spcPts val="200"/>
              </a:spcBef>
            </a:pPr>
            <a:r>
              <a:rPr lang="en-US" sz="1800" dirty="0"/>
              <a:t>Monday February 15</a:t>
            </a:r>
            <a:r>
              <a:rPr lang="en-US" sz="1800" baseline="30000" dirty="0"/>
              <a:t>th</a:t>
            </a:r>
            <a:r>
              <a:rPr lang="en-US" sz="1800" dirty="0"/>
              <a:t>, 2021 most significant day of ERS deployment and obligation during the Winter Event</a:t>
            </a:r>
          </a:p>
          <a:p>
            <a:pPr lvl="1">
              <a:spcBef>
                <a:spcPts val="200"/>
              </a:spcBef>
            </a:pPr>
            <a:r>
              <a:rPr lang="en-US" sz="1600" dirty="0"/>
              <a:t>The majority of the fleet is deployed and exhausted on the same day within 12 hours of the first deployment. A few ERS Loads remain obligated into subsequent days.</a:t>
            </a:r>
          </a:p>
          <a:p>
            <a:pPr>
              <a:spcBef>
                <a:spcPts val="200"/>
              </a:spcBef>
            </a:pPr>
            <a:endParaRPr lang="en-US" sz="1800" dirty="0"/>
          </a:p>
          <a:p>
            <a:pPr>
              <a:spcBef>
                <a:spcPts val="200"/>
              </a:spcBef>
            </a:pPr>
            <a:r>
              <a:rPr lang="en-US" sz="1800" dirty="0"/>
              <a:t>MW baseline significantly higher than MW actuals prior to first ERS VDI</a:t>
            </a:r>
          </a:p>
          <a:p>
            <a:pPr lvl="1">
              <a:spcBef>
                <a:spcPts val="200"/>
              </a:spcBef>
            </a:pPr>
            <a:r>
              <a:rPr lang="en-US" sz="1600" dirty="0"/>
              <a:t>Baselines account for what demand (MW) would have been under normal operating </a:t>
            </a:r>
            <a:r>
              <a:rPr lang="en-US" sz="1600" dirty="0"/>
              <a:t>conditions for the</a:t>
            </a:r>
            <a:r>
              <a:rPr lang="en-US" sz="1600" dirty="0"/>
              <a:t> day – most ERS Loads were consuming much lower than normal heading into the event</a:t>
            </a:r>
          </a:p>
          <a:p>
            <a:pPr>
              <a:spcBef>
                <a:spcPts val="200"/>
              </a:spcBef>
            </a:pPr>
            <a:endParaRPr lang="en-US" sz="1800" dirty="0"/>
          </a:p>
          <a:p>
            <a:pPr>
              <a:spcBef>
                <a:spcPts val="200"/>
              </a:spcBef>
            </a:pPr>
            <a:r>
              <a:rPr lang="en-US" sz="1800" dirty="0"/>
              <a:t>As an ERS fleet in aggregate, the response generally met or exceeded the aggregate obligation</a:t>
            </a:r>
            <a:endParaRPr lang="en-US" sz="1600" dirty="0"/>
          </a:p>
          <a:p>
            <a:pPr>
              <a:spcBef>
                <a:spcPts val="200"/>
              </a:spcBef>
            </a:pPr>
            <a:endParaRPr lang="en-US" sz="1800" dirty="0"/>
          </a:p>
          <a:p>
            <a:pPr>
              <a:spcBef>
                <a:spcPts val="200"/>
              </a:spcBef>
            </a:pPr>
            <a:r>
              <a:rPr lang="en-US" sz="1800" dirty="0"/>
              <a:t>EEA Level 3 forced outages start ~1:20am and remain in effect throughout the entire event day</a:t>
            </a:r>
          </a:p>
        </p:txBody>
      </p:sp>
    </p:spTree>
    <p:extLst>
      <p:ext uri="{BB962C8B-B14F-4D97-AF65-F5344CB8AC3E}">
        <p14:creationId xmlns:p14="http://schemas.microsoft.com/office/powerpoint/2010/main" val="8414611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ERS Fleet Performance – Load </a:t>
            </a:r>
            <a:r>
              <a:rPr lang="en-US" dirty="0" smtClean="0"/>
              <a:t>Only</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5</a:t>
            </a:fld>
            <a:endParaRPr lang="en-US">
              <a:solidFill>
                <a:prstClr val="black">
                  <a:tint val="75000"/>
                </a:prstClr>
              </a:solidFill>
            </a:endParaRPr>
          </a:p>
        </p:txBody>
      </p:sp>
      <p:sp>
        <p:nvSpPr>
          <p:cNvPr id="3" name="Content Placeholder 2"/>
          <p:cNvSpPr>
            <a:spLocks noGrp="1"/>
          </p:cNvSpPr>
          <p:nvPr>
            <p:ph idx="1"/>
          </p:nvPr>
        </p:nvSpPr>
        <p:spPr/>
        <p:txBody>
          <a:bodyPr/>
          <a:lstStyle/>
          <a:p>
            <a:pPr>
              <a:spcBef>
                <a:spcPts val="200"/>
              </a:spcBef>
            </a:pPr>
            <a:r>
              <a:rPr lang="en-US" sz="1800" dirty="0"/>
              <a:t>Demand on Sunday February 14</a:t>
            </a:r>
            <a:r>
              <a:rPr lang="en-US" sz="1800" baseline="30000" dirty="0"/>
              <a:t>th</a:t>
            </a:r>
            <a:r>
              <a:rPr lang="en-US" sz="1800" dirty="0"/>
              <a:t>, 2021 shows signs of load reduction prior to the first ERS deployment</a:t>
            </a:r>
          </a:p>
          <a:p>
            <a:pPr lvl="1">
              <a:spcBef>
                <a:spcPts val="200"/>
              </a:spcBef>
            </a:pPr>
            <a:r>
              <a:rPr lang="en-US" sz="1600" dirty="0"/>
              <a:t>Based on responses to ERCOT RFIs, this was driven by a number of factors including weather related issues, local TDSP outages, closed businesses due to weather, in response to conservation notices, and price response.</a:t>
            </a:r>
          </a:p>
          <a:p>
            <a:pPr>
              <a:spcBef>
                <a:spcPts val="200"/>
              </a:spcBef>
            </a:pPr>
            <a:endParaRPr lang="en-US" sz="1800" dirty="0"/>
          </a:p>
          <a:p>
            <a:pPr>
              <a:spcBef>
                <a:spcPts val="200"/>
              </a:spcBef>
            </a:pPr>
            <a:r>
              <a:rPr lang="en-US" sz="1800" dirty="0"/>
              <a:t>As a fleet in aggregate, ERS Loads generally over-provided relative to their combined obligation during the Winter Event</a:t>
            </a:r>
          </a:p>
          <a:p>
            <a:pPr lvl="1">
              <a:spcBef>
                <a:spcPts val="200"/>
              </a:spcBef>
            </a:pPr>
            <a:r>
              <a:rPr lang="en-US" sz="1600" dirty="0"/>
              <a:t>On average, fleet-level ERS Load reduction was 30%-35% above the combined fleet-level obligation during the first 12 hours after the first deployment (prior to majority of ERS Load fleet exhaustion)</a:t>
            </a:r>
          </a:p>
          <a:p>
            <a:pPr lvl="1">
              <a:spcBef>
                <a:spcPts val="200"/>
              </a:spcBef>
            </a:pPr>
            <a:r>
              <a:rPr lang="en-US" sz="1600" dirty="0"/>
              <a:t>Preliminary analysis indicates ERS Load portfolios also performed relatively well during the individual deployment events</a:t>
            </a:r>
            <a:endParaRPr lang="en-US" sz="1800" dirty="0"/>
          </a:p>
          <a:p>
            <a:pPr>
              <a:spcBef>
                <a:spcPts val="200"/>
              </a:spcBef>
            </a:pPr>
            <a:endParaRPr lang="en-US" sz="1800" dirty="0"/>
          </a:p>
          <a:p>
            <a:pPr>
              <a:spcBef>
                <a:spcPts val="200"/>
              </a:spcBef>
            </a:pPr>
            <a:r>
              <a:rPr lang="en-US" sz="1800" dirty="0"/>
              <a:t>ERS Loads experiencing forced outages generally performed successfully relative to their baselines and obligations</a:t>
            </a:r>
          </a:p>
          <a:p>
            <a:pPr lvl="1">
              <a:spcBef>
                <a:spcPts val="200"/>
              </a:spcBef>
            </a:pPr>
            <a:r>
              <a:rPr lang="en-US" sz="1600" dirty="0"/>
              <a:t>Loads still provide reduction during forced outages as their demand goes to zero, which may have also contributed to over-provision</a:t>
            </a:r>
          </a:p>
          <a:p>
            <a:pPr>
              <a:spcBef>
                <a:spcPts val="200"/>
              </a:spcBef>
            </a:pPr>
            <a:endParaRPr lang="en-US" sz="1800" dirty="0"/>
          </a:p>
          <a:p>
            <a:pPr>
              <a:spcBef>
                <a:spcPts val="200"/>
              </a:spcBef>
            </a:pPr>
            <a:endParaRPr lang="en-US" sz="1800" dirty="0"/>
          </a:p>
          <a:p>
            <a:pPr>
              <a:spcBef>
                <a:spcPts val="200"/>
              </a:spcBef>
            </a:pPr>
            <a:endParaRPr lang="en-US" sz="1800" dirty="0"/>
          </a:p>
          <a:p>
            <a:pPr>
              <a:spcBef>
                <a:spcPts val="200"/>
              </a:spcBef>
            </a:pPr>
            <a:endParaRPr lang="en-US" sz="1800" dirty="0"/>
          </a:p>
        </p:txBody>
      </p:sp>
    </p:spTree>
    <p:extLst>
      <p:ext uri="{BB962C8B-B14F-4D97-AF65-F5344CB8AC3E}">
        <p14:creationId xmlns:p14="http://schemas.microsoft.com/office/powerpoint/2010/main" val="7353384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ERS Fleet Performance – Generator Only</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
        <p:nvSpPr>
          <p:cNvPr id="3" name="Content Placeholder 2"/>
          <p:cNvSpPr>
            <a:spLocks noGrp="1"/>
          </p:cNvSpPr>
          <p:nvPr>
            <p:ph idx="1"/>
          </p:nvPr>
        </p:nvSpPr>
        <p:spPr/>
        <p:txBody>
          <a:bodyPr/>
          <a:lstStyle/>
          <a:p>
            <a:pPr>
              <a:spcBef>
                <a:spcPts val="200"/>
              </a:spcBef>
            </a:pPr>
            <a:r>
              <a:rPr lang="en-US" sz="1800" dirty="0"/>
              <a:t>Activity on </a:t>
            </a:r>
            <a:r>
              <a:rPr lang="en-US" sz="1800" dirty="0"/>
              <a:t>Sunday February 14</a:t>
            </a:r>
            <a:r>
              <a:rPr lang="en-US" sz="1800" baseline="30000" dirty="0"/>
              <a:t>th</a:t>
            </a:r>
            <a:r>
              <a:rPr lang="en-US" sz="1800" dirty="0"/>
              <a:t>, 2021 shows </a:t>
            </a:r>
            <a:r>
              <a:rPr lang="en-US" sz="1800" dirty="0"/>
              <a:t>export from ERS Generators prior </a:t>
            </a:r>
            <a:r>
              <a:rPr lang="en-US" sz="1800" dirty="0"/>
              <a:t>to </a:t>
            </a:r>
            <a:r>
              <a:rPr lang="en-US" sz="1800" dirty="0"/>
              <a:t>the first ERS </a:t>
            </a:r>
            <a:r>
              <a:rPr lang="en-US" sz="1800" dirty="0"/>
              <a:t>deployment</a:t>
            </a:r>
          </a:p>
          <a:p>
            <a:pPr>
              <a:spcBef>
                <a:spcPts val="200"/>
              </a:spcBef>
            </a:pPr>
            <a:endParaRPr lang="en-US" sz="1800" dirty="0"/>
          </a:p>
          <a:p>
            <a:pPr>
              <a:spcBef>
                <a:spcPts val="200"/>
              </a:spcBef>
            </a:pPr>
            <a:r>
              <a:rPr lang="en-US" sz="1800" dirty="0"/>
              <a:t>As a fleet in aggregate, ERS Generators generally failed to meet their combined obligation during the Winter Event</a:t>
            </a:r>
          </a:p>
          <a:p>
            <a:pPr lvl="1">
              <a:spcBef>
                <a:spcPts val="200"/>
              </a:spcBef>
            </a:pPr>
            <a:r>
              <a:rPr lang="en-US" sz="1600" dirty="0"/>
              <a:t>On average, fleet-level ERS Generator exports were 50%-55% below the combined fleet-level obligation during the first 12 hours after the first deployment (prior to exhaustion of the ERS Generator fleet)</a:t>
            </a:r>
          </a:p>
          <a:p>
            <a:pPr lvl="1">
              <a:spcBef>
                <a:spcPts val="200"/>
              </a:spcBef>
            </a:pPr>
            <a:r>
              <a:rPr lang="en-US" sz="1600" dirty="0"/>
              <a:t>Based on responses to ERCOT </a:t>
            </a:r>
            <a:r>
              <a:rPr lang="en-US" sz="1600" dirty="0"/>
              <a:t>RFIs, supply constraints, refueling issues, and forced outages were the primary factors affecting performance</a:t>
            </a:r>
          </a:p>
          <a:p>
            <a:pPr>
              <a:spcBef>
                <a:spcPts val="200"/>
              </a:spcBef>
            </a:pPr>
            <a:endParaRPr lang="en-US" sz="1800" dirty="0"/>
          </a:p>
          <a:p>
            <a:pPr>
              <a:spcBef>
                <a:spcPts val="200"/>
              </a:spcBef>
            </a:pPr>
            <a:r>
              <a:rPr lang="en-US" sz="1800" dirty="0"/>
              <a:t>Unlike ERS Loads, ERS Generators </a:t>
            </a:r>
            <a:r>
              <a:rPr lang="en-US" sz="1800" dirty="0"/>
              <a:t>experiencing forced outages generally </a:t>
            </a:r>
            <a:r>
              <a:rPr lang="en-US" sz="1800" dirty="0"/>
              <a:t>failed to perform relative </a:t>
            </a:r>
            <a:r>
              <a:rPr lang="en-US" sz="1800" dirty="0"/>
              <a:t>to their </a:t>
            </a:r>
            <a:r>
              <a:rPr lang="en-US" sz="1800" dirty="0"/>
              <a:t>obligations</a:t>
            </a:r>
            <a:endParaRPr lang="en-US" sz="1800" dirty="0"/>
          </a:p>
          <a:p>
            <a:pPr lvl="1">
              <a:spcBef>
                <a:spcPts val="200"/>
              </a:spcBef>
            </a:pPr>
            <a:r>
              <a:rPr lang="en-US" sz="1600" dirty="0"/>
              <a:t>Generators are unable to perform (export) for ERS during forced outages</a:t>
            </a:r>
          </a:p>
          <a:p>
            <a:pPr lvl="1">
              <a:spcBef>
                <a:spcPts val="200"/>
              </a:spcBef>
            </a:pPr>
            <a:r>
              <a:rPr lang="en-US" sz="1600" dirty="0"/>
              <a:t>Even prior to the forced outages, the ERS Generator Fleet was only meeting 70%-75% of its combined obligation</a:t>
            </a:r>
            <a:endParaRPr lang="en-US" sz="1600" dirty="0"/>
          </a:p>
          <a:p>
            <a:pPr>
              <a:spcBef>
                <a:spcPts val="200"/>
              </a:spcBef>
            </a:pPr>
            <a:endParaRPr lang="en-US" sz="1800" dirty="0"/>
          </a:p>
        </p:txBody>
      </p:sp>
    </p:spTree>
    <p:extLst>
      <p:ext uri="{BB962C8B-B14F-4D97-AF65-F5344CB8AC3E}">
        <p14:creationId xmlns:p14="http://schemas.microsoft.com/office/powerpoint/2010/main" val="8614294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Lessons learned – ERS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
        <p:nvSpPr>
          <p:cNvPr id="3" name="Content Placeholder 2"/>
          <p:cNvSpPr>
            <a:spLocks noGrp="1"/>
          </p:cNvSpPr>
          <p:nvPr>
            <p:ph idx="1"/>
          </p:nvPr>
        </p:nvSpPr>
        <p:spPr/>
        <p:txBody>
          <a:bodyPr/>
          <a:lstStyle/>
          <a:p>
            <a:pPr>
              <a:buFont typeface="+mj-lt"/>
              <a:buAutoNum type="arabicPeriod"/>
            </a:pPr>
            <a:r>
              <a:rPr lang="en-US" sz="1800" dirty="0"/>
              <a:t>Review Weather-Sensitive limitations </a:t>
            </a:r>
            <a:r>
              <a:rPr lang="en-US" sz="1800" dirty="0"/>
              <a:t>on deployments based on Winter </a:t>
            </a:r>
            <a:r>
              <a:rPr lang="en-US" sz="1800" dirty="0"/>
              <a:t>event</a:t>
            </a:r>
          </a:p>
          <a:p>
            <a:pPr>
              <a:buFont typeface="+mj-lt"/>
              <a:buAutoNum type="arabicPeriod"/>
            </a:pPr>
            <a:endParaRPr lang="en-US" sz="1800" dirty="0"/>
          </a:p>
          <a:p>
            <a:pPr>
              <a:buFont typeface="+mj-lt"/>
              <a:buAutoNum type="arabicPeriod"/>
            </a:pPr>
            <a:r>
              <a:rPr lang="en-US" sz="1800" dirty="0"/>
              <a:t>Discuss and add clarifying </a:t>
            </a:r>
            <a:r>
              <a:rPr lang="en-US" sz="1800" dirty="0"/>
              <a:t>language related to ERS Renewal start </a:t>
            </a:r>
            <a:r>
              <a:rPr lang="en-US" sz="1800" dirty="0"/>
              <a:t>date</a:t>
            </a:r>
          </a:p>
          <a:p>
            <a:pPr>
              <a:buFont typeface="+mj-lt"/>
              <a:buAutoNum type="arabicPeriod"/>
            </a:pPr>
            <a:endParaRPr lang="en-US" sz="1800" dirty="0"/>
          </a:p>
          <a:p>
            <a:pPr>
              <a:buFont typeface="+mj-lt"/>
              <a:buAutoNum type="arabicPeriod"/>
            </a:pPr>
            <a:r>
              <a:rPr lang="en-US" sz="1800" dirty="0"/>
              <a:t>Discuss modification/elimination of scheduled </a:t>
            </a:r>
            <a:r>
              <a:rPr lang="en-US" sz="1800" dirty="0"/>
              <a:t>unavailability / planned </a:t>
            </a:r>
            <a:r>
              <a:rPr lang="en-US" sz="1800" dirty="0"/>
              <a:t>maintenance</a:t>
            </a:r>
          </a:p>
          <a:p>
            <a:pPr>
              <a:buFont typeface="+mj-lt"/>
              <a:buAutoNum type="arabicPeriod"/>
            </a:pPr>
            <a:endParaRPr lang="en-US" sz="1800" dirty="0"/>
          </a:p>
          <a:p>
            <a:pPr>
              <a:buFont typeface="+mj-lt"/>
              <a:buAutoNum type="arabicPeriod"/>
            </a:pPr>
            <a:r>
              <a:rPr lang="en-US" sz="1800" dirty="0"/>
              <a:t>Discuss </a:t>
            </a:r>
            <a:r>
              <a:rPr lang="en-US" sz="1800" dirty="0"/>
              <a:t>whether certain types of Loads should be prohibited from ERS </a:t>
            </a:r>
            <a:r>
              <a:rPr lang="en-US" sz="1800" dirty="0"/>
              <a:t>participation and, if so, </a:t>
            </a:r>
            <a:r>
              <a:rPr lang="en-US" sz="1800" dirty="0"/>
              <a:t>who </a:t>
            </a:r>
            <a:r>
              <a:rPr lang="en-US" sz="1800" dirty="0"/>
              <a:t>should be </a:t>
            </a:r>
            <a:r>
              <a:rPr lang="en-US" sz="1800" dirty="0"/>
              <a:t>responsible for managing </a:t>
            </a:r>
            <a:r>
              <a:rPr lang="en-US" sz="1800" dirty="0"/>
              <a:t>prohibition</a:t>
            </a:r>
          </a:p>
          <a:p>
            <a:endParaRPr lang="en-US" sz="1800" dirty="0"/>
          </a:p>
        </p:txBody>
      </p:sp>
    </p:spTree>
    <p:extLst>
      <p:ext uri="{BB962C8B-B14F-4D97-AF65-F5344CB8AC3E}">
        <p14:creationId xmlns:p14="http://schemas.microsoft.com/office/powerpoint/2010/main" val="36477262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February Storm Items - LR</a:t>
            </a:r>
            <a:endParaRPr lang="en-US" dirty="0"/>
          </a:p>
        </p:txBody>
      </p:sp>
    </p:spTree>
    <p:extLst>
      <p:ext uri="{BB962C8B-B14F-4D97-AF65-F5344CB8AC3E}">
        <p14:creationId xmlns:p14="http://schemas.microsoft.com/office/powerpoint/2010/main" val="2573030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Load Resource Response</a:t>
            </a:r>
            <a:endParaRPr lang="en-US" dirty="0"/>
          </a:p>
        </p:txBody>
      </p:sp>
      <p:sp>
        <p:nvSpPr>
          <p:cNvPr id="3" name="Content Placeholder 2"/>
          <p:cNvSpPr>
            <a:spLocks noGrp="1"/>
          </p:cNvSpPr>
          <p:nvPr>
            <p:ph idx="1"/>
          </p:nvPr>
        </p:nvSpPr>
        <p:spPr/>
        <p:txBody>
          <a:bodyPr/>
          <a:lstStyle/>
          <a:p>
            <a:r>
              <a:rPr lang="en-US" sz="1800" dirty="0"/>
              <a:t>Load Resources load level starts declining on Feb. 12</a:t>
            </a:r>
            <a:r>
              <a:rPr lang="en-US" sz="1800" baseline="30000" dirty="0"/>
              <a:t>th</a:t>
            </a:r>
            <a:r>
              <a:rPr lang="en-US" sz="1800" dirty="0"/>
              <a:t>  </a:t>
            </a:r>
          </a:p>
          <a:p>
            <a:pPr lvl="1"/>
            <a:r>
              <a:rPr lang="en-US" sz="1400" dirty="0"/>
              <a:t>List of reasoning based on RFI responses </a:t>
            </a:r>
          </a:p>
          <a:p>
            <a:pPr lvl="2"/>
            <a:r>
              <a:rPr lang="en-US" sz="1400" dirty="0"/>
              <a:t>Controls affected by extreme cold temperatures resulting in shut down of processes</a:t>
            </a:r>
          </a:p>
          <a:p>
            <a:pPr lvl="2"/>
            <a:r>
              <a:rPr lang="en-US" sz="1400" dirty="0"/>
              <a:t>TDSP outages affected LRs ability to return to operation and therefore meet their AS responsibility</a:t>
            </a:r>
          </a:p>
          <a:p>
            <a:pPr lvl="2"/>
            <a:r>
              <a:rPr lang="en-US" sz="1400" dirty="0"/>
              <a:t>Extreme temperatures affected various fluids in the processes resulting in equipment failures</a:t>
            </a:r>
          </a:p>
          <a:p>
            <a:pPr lvl="2"/>
            <a:r>
              <a:rPr lang="en-US" sz="1400" dirty="0"/>
              <a:t>Lack of raw materials during event impacted ability to make final products</a:t>
            </a:r>
          </a:p>
          <a:p>
            <a:pPr lvl="2"/>
            <a:r>
              <a:rPr lang="en-US" sz="1400" dirty="0"/>
              <a:t>Fuel supply issues to back up generation</a:t>
            </a:r>
          </a:p>
          <a:p>
            <a:pPr lvl="2"/>
            <a:r>
              <a:rPr lang="en-US" sz="1400" dirty="0"/>
              <a:t>Telemetry issues prevented remote control of loads</a:t>
            </a:r>
          </a:p>
          <a:p>
            <a:pPr lvl="2"/>
            <a:r>
              <a:rPr lang="en-US" sz="1400" dirty="0"/>
              <a:t>Loss of other essential utilities resulting in shutdown</a:t>
            </a:r>
          </a:p>
          <a:p>
            <a:pPr lvl="2"/>
            <a:r>
              <a:rPr lang="en-US" sz="1400" dirty="0"/>
              <a:t>Some oil production sites rely on trucking options to move oil and water. These were limited due to weather conditions and in some cases sites had to be shut down</a:t>
            </a:r>
          </a:p>
          <a:p>
            <a:pPr lvl="2"/>
            <a:r>
              <a:rPr lang="en-US" sz="1400" dirty="0"/>
              <a:t>Supplier limitations were not able to respond and provide assistance when needed to restore processes</a:t>
            </a:r>
          </a:p>
          <a:p>
            <a:r>
              <a:rPr lang="en-US" sz="1800" dirty="0"/>
              <a:t> Load Resources still not at pre-event load levels by Feb. 22</a:t>
            </a:r>
            <a:r>
              <a:rPr lang="en-US" sz="1800" baseline="30000" dirty="0"/>
              <a:t>nd</a:t>
            </a:r>
            <a:r>
              <a:rPr lang="en-US" sz="1800" dirty="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9</a:t>
            </a:fld>
            <a:endParaRPr lang="en-US">
              <a:solidFill>
                <a:prstClr val="black">
                  <a:tint val="75000"/>
                </a:prstClr>
              </a:solidFill>
            </a:endParaRPr>
          </a:p>
        </p:txBody>
      </p:sp>
    </p:spTree>
    <p:extLst>
      <p:ext uri="{BB962C8B-B14F-4D97-AF65-F5344CB8AC3E}">
        <p14:creationId xmlns:p14="http://schemas.microsoft.com/office/powerpoint/2010/main" val="308763355"/>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Glossy">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10.xml><?xml version="1.0" encoding="utf-8"?>
<a:theme xmlns:a="http://schemas.openxmlformats.org/drawingml/2006/main" name="8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9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10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1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4_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5_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6_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7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E550AB4A1B11D40BA93648E453A38A9" ma:contentTypeVersion="10" ma:contentTypeDescription="Create a new document." ma:contentTypeScope="" ma:versionID="a23f2b49f195ed5706c0043339cf2995">
  <xsd:schema xmlns:xsd="http://www.w3.org/2001/XMLSchema" xmlns:xs="http://www.w3.org/2001/XMLSchema" xmlns:p="http://schemas.microsoft.com/office/2006/metadata/properties" xmlns:ns3="60b3afc9-a72a-4286-a1f6-3c61aad5d6c4" targetNamespace="http://schemas.microsoft.com/office/2006/metadata/properties" ma:root="true" ma:fieldsID="25f05895d88c426d0858f9f4f1a8fcf0" ns3:_="">
    <xsd:import namespace="60b3afc9-a72a-4286-a1f6-3c61aad5d6c4"/>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b3afc9-a72a-4286-a1f6-3c61aad5d6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A27AB3-3142-443C-B6D1-944B4E605F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b3afc9-a72a-4286-a1f6-3c61aad5d6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08C2B8A-E3D4-4968-B35C-5CC75D34F430}">
  <ds:schemaRefs>
    <ds:schemaRef ds:uri="http://schemas.microsoft.com/sharepoint/v3/contenttype/forms"/>
  </ds:schemaRefs>
</ds:datastoreItem>
</file>

<file path=customXml/itemProps3.xml><?xml version="1.0" encoding="utf-8"?>
<ds:datastoreItem xmlns:ds="http://schemas.openxmlformats.org/officeDocument/2006/customXml" ds:itemID="{859730CC-A266-4BA8-9C1E-8492A0A26614}">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60b3afc9-a72a-4286-a1f6-3c61aad5d6c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6109</TotalTime>
  <Words>1639</Words>
  <Application>Microsoft Office PowerPoint</Application>
  <PresentationFormat>Widescreen</PresentationFormat>
  <Paragraphs>215</Paragraphs>
  <Slides>20</Slides>
  <Notes>1</Notes>
  <HiddenSlides>0</HiddenSlides>
  <MMClips>0</MMClips>
  <ScaleCrop>false</ScaleCrop>
  <HeadingPairs>
    <vt:vector size="6" baseType="variant">
      <vt:variant>
        <vt:lpstr>Fonts Used</vt:lpstr>
      </vt:variant>
      <vt:variant>
        <vt:i4>4</vt:i4>
      </vt:variant>
      <vt:variant>
        <vt:lpstr>Theme</vt:lpstr>
      </vt:variant>
      <vt:variant>
        <vt:i4>13</vt:i4>
      </vt:variant>
      <vt:variant>
        <vt:lpstr>Slide Titles</vt:lpstr>
      </vt:variant>
      <vt:variant>
        <vt:i4>20</vt:i4>
      </vt:variant>
    </vt:vector>
  </HeadingPairs>
  <TitlesOfParts>
    <vt:vector size="37" baseType="lpstr">
      <vt:lpstr>Arial</vt:lpstr>
      <vt:lpstr>Calibri</vt:lpstr>
      <vt:lpstr>Cambria</vt:lpstr>
      <vt:lpstr>Wingdings</vt:lpstr>
      <vt:lpstr>Retrospect</vt:lpstr>
      <vt:lpstr>Office Theme</vt:lpstr>
      <vt:lpstr>1_Office Theme</vt:lpstr>
      <vt:lpstr>2_Office Theme</vt:lpstr>
      <vt:lpstr>3_Office Theme</vt:lpstr>
      <vt:lpstr>4_Office Theme</vt:lpstr>
      <vt:lpstr>5_Office Theme</vt:lpstr>
      <vt:lpstr>6_Office Theme</vt:lpstr>
      <vt:lpstr>7_Office Theme</vt:lpstr>
      <vt:lpstr>8_Office Theme</vt:lpstr>
      <vt:lpstr>9_Office Theme</vt:lpstr>
      <vt:lpstr>10_Office Theme</vt:lpstr>
      <vt:lpstr>11_Office Theme</vt:lpstr>
      <vt:lpstr>DSWG Report</vt:lpstr>
      <vt:lpstr>Overview</vt:lpstr>
      <vt:lpstr>February Storm Items - ERS</vt:lpstr>
      <vt:lpstr>ERS Fleet Performance – Loads and Generators</vt:lpstr>
      <vt:lpstr>ERS Fleet Performance – Load Only</vt:lpstr>
      <vt:lpstr>ERS Fleet Performance – Generator Only</vt:lpstr>
      <vt:lpstr>Lessons learned – ERS</vt:lpstr>
      <vt:lpstr>February Storm Items - LR</vt:lpstr>
      <vt:lpstr>Load Resource Response</vt:lpstr>
      <vt:lpstr>Load Resource Response</vt:lpstr>
      <vt:lpstr>February Storm Items –  Competitive Area DR Info</vt:lpstr>
      <vt:lpstr>Overview</vt:lpstr>
      <vt:lpstr>Overview</vt:lpstr>
      <vt:lpstr>Competitive Res Plus Bus Load Reductions  </vt:lpstr>
      <vt:lpstr>Daily Load Reductions Feb 14 – 20, 2021</vt:lpstr>
      <vt:lpstr>Next Steps</vt:lpstr>
      <vt:lpstr>Summer ERS SCT Update</vt:lpstr>
      <vt:lpstr>Review of ERS RFP for Jun-Sep SCT</vt:lpstr>
      <vt:lpstr>DSWG Goals</vt:lpstr>
      <vt:lpstr>Next Meeting – May 28</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WMS Report</dc:title>
  <dc:creator>Holly O'Neill</dc:creator>
  <cp:lastModifiedBy>Christian Powell</cp:lastModifiedBy>
  <cp:revision>57</cp:revision>
  <dcterms:created xsi:type="dcterms:W3CDTF">2021-01-14T19:13:08Z</dcterms:created>
  <dcterms:modified xsi:type="dcterms:W3CDTF">2021-05-03T16:46:21Z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0x0101000E550AB4A1B11D40BA93648E453A38A9</vt:lpwstr>
  </property>
</Properties>
</file>