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7.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8.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9.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0.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1.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12.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 id="2147483822" r:id="rId5"/>
    <p:sldMasterId id="2147483833" r:id="rId6"/>
    <p:sldMasterId id="2147483844" r:id="rId7"/>
    <p:sldMasterId id="2147483855" r:id="rId8"/>
    <p:sldMasterId id="2147483866" r:id="rId9"/>
    <p:sldMasterId id="2147483870" r:id="rId10"/>
    <p:sldMasterId id="2147483874" r:id="rId11"/>
    <p:sldMasterId id="2147483885" r:id="rId12"/>
    <p:sldMasterId id="2147483888" r:id="rId13"/>
    <p:sldMasterId id="2147483891" r:id="rId14"/>
    <p:sldMasterId id="2147483894" r:id="rId15"/>
    <p:sldMasterId id="2147483897" r:id="rId16"/>
  </p:sldMasterIdLst>
  <p:notesMasterIdLst>
    <p:notesMasterId r:id="rId37"/>
  </p:notesMasterIdLst>
  <p:sldIdLst>
    <p:sldId id="256" r:id="rId17"/>
    <p:sldId id="257" r:id="rId18"/>
    <p:sldId id="286" r:id="rId19"/>
    <p:sldId id="274" r:id="rId20"/>
    <p:sldId id="275" r:id="rId21"/>
    <p:sldId id="276" r:id="rId22"/>
    <p:sldId id="277" r:id="rId23"/>
    <p:sldId id="287" r:id="rId24"/>
    <p:sldId id="278" r:id="rId25"/>
    <p:sldId id="279" r:id="rId26"/>
    <p:sldId id="288" r:id="rId27"/>
    <p:sldId id="282" r:id="rId28"/>
    <p:sldId id="281" r:id="rId29"/>
    <p:sldId id="283" r:id="rId30"/>
    <p:sldId id="284" r:id="rId31"/>
    <p:sldId id="285" r:id="rId32"/>
    <p:sldId id="289" r:id="rId33"/>
    <p:sldId id="280" r:id="rId34"/>
    <p:sldId id="272" r:id="rId35"/>
    <p:sldId id="26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68" y="6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5.xml"/><Relationship Id="rId34" Type="http://schemas.openxmlformats.org/officeDocument/2006/relationships/slide" Target="slides/slide1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D4CCC-D63D-4A27-9030-0768DFA57A1A}" type="datetimeFigureOut">
              <a:rPr lang="en-US" smtClean="0"/>
              <a:t>5/3/2021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A20C7-77E0-40E9-B5CA-2A3719941DC2}" type="slidenum">
              <a:rPr lang="en-US" smtClean="0"/>
              <a:t>‹#›</a:t>
            </a:fld>
            <a:endParaRPr lang="en-US"/>
          </a:p>
        </p:txBody>
      </p:sp>
    </p:spTree>
    <p:extLst>
      <p:ext uri="{BB962C8B-B14F-4D97-AF65-F5344CB8AC3E}">
        <p14:creationId xmlns:p14="http://schemas.microsoft.com/office/powerpoint/2010/main" val="366200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23933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5465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April 16, 2021 DSWG Meeting</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893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April 16, 2021 DSWG Meeting</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744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20086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712638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96516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98825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6331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62950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385872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65402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April 16, 2021 DSWG Meeting</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95747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April 16, 2021 DSWG Meeting</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3398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044441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90887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098135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017830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198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802725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752614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37289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April 16, 2021 DSWG Meeting</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539079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April 16, 2021 DSWG Meeting</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3674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7013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620149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23549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5371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73400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43355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169219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505886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April 16, 2021 DSWG Meeting</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47789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April 16, 2021 DSWG Meeting</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06618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764906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581562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072705"/>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8822872"/>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2825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805515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452267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75880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734161"/>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020108"/>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6176250"/>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561413"/>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94761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8489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April 16, 2021 DSWG Meeting</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57562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April 16, 2021 DSWG Meeting</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6150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676419"/>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07795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5350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495721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2356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659150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9144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B3448A-0364-401F-8330-A4501FDA5A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008169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1858303"/>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27143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5/3/2021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242024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2804020"/>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39139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3515451"/>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4548553"/>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6550323"/>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460523"/>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50231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5/3/2021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71.xml"/><Relationship Id="rId1" Type="http://schemas.openxmlformats.org/officeDocument/2006/relationships/slideLayout" Target="../slideLayouts/slideLayout70.xml"/><Relationship Id="rId4"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73.xml"/><Relationship Id="rId1" Type="http://schemas.openxmlformats.org/officeDocument/2006/relationships/slideLayout" Target="../slideLayouts/slideLayout72.xml"/><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75.xml"/><Relationship Id="rId1" Type="http://schemas.openxmlformats.org/officeDocument/2006/relationships/slideLayout" Target="../slideLayouts/slideLayout74.xml"/><Relationship Id="rId4" Type="http://schemas.openxmlformats.org/officeDocument/2006/relationships/image" Target="../media/image2.png"/></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77.xml"/><Relationship Id="rId1" Type="http://schemas.openxmlformats.org/officeDocument/2006/relationships/slideLayout" Target="../slideLayouts/slideLayout76.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2.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image" Target="../media/image2.png"/><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5.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5" Type="http://schemas.openxmlformats.org/officeDocument/2006/relationships/image" Target="../media/image2.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5" Type="http://schemas.openxmlformats.org/officeDocument/2006/relationships/image" Target="../media/image2.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image" Target="../media/image2.png"/><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theme" Target="../theme/theme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5/3/2021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863252892"/>
      </p:ext>
    </p:extLst>
  </p:cSld>
  <p:clrMap bg1="lt1" tx1="dk1" bg2="lt2" tx2="dk2" accent1="accent1" accent2="accent2" accent3="accent3" accent4="accent4" accent5="accent5" accent6="accent6" hlink="hlink" folHlink="folHlink"/>
  <p:sldLayoutIdLst>
    <p:sldLayoutId id="2147483889" r:id="rId1"/>
    <p:sldLayoutId id="214748389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860159976"/>
      </p:ext>
    </p:extLst>
  </p:cSld>
  <p:clrMap bg1="lt1" tx1="dk1" bg2="lt2" tx2="dk2" accent1="accent1" accent2="accent2" accent3="accent3" accent4="accent4" accent5="accent5" accent6="accent6" hlink="hlink" folHlink="folHlink"/>
  <p:sldLayoutIdLst>
    <p:sldLayoutId id="2147483892" r:id="rId1"/>
    <p:sldLayoutId id="2147483893"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113348083"/>
      </p:ext>
    </p:extLst>
  </p:cSld>
  <p:clrMap bg1="lt1" tx1="dk1" bg2="lt2" tx2="dk2" accent1="accent1" accent2="accent2" accent3="accent3" accent4="accent4" accent5="accent5" accent6="accent6" hlink="hlink" folHlink="folHlink"/>
  <p:sldLayoutIdLst>
    <p:sldLayoutId id="2147483895" r:id="rId1"/>
    <p:sldLayoutId id="2147483896"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758679809"/>
      </p:ext>
    </p:extLst>
  </p:cSld>
  <p:clrMap bg1="lt1" tx1="dk1" bg2="lt2" tx2="dk2" accent1="accent1" accent2="accent2" accent3="accent3" accent4="accent4" accent5="accent5" accent6="accent6" hlink="hlink" folHlink="folHlink"/>
  <p:sldLayoutIdLst>
    <p:sldLayoutId id="2147483898" r:id="rId1"/>
    <p:sldLayoutId id="2147483899"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April 16, 2021 DSWG Meeting</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40099607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April 16, 2021 DSWG Meeting</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298652261"/>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April 16, 2021 DSWG Meeting</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50391691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April 16, 2021 DSWG Meeting</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508160611"/>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3"/>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2" y="6553202"/>
            <a:ext cx="943100" cy="207749"/>
          </a:xfrm>
          <a:prstGeom prst="rect">
            <a:avLst/>
          </a:prstGeom>
          <a:noFill/>
        </p:spPr>
        <p:txBody>
          <a:bodyPr wrap="square" rtlCol="0">
            <a:spAutoFit/>
          </a:bodyPr>
          <a:lstStyle/>
          <a:p>
            <a:pPr defTabSz="914400"/>
            <a:r>
              <a:rPr lang="en-US" sz="750" b="1" dirty="0" smtClean="0">
                <a:solidFill>
                  <a:srgbClr val="5B6770"/>
                </a:solidFill>
              </a:rPr>
              <a:t>PUBLIC</a:t>
            </a:r>
            <a:endParaRPr lang="en-US" sz="75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653886231"/>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3"/>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2" y="6553202"/>
            <a:ext cx="943100" cy="207749"/>
          </a:xfrm>
          <a:prstGeom prst="rect">
            <a:avLst/>
          </a:prstGeom>
          <a:noFill/>
        </p:spPr>
        <p:txBody>
          <a:bodyPr wrap="square" rtlCol="0">
            <a:spAutoFit/>
          </a:bodyPr>
          <a:lstStyle/>
          <a:p>
            <a:pPr defTabSz="914400"/>
            <a:r>
              <a:rPr lang="en-US" sz="750" b="1" dirty="0" smtClean="0">
                <a:solidFill>
                  <a:srgbClr val="5B6770"/>
                </a:solidFill>
              </a:rPr>
              <a:t>PUBLIC</a:t>
            </a:r>
            <a:endParaRPr lang="en-US" sz="75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07631709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April 16, 2021 DSWG Meeting</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51134084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477203059"/>
      </p:ext>
    </p:extLst>
  </p:cSld>
  <p:clrMap bg1="lt1" tx1="dk1" bg2="lt2" tx2="dk2" accent1="accent1" accent2="accent2" accent3="accent3" accent4="accent4" accent5="accent5" accent6="accent6" hlink="hlink" folHlink="folHlink"/>
  <p:sldLayoutIdLst>
    <p:sldLayoutId id="2147483886" r:id="rId1"/>
    <p:sldLayoutId id="2147483887"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9.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DSWG Report</a:t>
            </a:r>
          </a:p>
        </p:txBody>
      </p:sp>
      <p:sp>
        <p:nvSpPr>
          <p:cNvPr id="3" name="Subtitle 2">
            <a:extLst>
              <a:ext uri="{FF2B5EF4-FFF2-40B4-BE49-F238E27FC236}">
                <a16:creationId xmlns:a16="http://schemas.microsoft.com/office/drawing/2014/main" xmlns=""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Christian </a:t>
            </a:r>
            <a:r>
              <a:rPr lang="en-US" dirty="0" err="1"/>
              <a:t>powell</a:t>
            </a:r>
            <a:endParaRPr lang="en-US" dirty="0"/>
          </a:p>
          <a:p>
            <a:pPr algn="r"/>
            <a:r>
              <a:rPr lang="en-US" dirty="0"/>
              <a:t>WMS Meeting – </a:t>
            </a:r>
            <a:r>
              <a:rPr lang="en-US" dirty="0" err="1" smtClean="0"/>
              <a:t>mAY</a:t>
            </a:r>
            <a:r>
              <a:rPr lang="en-US" dirty="0" smtClean="0"/>
              <a:t> </a:t>
            </a:r>
            <a:r>
              <a:rPr lang="en-US" dirty="0"/>
              <a:t>2021 </a:t>
            </a:r>
          </a:p>
        </p:txBody>
      </p:sp>
    </p:spTree>
    <p:extLst>
      <p:ext uri="{BB962C8B-B14F-4D97-AF65-F5344CB8AC3E}">
        <p14:creationId xmlns:p14="http://schemas.microsoft.com/office/powerpoint/2010/main" val="187277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Resource Response</a:t>
            </a:r>
            <a:endParaRPr lang="en-US" dirty="0"/>
          </a:p>
        </p:txBody>
      </p:sp>
      <p:sp>
        <p:nvSpPr>
          <p:cNvPr id="3" name="Content Placeholder 2"/>
          <p:cNvSpPr>
            <a:spLocks noGrp="1"/>
          </p:cNvSpPr>
          <p:nvPr>
            <p:ph idx="1"/>
          </p:nvPr>
        </p:nvSpPr>
        <p:spPr/>
        <p:txBody>
          <a:bodyPr/>
          <a:lstStyle/>
          <a:p>
            <a:r>
              <a:rPr lang="en-US" dirty="0" smtClean="0"/>
              <a:t>Initial response did not meet 10 minute requirement</a:t>
            </a:r>
          </a:p>
          <a:p>
            <a:pPr lvl="1"/>
            <a:r>
              <a:rPr lang="en-US" dirty="0" smtClean="0"/>
              <a:t>~70% in 10 minutes</a:t>
            </a:r>
          </a:p>
          <a:p>
            <a:r>
              <a:rPr lang="en-US" dirty="0" smtClean="0"/>
              <a:t>Total response </a:t>
            </a:r>
          </a:p>
          <a:p>
            <a:pPr lvl="1"/>
            <a:r>
              <a:rPr lang="en-US" dirty="0" smtClean="0"/>
              <a:t>~130% sustained response during event based on telemetered responsibility at VDI</a:t>
            </a:r>
          </a:p>
          <a:p>
            <a:pPr lvl="1"/>
            <a:r>
              <a:rPr lang="en-US" dirty="0" smtClean="0"/>
              <a:t>~97% sustained </a:t>
            </a:r>
            <a:r>
              <a:rPr lang="en-US" dirty="0"/>
              <a:t>response during event based on telemetered responsibility at </a:t>
            </a:r>
            <a:r>
              <a:rPr lang="en-US" dirty="0" smtClean="0"/>
              <a:t>on Feb. 14</a:t>
            </a:r>
            <a:r>
              <a:rPr lang="en-US" baseline="30000" dirty="0" smtClean="0"/>
              <a:t>th</a:t>
            </a:r>
            <a:r>
              <a:rPr lang="en-US" dirty="0" smtClean="0"/>
              <a:t> </a:t>
            </a:r>
          </a:p>
          <a:p>
            <a:pPr lvl="1"/>
            <a:r>
              <a:rPr lang="en-US" dirty="0" smtClean="0"/>
              <a:t>Several Failures at QSE level requiring resource level performance evaluation </a:t>
            </a:r>
          </a:p>
          <a:p>
            <a:pPr lvl="1"/>
            <a:r>
              <a:rPr lang="en-US" dirty="0" smtClean="0"/>
              <a:t>NPC-LPC </a:t>
            </a:r>
            <a:r>
              <a:rPr lang="en-US" dirty="0"/>
              <a:t>less than RRS obligation for many resources leading up to </a:t>
            </a:r>
            <a:r>
              <a:rPr lang="en-US" dirty="0" smtClean="0"/>
              <a:t>event</a:t>
            </a:r>
          </a:p>
          <a:p>
            <a:pPr lvl="0" fontAlgn="ctr"/>
            <a:r>
              <a:rPr lang="en-US" dirty="0" smtClean="0"/>
              <a:t>Oscillations during event due to telemetry issues</a:t>
            </a:r>
            <a:endParaRPr lang="en-US" sz="21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700205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February Storm Items – </a:t>
            </a:r>
            <a:br>
              <a:rPr lang="en-US" dirty="0" smtClean="0"/>
            </a:br>
            <a:r>
              <a:rPr lang="en-US" dirty="0" smtClean="0"/>
              <a:t>Competitive Area DR Info</a:t>
            </a:r>
            <a:endParaRPr lang="en-US" dirty="0"/>
          </a:p>
        </p:txBody>
      </p:sp>
    </p:spTree>
    <p:extLst>
      <p:ext uri="{BB962C8B-B14F-4D97-AF65-F5344CB8AC3E}">
        <p14:creationId xmlns:p14="http://schemas.microsoft.com/office/powerpoint/2010/main" val="6606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828800" y="990600"/>
            <a:ext cx="8534400" cy="5334000"/>
          </a:xfrm>
        </p:spPr>
        <p:txBody>
          <a:bodyPr/>
          <a:lstStyle/>
          <a:p>
            <a:r>
              <a:rPr lang="en-US" sz="1800" dirty="0"/>
              <a:t>Initially targeted TDSP controlled outages considering substations they reported to PUCT</a:t>
            </a:r>
          </a:p>
          <a:p>
            <a:endParaRPr lang="en-US" sz="800" dirty="0"/>
          </a:p>
          <a:p>
            <a:r>
              <a:rPr lang="en-US" sz="1800" dirty="0"/>
              <a:t>Shifted to include ESIIDs with storm-related outages – many ESIIDs had outages prior to the load shedding and were subject to TDSP load shed as well</a:t>
            </a:r>
            <a:endParaRPr lang="en-US" sz="800" dirty="0"/>
          </a:p>
          <a:p>
            <a:endParaRPr lang="en-US" sz="800" dirty="0"/>
          </a:p>
          <a:p>
            <a:r>
              <a:rPr lang="en-US" sz="1800" dirty="0"/>
              <a:t>Analysis targeted ESIIDs identified with outages as well as ESIIDs</a:t>
            </a:r>
          </a:p>
          <a:p>
            <a:pPr lvl="1"/>
            <a:r>
              <a:rPr lang="en-US" sz="1400" dirty="0"/>
              <a:t>Deployed for ERS</a:t>
            </a:r>
          </a:p>
          <a:p>
            <a:pPr lvl="1"/>
            <a:r>
              <a:rPr lang="en-US" sz="1400" dirty="0"/>
              <a:t>Containing Load Resources deployed for RRS</a:t>
            </a:r>
          </a:p>
          <a:p>
            <a:pPr lvl="1"/>
            <a:r>
              <a:rPr lang="en-US" sz="1400" dirty="0"/>
              <a:t>Previously Identified as on Indexed pricing (Day-Ahead/Real-Time) and/or 4CP responders</a:t>
            </a:r>
          </a:p>
          <a:p>
            <a:pPr lvl="1"/>
            <a:r>
              <a:rPr lang="en-US" sz="1400" dirty="0"/>
              <a:t>Other ESIIDs identified as responding during the event</a:t>
            </a:r>
          </a:p>
          <a:p>
            <a:pPr lvl="1"/>
            <a:r>
              <a:rPr lang="en-US" sz="1400" dirty="0"/>
              <a:t>4 million deployed ESIIDs to analyze (3.8 million Residential, 468,000 </a:t>
            </a:r>
            <a:r>
              <a:rPr lang="en-US" sz="1400" dirty="0"/>
              <a:t>Non-Residential</a:t>
            </a:r>
            <a:endParaRPr lang="en-US" sz="1400" dirty="0"/>
          </a:p>
          <a:p>
            <a:pPr lvl="1"/>
            <a:endParaRPr lang="en-US" sz="800" dirty="0"/>
          </a:p>
          <a:p>
            <a:r>
              <a:rPr lang="en-US" sz="1800" dirty="0"/>
              <a:t>Developed algorithms to identify outage ESIIDs and control group ESIIDS</a:t>
            </a:r>
          </a:p>
          <a:p>
            <a:pPr lvl="1"/>
            <a:r>
              <a:rPr lang="en-US" sz="1400" dirty="0"/>
              <a:t>Algorithms varied across the load type</a:t>
            </a:r>
          </a:p>
          <a:p>
            <a:pPr lvl="1"/>
            <a:r>
              <a:rPr lang="en-US" sz="1400" dirty="0"/>
              <a:t>Based on number of zero intervals (15-min) Feb 1 – Feb 4</a:t>
            </a:r>
          </a:p>
          <a:p>
            <a:pPr lvl="1"/>
            <a:r>
              <a:rPr lang="en-US" sz="1400" dirty="0"/>
              <a:t>Outage ESIID - lots of zeros on Feb 15 – 19 compared to earlier days</a:t>
            </a:r>
          </a:p>
          <a:p>
            <a:pPr lvl="1"/>
            <a:r>
              <a:rPr lang="en-US" sz="1400" dirty="0"/>
              <a:t>Control group ESIID – small number of zeros throughout</a:t>
            </a:r>
          </a:p>
          <a:p>
            <a:pPr lvl="1"/>
            <a:r>
              <a:rPr lang="en-US" sz="1400" dirty="0"/>
              <a:t>Some ESIIDs were neither</a:t>
            </a:r>
          </a:p>
          <a:p>
            <a:pPr lvl="1"/>
            <a:r>
              <a:rPr lang="en-US" sz="1400" dirty="0"/>
              <a:t>Examined interval data for every ESIID (~8 million)</a:t>
            </a:r>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14716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828800" y="838201"/>
            <a:ext cx="8534400" cy="5052221"/>
          </a:xfrm>
        </p:spPr>
        <p:txBody>
          <a:bodyPr/>
          <a:lstStyle/>
          <a:p>
            <a:r>
              <a:rPr lang="en-US" sz="1800" dirty="0"/>
              <a:t>Goal was to analyze </a:t>
            </a:r>
            <a:r>
              <a:rPr lang="en-US" sz="1800" dirty="0"/>
              <a:t>load response </a:t>
            </a:r>
            <a:r>
              <a:rPr lang="en-US" sz="1800" dirty="0"/>
              <a:t>for all 28 days in </a:t>
            </a:r>
            <a:r>
              <a:rPr lang="en-US" sz="1800" dirty="0"/>
              <a:t>February to capture anything happening before, during and after the event.</a:t>
            </a:r>
            <a:endParaRPr lang="en-US" sz="1800" dirty="0"/>
          </a:p>
          <a:p>
            <a:pPr marL="0" indent="0">
              <a:buNone/>
            </a:pPr>
            <a:endParaRPr lang="en-US" sz="800" dirty="0"/>
          </a:p>
          <a:p>
            <a:r>
              <a:rPr lang="en-US" sz="1800" dirty="0"/>
              <a:t>Performed analysis generally in categories of Profile Type</a:t>
            </a:r>
          </a:p>
          <a:p>
            <a:pPr lvl="1"/>
            <a:r>
              <a:rPr lang="en-US" sz="1600" dirty="0"/>
              <a:t>Created two new ones for analysis, not necessarily reporting, purposes</a:t>
            </a:r>
          </a:p>
          <a:p>
            <a:pPr lvl="1"/>
            <a:r>
              <a:rPr lang="en-US" sz="1600" dirty="0"/>
              <a:t>‘LOWUSE’ for ESIIDs with very low usage (&lt; 2 KWh per day)</a:t>
            </a:r>
          </a:p>
          <a:p>
            <a:pPr lvl="1"/>
            <a:r>
              <a:rPr lang="en-US" sz="1600" dirty="0"/>
              <a:t>‘LIGHT’ </a:t>
            </a:r>
            <a:r>
              <a:rPr lang="en-US" sz="1600" dirty="0"/>
              <a:t>for ESIIDs with </a:t>
            </a:r>
            <a:r>
              <a:rPr lang="en-US" sz="1600" dirty="0"/>
              <a:t>&gt; 75% night-time use</a:t>
            </a:r>
          </a:p>
          <a:p>
            <a:pPr lvl="1"/>
            <a:r>
              <a:rPr lang="en-US" sz="1600" dirty="0"/>
              <a:t>Note: excluded ESIIDs with ‘DG’ and ‘WD’ profile types, ESIIDs with zero use for most days prior to the event</a:t>
            </a:r>
          </a:p>
          <a:p>
            <a:pPr lvl="1"/>
            <a:r>
              <a:rPr lang="en-US" sz="1600" dirty="0"/>
              <a:t>Also have not yet started analysis of NOIE load reductions</a:t>
            </a:r>
          </a:p>
          <a:p>
            <a:pPr lvl="1"/>
            <a:endParaRPr lang="en-US" sz="800" dirty="0"/>
          </a:p>
          <a:p>
            <a:r>
              <a:rPr lang="en-US" sz="1800" dirty="0"/>
              <a:t>Baselines developed for all ‘deployed’ ESIIDs:</a:t>
            </a:r>
          </a:p>
          <a:p>
            <a:pPr lvl="1"/>
            <a:r>
              <a:rPr lang="en-US" sz="1600" dirty="0"/>
              <a:t>‘Control’ groups for Residential and smaller Business ESIIDs</a:t>
            </a:r>
          </a:p>
          <a:p>
            <a:pPr lvl="1"/>
            <a:r>
              <a:rPr lang="en-US" sz="1600" dirty="0"/>
              <a:t>Used ‘near-day’ baselines for large Business (subject to 4CP billing)</a:t>
            </a:r>
          </a:p>
          <a:p>
            <a:pPr lvl="1"/>
            <a:r>
              <a:rPr lang="en-US" sz="1600" dirty="0"/>
              <a:t>Used ‘near-day’ baselines for </a:t>
            </a:r>
            <a:r>
              <a:rPr lang="en-US" sz="1600" dirty="0"/>
              <a:t>Business Load Factor ESIIDs (not subject to 4CP billing) for which sufficiently similar ESIIDs were not found</a:t>
            </a:r>
          </a:p>
          <a:p>
            <a:pPr lvl="2"/>
            <a:r>
              <a:rPr lang="en-US" sz="1600" dirty="0"/>
              <a:t>Peak </a:t>
            </a:r>
            <a:r>
              <a:rPr lang="en-US" sz="1600" dirty="0"/>
              <a:t>demands </a:t>
            </a:r>
            <a:r>
              <a:rPr lang="en-US" sz="1600" dirty="0"/>
              <a:t>for these ESIIDs range from 5/10 KW to 700 KW </a:t>
            </a:r>
          </a:p>
          <a:p>
            <a:pPr lvl="1"/>
            <a:r>
              <a:rPr lang="en-US" sz="1600" dirty="0"/>
              <a:t>MAPE: Residential 1%, Business 0.5% (based on days with no reductions)</a:t>
            </a:r>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4081754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81200" y="1143001"/>
            <a:ext cx="8305800" cy="5029201"/>
          </a:xfrm>
          <a:prstGeom prst="rect">
            <a:avLst/>
          </a:prstGeom>
        </p:spPr>
      </p:pic>
      <p:sp>
        <p:nvSpPr>
          <p:cNvPr id="2" name="Title 1"/>
          <p:cNvSpPr>
            <a:spLocks noGrp="1"/>
          </p:cNvSpPr>
          <p:nvPr>
            <p:ph type="title"/>
          </p:nvPr>
        </p:nvSpPr>
        <p:spPr/>
        <p:txBody>
          <a:bodyPr/>
          <a:lstStyle/>
          <a:p>
            <a:r>
              <a:rPr lang="en-US" dirty="0"/>
              <a:t>Competitive </a:t>
            </a:r>
            <a:r>
              <a:rPr lang="en-US" dirty="0" smtClean="0"/>
              <a:t>Res </a:t>
            </a:r>
            <a:r>
              <a:rPr lang="en-US" dirty="0"/>
              <a:t>Plus </a:t>
            </a:r>
            <a:r>
              <a:rPr lang="en-US" dirty="0" smtClean="0"/>
              <a:t>Bus Load Reductions</a:t>
            </a:r>
            <a:br>
              <a:rPr lang="en-US" dirty="0" smtClean="0"/>
            </a:br>
            <a:r>
              <a:rPr lang="en-US"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852200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Load Reductions Feb 14 – 20, 2021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graphicFrame>
        <p:nvGraphicFramePr>
          <p:cNvPr id="7" name="Table 6"/>
          <p:cNvGraphicFramePr>
            <a:graphicFrameLocks noGrp="1"/>
          </p:cNvGraphicFramePr>
          <p:nvPr>
            <p:extLst/>
          </p:nvPr>
        </p:nvGraphicFramePr>
        <p:xfrm>
          <a:off x="2841174" y="1676400"/>
          <a:ext cx="6531426" cy="3906520"/>
        </p:xfrm>
        <a:graphic>
          <a:graphicData uri="http://schemas.openxmlformats.org/drawingml/2006/table">
            <a:tbl>
              <a:tblPr firstRow="1" bandRow="1">
                <a:tableStyleId>{5C22544A-7EE6-4342-B048-85BDC9FD1C3A}</a:tableStyleId>
              </a:tblPr>
              <a:tblGrid>
                <a:gridCol w="1088571"/>
                <a:gridCol w="1088571"/>
                <a:gridCol w="1088571"/>
                <a:gridCol w="1088571"/>
                <a:gridCol w="1088571"/>
                <a:gridCol w="1088571"/>
              </a:tblGrid>
              <a:tr h="1219200">
                <a:tc>
                  <a:txBody>
                    <a:bodyPr/>
                    <a:lstStyle/>
                    <a:p>
                      <a:pPr algn="ctr"/>
                      <a:r>
                        <a:rPr lang="en-US" sz="1600" dirty="0" smtClean="0"/>
                        <a:t>Event Day</a:t>
                      </a:r>
                      <a:endParaRPr lang="en-US" sz="1600" dirty="0"/>
                    </a:p>
                  </a:txBody>
                  <a:tcPr anchor="ctr"/>
                </a:tc>
                <a:tc>
                  <a:txBody>
                    <a:bodyPr/>
                    <a:lstStyle/>
                    <a:p>
                      <a:pPr algn="ctr"/>
                      <a:r>
                        <a:rPr lang="en-US" sz="1600" dirty="0" smtClean="0"/>
                        <a:t>Max</a:t>
                      </a:r>
                      <a:r>
                        <a:rPr lang="en-US" sz="1600" baseline="0" dirty="0" smtClean="0"/>
                        <a:t> Reduce Interval</a:t>
                      </a:r>
                      <a:endParaRPr lang="en-US" sz="1600" dirty="0"/>
                    </a:p>
                  </a:txBody>
                  <a:tcPr anchor="ctr"/>
                </a:tc>
                <a:tc>
                  <a:txBody>
                    <a:bodyPr/>
                    <a:lstStyle/>
                    <a:p>
                      <a:pPr algn="ctr"/>
                      <a:r>
                        <a:rPr lang="en-US" sz="1600" dirty="0" smtClean="0"/>
                        <a:t>Max Reduce MW</a:t>
                      </a:r>
                      <a:endParaRPr lang="en-US" sz="1600" dirty="0"/>
                    </a:p>
                  </a:txBody>
                  <a:tcPr anchor="ctr"/>
                </a:tc>
                <a:tc>
                  <a:txBody>
                    <a:bodyPr/>
                    <a:lstStyle/>
                    <a:p>
                      <a:pPr algn="ctr"/>
                      <a:r>
                        <a:rPr lang="en-US" sz="1600" dirty="0" smtClean="0"/>
                        <a:t>Min Reduce Interval</a:t>
                      </a:r>
                      <a:endParaRPr lang="en-US" sz="1600" dirty="0"/>
                    </a:p>
                  </a:txBody>
                  <a:tcPr anchor="ctr"/>
                </a:tc>
                <a:tc>
                  <a:txBody>
                    <a:bodyPr/>
                    <a:lstStyle/>
                    <a:p>
                      <a:pPr algn="ctr"/>
                      <a:r>
                        <a:rPr lang="en-US" sz="1600" dirty="0" smtClean="0"/>
                        <a:t>Min Reduce MW</a:t>
                      </a:r>
                      <a:endParaRPr lang="en-US" sz="1600" dirty="0"/>
                    </a:p>
                  </a:txBody>
                  <a:tcPr anchor="ctr"/>
                </a:tc>
                <a:tc>
                  <a:txBody>
                    <a:bodyPr/>
                    <a:lstStyle/>
                    <a:p>
                      <a:pPr algn="ctr"/>
                      <a:r>
                        <a:rPr lang="en-US" sz="1600" dirty="0" smtClean="0"/>
                        <a:t>Average Day</a:t>
                      </a:r>
                      <a:r>
                        <a:rPr lang="en-US" sz="1600" baseline="0" dirty="0" smtClean="0"/>
                        <a:t> Reduce MW</a:t>
                      </a:r>
                    </a:p>
                    <a:p>
                      <a:pPr algn="ctr"/>
                      <a:endParaRPr lang="en-US" sz="1600" dirty="0"/>
                    </a:p>
                  </a:txBody>
                  <a:tcPr anchor="ctr"/>
                </a:tc>
              </a:tr>
              <a:tr h="370840">
                <a:tc>
                  <a:txBody>
                    <a:bodyPr/>
                    <a:lstStyle/>
                    <a:p>
                      <a:pPr algn="ctr" fontAlgn="b"/>
                      <a:r>
                        <a:rPr lang="en-US" sz="1400" b="1" i="0" u="none" strike="noStrike" dirty="0">
                          <a:solidFill>
                            <a:srgbClr val="000000"/>
                          </a:solidFill>
                          <a:effectLst/>
                          <a:latin typeface="Calibri" panose="020F0502020204030204" pitchFamily="34" charset="0"/>
                        </a:rPr>
                        <a:t>2/14/2021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96</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4,276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1</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2,360 </a:t>
                      </a:r>
                    </a:p>
                  </a:txBody>
                  <a:tcPr marL="9525" marR="9525" marT="9525" marB="0" anchor="ctr"/>
                </a:tc>
                <a:tc>
                  <a:txBody>
                    <a:bodyPr/>
                    <a:lstStyle/>
                    <a:p>
                      <a:pPr marL="0" algn="ctr" defTabSz="914400" rtl="0" eaLnBrk="1" fontAlgn="b" latinLnBrk="0" hangingPunct="1"/>
                      <a:r>
                        <a:rPr lang="en-US" sz="1400" b="1" i="0" u="none" strike="noStrike" kern="1200">
                          <a:solidFill>
                            <a:srgbClr val="000000"/>
                          </a:solidFill>
                          <a:effectLst/>
                          <a:latin typeface="Calibri" panose="020F0502020204030204" pitchFamily="34" charset="0"/>
                          <a:ea typeface="+mn-ea"/>
                          <a:cs typeface="+mn-cs"/>
                        </a:rPr>
                        <a:t>     3,094 </a:t>
                      </a:r>
                    </a:p>
                  </a:txBody>
                  <a:tcPr marL="9525" marR="9525" marT="9525" marB="0" anchor="ctr"/>
                </a:tc>
              </a:tr>
              <a:tr h="370840">
                <a:tc>
                  <a:txBody>
                    <a:bodyPr/>
                    <a:lstStyle/>
                    <a:p>
                      <a:pPr algn="ctr" fontAlgn="b"/>
                      <a:r>
                        <a:rPr lang="en-US" sz="1400" b="1" i="0" u="none" strike="noStrike">
                          <a:solidFill>
                            <a:srgbClr val="000000"/>
                          </a:solidFill>
                          <a:effectLst/>
                          <a:latin typeface="Calibri" panose="020F0502020204030204" pitchFamily="34" charset="0"/>
                        </a:rPr>
                        <a:t>2/15/2021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80</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22,460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1</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5,013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18,070 </a:t>
                      </a:r>
                    </a:p>
                  </a:txBody>
                  <a:tcPr marL="9525" marR="9525" marT="9525" marB="0" anchor="ctr"/>
                </a:tc>
              </a:tr>
              <a:tr h="370840">
                <a:tc>
                  <a:txBody>
                    <a:bodyPr/>
                    <a:lstStyle/>
                    <a:p>
                      <a:pPr algn="ctr" fontAlgn="b"/>
                      <a:r>
                        <a:rPr lang="en-US" sz="1400" b="1" i="0" u="none" strike="noStrike">
                          <a:solidFill>
                            <a:srgbClr val="000000"/>
                          </a:solidFill>
                          <a:effectLst/>
                          <a:latin typeface="Calibri" panose="020F0502020204030204" pitchFamily="34" charset="0"/>
                        </a:rPr>
                        <a:t>2/16/2021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34</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22,487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96</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14,818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18,578 </a:t>
                      </a:r>
                    </a:p>
                  </a:txBody>
                  <a:tcPr marL="9525" marR="9525" marT="9525" marB="0" anchor="ctr"/>
                </a:tc>
              </a:tr>
              <a:tr h="370840">
                <a:tc>
                  <a:txBody>
                    <a:bodyPr/>
                    <a:lstStyle/>
                    <a:p>
                      <a:pPr algn="ctr" fontAlgn="b"/>
                      <a:r>
                        <a:rPr lang="en-US" sz="1400" b="1" i="0" u="none" strike="noStrike">
                          <a:solidFill>
                            <a:srgbClr val="000000"/>
                          </a:solidFill>
                          <a:effectLst/>
                          <a:latin typeface="Calibri" panose="020F0502020204030204" pitchFamily="34" charset="0"/>
                        </a:rPr>
                        <a:t>2/17/2021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36</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16,477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95</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8,224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13,101 </a:t>
                      </a:r>
                    </a:p>
                  </a:txBody>
                  <a:tcPr marL="9525" marR="9525" marT="9525" marB="0" anchor="ctr"/>
                </a:tc>
              </a:tr>
              <a:tr h="370840">
                <a:tc>
                  <a:txBody>
                    <a:bodyPr/>
                    <a:lstStyle/>
                    <a:p>
                      <a:pPr algn="ctr" fontAlgn="b"/>
                      <a:r>
                        <a:rPr lang="en-US" sz="1400" b="1" i="0" u="none" strike="noStrike" dirty="0">
                          <a:solidFill>
                            <a:srgbClr val="000000"/>
                          </a:solidFill>
                          <a:effectLst/>
                          <a:latin typeface="Calibri" panose="020F0502020204030204" pitchFamily="34" charset="0"/>
                        </a:rPr>
                        <a:t>2/18/2021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31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9,382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2</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7,626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8,327 </a:t>
                      </a:r>
                    </a:p>
                  </a:txBody>
                  <a:tcPr marL="9525" marR="9525" marT="9525" marB="0" anchor="ctr"/>
                </a:tc>
              </a:tr>
              <a:tr h="370840">
                <a:tc>
                  <a:txBody>
                    <a:bodyPr/>
                    <a:lstStyle/>
                    <a:p>
                      <a:pPr algn="ctr" fontAlgn="b"/>
                      <a:r>
                        <a:rPr lang="en-US" sz="1400" b="1" i="0" u="none" strike="noStrike" dirty="0">
                          <a:solidFill>
                            <a:srgbClr val="000000"/>
                          </a:solidFill>
                          <a:effectLst/>
                          <a:latin typeface="Calibri" panose="020F0502020204030204" pitchFamily="34" charset="0"/>
                        </a:rPr>
                        <a:t>2/19/2021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32</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8,640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96</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5,848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7,313 </a:t>
                      </a:r>
                    </a:p>
                  </a:txBody>
                  <a:tcPr marL="9525" marR="9525" marT="9525" marB="0" anchor="ctr"/>
                </a:tc>
              </a:tr>
              <a:tr h="370840">
                <a:tc>
                  <a:txBody>
                    <a:bodyPr/>
                    <a:lstStyle/>
                    <a:p>
                      <a:pPr algn="ctr" fontAlgn="b"/>
                      <a:r>
                        <a:rPr lang="en-US" sz="1400" b="1" i="0" u="none" strike="noStrike" dirty="0">
                          <a:solidFill>
                            <a:srgbClr val="000000"/>
                          </a:solidFill>
                          <a:effectLst/>
                          <a:latin typeface="Calibri" panose="020F0502020204030204" pitchFamily="34" charset="0"/>
                        </a:rPr>
                        <a:t>2/20/2021</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33</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6,036 </a:t>
                      </a:r>
                    </a:p>
                  </a:txBody>
                  <a:tcPr marL="9525" marR="9525" marT="9525" marB="0" anchor="ctr"/>
                </a:tc>
                <a:tc>
                  <a:txBody>
                    <a:bodyPr/>
                    <a:lstStyle/>
                    <a:p>
                      <a:pPr marL="0" algn="ctr" defTabSz="914400" rtl="0" eaLnBrk="1" fontAlgn="b" latinLnBrk="0" hangingPunct="1"/>
                      <a:r>
                        <a:rPr lang="en-US" sz="1400" b="1" i="0" u="none" strike="noStrike" kern="1200" dirty="0" smtClean="0">
                          <a:solidFill>
                            <a:srgbClr val="000000"/>
                          </a:solidFill>
                          <a:effectLst/>
                          <a:latin typeface="Calibri" panose="020F0502020204030204" pitchFamily="34" charset="0"/>
                          <a:ea typeface="+mn-ea"/>
                          <a:cs typeface="+mn-cs"/>
                        </a:rPr>
                        <a:t>95</a:t>
                      </a:r>
                      <a:endParaRPr lang="en-US" sz="1400" b="1"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4,280 </a:t>
                      </a:r>
                    </a:p>
                  </a:txBody>
                  <a:tcPr marL="9525" marR="9525" marT="9525" marB="0" anchor="ctr"/>
                </a:tc>
                <a:tc>
                  <a:txBody>
                    <a:bodyPr/>
                    <a:lstStyle/>
                    <a:p>
                      <a:pPr marL="0" algn="ctr" defTabSz="914400" rtl="0" eaLnBrk="1" fontAlgn="b" latinLnBrk="0" hangingPunct="1"/>
                      <a:r>
                        <a:rPr lang="en-US" sz="1400" b="1" i="0" u="none" strike="noStrike" kern="1200" dirty="0">
                          <a:solidFill>
                            <a:srgbClr val="000000"/>
                          </a:solidFill>
                          <a:effectLst/>
                          <a:latin typeface="Calibri" panose="020F0502020204030204" pitchFamily="34" charset="0"/>
                          <a:ea typeface="+mn-ea"/>
                          <a:cs typeface="+mn-cs"/>
                        </a:rPr>
                        <a:t>     5,327 </a:t>
                      </a:r>
                    </a:p>
                  </a:txBody>
                  <a:tcPr marL="9525" marR="9525" marT="9525" marB="0" anchor="ctr"/>
                </a:tc>
              </a:tr>
            </a:tbl>
          </a:graphicData>
        </a:graphic>
      </p:graphicFrame>
      <p:sp>
        <p:nvSpPr>
          <p:cNvPr id="9" name="TextBox 8"/>
          <p:cNvSpPr txBox="1"/>
          <p:nvPr/>
        </p:nvSpPr>
        <p:spPr>
          <a:xfrm>
            <a:off x="2819400" y="926068"/>
            <a:ext cx="6468502" cy="369332"/>
          </a:xfrm>
          <a:prstGeom prst="rect">
            <a:avLst/>
          </a:prstGeom>
          <a:noFill/>
        </p:spPr>
        <p:txBody>
          <a:bodyPr wrap="none" rtlCol="0">
            <a:spAutoFit/>
          </a:bodyPr>
          <a:lstStyle/>
          <a:p>
            <a:pPr defTabSz="914400"/>
            <a:r>
              <a:rPr lang="en-US" dirty="0">
                <a:solidFill>
                  <a:prstClr val="black"/>
                </a:solidFill>
              </a:rPr>
              <a:t>Total Competitive Residential Plus Business Load Reductions</a:t>
            </a:r>
          </a:p>
        </p:txBody>
      </p:sp>
    </p:spTree>
    <p:extLst>
      <p:ext uri="{BB962C8B-B14F-4D97-AF65-F5344CB8AC3E}">
        <p14:creationId xmlns:p14="http://schemas.microsoft.com/office/powerpoint/2010/main" val="1320303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400" dirty="0"/>
              <a:t>NOIE Load response</a:t>
            </a:r>
          </a:p>
          <a:p>
            <a:endParaRPr lang="en-US" sz="800" dirty="0"/>
          </a:p>
          <a:p>
            <a:r>
              <a:rPr lang="en-US" sz="2400" dirty="0"/>
              <a:t>Response from ESIIDs</a:t>
            </a:r>
          </a:p>
          <a:p>
            <a:pPr lvl="1"/>
            <a:r>
              <a:rPr lang="en-US" sz="2400" dirty="0"/>
              <a:t>Deployed for ERS</a:t>
            </a:r>
          </a:p>
          <a:p>
            <a:pPr lvl="1"/>
            <a:r>
              <a:rPr lang="en-US" sz="2400" dirty="0"/>
              <a:t>Deployed as Load Resources providing RRS</a:t>
            </a:r>
          </a:p>
          <a:p>
            <a:pPr lvl="1"/>
            <a:r>
              <a:rPr lang="en-US" sz="2400" dirty="0"/>
              <a:t>Price Response (including 4CP responders)</a:t>
            </a:r>
          </a:p>
          <a:p>
            <a:endParaRPr lang="en-US" sz="800" dirty="0"/>
          </a:p>
          <a:p>
            <a:r>
              <a:rPr lang="en-US" sz="2400" dirty="0"/>
              <a:t>Settlement Only Generators/Puns</a:t>
            </a:r>
          </a:p>
          <a:p>
            <a:endParaRPr lang="en-US" sz="800" dirty="0"/>
          </a:p>
          <a:p>
            <a:r>
              <a:rPr lang="en-US" sz="2400" dirty="0"/>
              <a:t>Additional Subgroup break outs </a:t>
            </a:r>
            <a:r>
              <a:rPr lang="en-US" sz="2400" dirty="0"/>
              <a:t>e.g. </a:t>
            </a:r>
            <a:r>
              <a:rPr lang="en-US" sz="2400" dirty="0"/>
              <a:t>by Weather Zones, TDSP, </a:t>
            </a:r>
            <a:r>
              <a:rPr lang="en-US" sz="2400" dirty="0" err="1"/>
              <a:t>etc</a:t>
            </a:r>
            <a:r>
              <a:rPr lang="en-US" sz="2400" dirty="0"/>
              <a:t>    (feedback please)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2033464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ERS SCT Update</a:t>
            </a:r>
            <a:endParaRPr lang="en-US" dirty="0"/>
          </a:p>
        </p:txBody>
      </p:sp>
    </p:spTree>
    <p:extLst>
      <p:ext uri="{BB962C8B-B14F-4D97-AF65-F5344CB8AC3E}">
        <p14:creationId xmlns:p14="http://schemas.microsoft.com/office/powerpoint/2010/main" val="24615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ERS RFP for Jun-Sep SCT</a:t>
            </a:r>
            <a:endParaRPr lang="en-US" dirty="0"/>
          </a:p>
        </p:txBody>
      </p:sp>
      <p:pic>
        <p:nvPicPr>
          <p:cNvPr id="6" name="Content Placeholder 5"/>
          <p:cNvPicPr>
            <a:picLocks noGrp="1" noChangeAspect="1"/>
          </p:cNvPicPr>
          <p:nvPr>
            <p:ph idx="1"/>
          </p:nvPr>
        </p:nvPicPr>
        <p:blipFill>
          <a:blip r:embed="rId3"/>
          <a:stretch>
            <a:fillRect/>
          </a:stretch>
        </p:blipFill>
        <p:spPr>
          <a:xfrm>
            <a:off x="2133601" y="838200"/>
            <a:ext cx="5038911" cy="5410200"/>
          </a:xfrm>
          <a:prstGeom prst="rect">
            <a:avLst/>
          </a:prstGeom>
        </p:spPr>
      </p:pic>
      <p:sp>
        <p:nvSpPr>
          <p:cNvPr id="4" name="Footer Placeholder 3"/>
          <p:cNvSpPr>
            <a:spLocks noGrp="1"/>
          </p:cNvSpPr>
          <p:nvPr>
            <p:ph type="ftr" sz="quarter" idx="11"/>
          </p:nvPr>
        </p:nvSpPr>
        <p:spPr/>
        <p:txBody>
          <a:bodyPr/>
          <a:lstStyle/>
          <a:p>
            <a:r>
              <a:rPr lang="en-US" smtClean="0">
                <a:solidFill>
                  <a:prstClr val="black">
                    <a:tint val="75000"/>
                  </a:prstClr>
                </a:solidFill>
              </a:rPr>
              <a:t>April 16, 2021 DSWG Meeting</a:t>
            </a:r>
            <a:endParaRPr lang="en-US">
              <a:solidFill>
                <a:prstClr val="black">
                  <a:tint val="75000"/>
                </a:prstClr>
              </a:solidFill>
            </a:endParaRPr>
          </a:p>
        </p:txBody>
      </p:sp>
      <p:sp>
        <p:nvSpPr>
          <p:cNvPr id="5" name="Slide Number Placeholder 4"/>
          <p:cNvSpPr>
            <a:spLocks noGrp="1"/>
          </p:cNvSpPr>
          <p:nvPr>
            <p:ph type="sldNum" sz="quarter" idx="4"/>
          </p:nvPr>
        </p:nvSpPr>
        <p:spPr/>
        <p:txBody>
          <a:bodyPr/>
          <a:lstStyle/>
          <a:p>
            <a:fld id="{1D93BD3E-1E9A-4970-A6F7-E7AC52762E0C}" type="slidenum">
              <a:rPr lang="en-US" smtClean="0">
                <a:solidFill>
                  <a:prstClr val="black">
                    <a:tint val="75000"/>
                  </a:prstClr>
                </a:solidFill>
              </a:rPr>
              <a:pPr/>
              <a:t>18</a:t>
            </a:fld>
            <a:endParaRPr lang="en-US">
              <a:solidFill>
                <a:prstClr val="black">
                  <a:tint val="75000"/>
                </a:prstClr>
              </a:solidFill>
            </a:endParaRPr>
          </a:p>
        </p:txBody>
      </p:sp>
      <p:sp>
        <p:nvSpPr>
          <p:cNvPr id="8" name="TextBox 7"/>
          <p:cNvSpPr txBox="1"/>
          <p:nvPr/>
        </p:nvSpPr>
        <p:spPr>
          <a:xfrm>
            <a:off x="7467601" y="2133600"/>
            <a:ext cx="184731" cy="369332"/>
          </a:xfrm>
          <a:prstGeom prst="rect">
            <a:avLst/>
          </a:prstGeom>
          <a:noFill/>
        </p:spPr>
        <p:txBody>
          <a:bodyPr wrap="none" rtlCol="0">
            <a:spAutoFit/>
          </a:bodyPr>
          <a:lstStyle/>
          <a:p>
            <a:pPr defTabSz="914400"/>
            <a:endParaRPr lang="en-US" dirty="0">
              <a:solidFill>
                <a:prstClr val="black"/>
              </a:solidFill>
            </a:endParaRPr>
          </a:p>
        </p:txBody>
      </p:sp>
      <p:pic>
        <p:nvPicPr>
          <p:cNvPr id="12" name="Picture 11"/>
          <p:cNvPicPr>
            <a:picLocks noChangeAspect="1"/>
          </p:cNvPicPr>
          <p:nvPr/>
        </p:nvPicPr>
        <p:blipFill>
          <a:blip r:embed="rId4"/>
          <a:stretch>
            <a:fillRect/>
          </a:stretch>
        </p:blipFill>
        <p:spPr>
          <a:xfrm>
            <a:off x="7462345" y="1219200"/>
            <a:ext cx="3129280" cy="3048000"/>
          </a:xfrm>
          <a:prstGeom prst="rect">
            <a:avLst/>
          </a:prstGeom>
        </p:spPr>
      </p:pic>
      <p:sp>
        <p:nvSpPr>
          <p:cNvPr id="13" name="TextBox 12"/>
          <p:cNvSpPr txBox="1"/>
          <p:nvPr/>
        </p:nvSpPr>
        <p:spPr>
          <a:xfrm>
            <a:off x="7462346" y="4648200"/>
            <a:ext cx="3053255" cy="1477328"/>
          </a:xfrm>
          <a:prstGeom prst="rect">
            <a:avLst/>
          </a:prstGeom>
          <a:noFill/>
        </p:spPr>
        <p:txBody>
          <a:bodyPr wrap="square" rtlCol="0">
            <a:spAutoFit/>
          </a:bodyPr>
          <a:lstStyle/>
          <a:p>
            <a:pPr defTabSz="914400"/>
            <a:r>
              <a:rPr lang="en-US" b="1" dirty="0">
                <a:solidFill>
                  <a:srgbClr val="FF0000"/>
                </a:solidFill>
              </a:rPr>
              <a:t>Note: Offers for all subsequent SCTs in 2021 need to take into consideration the reduced spend limits</a:t>
            </a:r>
          </a:p>
        </p:txBody>
      </p:sp>
      <p:sp>
        <p:nvSpPr>
          <p:cNvPr id="14" name="TextBox 13"/>
          <p:cNvSpPr txBox="1"/>
          <p:nvPr/>
        </p:nvSpPr>
        <p:spPr>
          <a:xfrm>
            <a:off x="4645034" y="3106153"/>
            <a:ext cx="1338828" cy="369332"/>
          </a:xfrm>
          <a:prstGeom prst="rect">
            <a:avLst/>
          </a:prstGeom>
          <a:noFill/>
        </p:spPr>
        <p:txBody>
          <a:bodyPr wrap="none" rtlCol="0">
            <a:spAutoFit/>
          </a:bodyPr>
          <a:lstStyle/>
          <a:p>
            <a:pPr defTabSz="914400"/>
            <a:r>
              <a:rPr lang="en-US" b="1" dirty="0">
                <a:solidFill>
                  <a:srgbClr val="FF0000"/>
                </a:solidFill>
              </a:rPr>
              <a:t>$7,675,163</a:t>
            </a:r>
          </a:p>
        </p:txBody>
      </p:sp>
      <p:sp>
        <p:nvSpPr>
          <p:cNvPr id="15" name="TextBox 14"/>
          <p:cNvSpPr txBox="1"/>
          <p:nvPr/>
        </p:nvSpPr>
        <p:spPr>
          <a:xfrm>
            <a:off x="4523051" y="2057400"/>
            <a:ext cx="1467068" cy="369332"/>
          </a:xfrm>
          <a:prstGeom prst="rect">
            <a:avLst/>
          </a:prstGeom>
          <a:noFill/>
        </p:spPr>
        <p:txBody>
          <a:bodyPr wrap="none" rtlCol="0">
            <a:spAutoFit/>
          </a:bodyPr>
          <a:lstStyle/>
          <a:p>
            <a:pPr defTabSz="914400"/>
            <a:r>
              <a:rPr lang="en-US" b="1" dirty="0">
                <a:solidFill>
                  <a:srgbClr val="FF0000"/>
                </a:solidFill>
              </a:rPr>
              <a:t>$12,455,453</a:t>
            </a:r>
          </a:p>
        </p:txBody>
      </p:sp>
    </p:spTree>
    <p:extLst>
      <p:ext uri="{BB962C8B-B14F-4D97-AF65-F5344CB8AC3E}">
        <p14:creationId xmlns:p14="http://schemas.microsoft.com/office/powerpoint/2010/main" val="3051662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a:t>
            </a:r>
            <a:r>
              <a:rPr lang="en-US" dirty="0" smtClean="0"/>
              <a:t>Goals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45730957"/>
              </p:ext>
            </p:extLst>
          </p:nvPr>
        </p:nvGraphicFramePr>
        <p:xfrm>
          <a:off x="262821" y="792971"/>
          <a:ext cx="11301327" cy="5528135"/>
        </p:xfrm>
        <a:graphic>
          <a:graphicData uri="http://schemas.openxmlformats.org/drawingml/2006/table">
            <a:tbl>
              <a:tblPr>
                <a:tableStyleId>{5C22544A-7EE6-4342-B048-85BDC9FD1C3A}</a:tableStyleId>
              </a:tblPr>
              <a:tblGrid>
                <a:gridCol w="757027">
                  <a:extLst>
                    <a:ext uri="{9D8B030D-6E8A-4147-A177-3AD203B41FA5}">
                      <a16:colId xmlns:a16="http://schemas.microsoft.com/office/drawing/2014/main" xmlns="" val="20000"/>
                    </a:ext>
                  </a:extLst>
                </a:gridCol>
                <a:gridCol w="5337148">
                  <a:extLst>
                    <a:ext uri="{9D8B030D-6E8A-4147-A177-3AD203B41FA5}">
                      <a16:colId xmlns:a16="http://schemas.microsoft.com/office/drawing/2014/main" xmlns="" val="20001"/>
                    </a:ext>
                  </a:extLst>
                </a:gridCol>
                <a:gridCol w="5207152">
                  <a:extLst>
                    <a:ext uri="{9D8B030D-6E8A-4147-A177-3AD203B41FA5}">
                      <a16:colId xmlns:a16="http://schemas.microsoft.com/office/drawing/2014/main" xmlns="" val="20002"/>
                    </a:ext>
                  </a:extLst>
                </a:gridCol>
              </a:tblGrid>
              <a:tr h="178123">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a16="http://schemas.microsoft.com/office/drawing/2014/main" xmlns="" val="10000"/>
                  </a:ext>
                </a:extLst>
              </a:tr>
              <a:tr h="1049652">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existing reports on DR/DER and identify areas where additional analysis is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recommendations from stakeholders, and implemented changes to the DR Report. ERCOT will be making additional changes to the 2021 ERS Report based on recommendations. DSWG will revisit following ERS Report.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1"/>
                  </a:ext>
                </a:extLst>
              </a:tr>
              <a:tr h="850480">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a:t>
                      </a:r>
                      <a:r>
                        <a:rPr lang="en-US" sz="1400" u="none" strike="noStrike" dirty="0" smtClean="0">
                          <a:effectLst/>
                        </a:rPr>
                        <a:t>Deployments, Load</a:t>
                      </a:r>
                      <a:r>
                        <a:rPr lang="en-US" sz="1400" u="none" strike="noStrike" baseline="0" dirty="0" smtClean="0">
                          <a:effectLst/>
                        </a:rPr>
                        <a:t> Resources, Demand Response, and 2021 Emergency Conditions List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protocol changes resulting from 2019 ERS </a:t>
                      </a:r>
                      <a:r>
                        <a:rPr lang="en-US" sz="1400" u="none" strike="noStrike" dirty="0" smtClean="0">
                          <a:effectLst/>
                        </a:rPr>
                        <a:t>deployments. Reviewing Emergency Conditions List</a:t>
                      </a:r>
                      <a:r>
                        <a:rPr lang="en-US" sz="1400" u="none" strike="noStrike" baseline="0" dirty="0" smtClean="0">
                          <a:effectLst/>
                        </a:rPr>
                        <a:t> items referred from WMS and will continue to address to resolution in 2021.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2"/>
                  </a:ext>
                </a:extLst>
              </a:tr>
              <a:tr h="995454">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DERs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Discuss DR/DER participation relative to reserve shortages in ERCOT.  Discuss potential for additional Load Participation via multiple services including AS and ERS. ERCOT will lead offline discussion and update DSWG.</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3"/>
                  </a:ext>
                </a:extLst>
              </a:tr>
              <a:tr h="637494">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2020 DR Report and potential changes to survey process for 2021. </a:t>
                      </a:r>
                      <a:r>
                        <a:rPr lang="en-US" sz="1400" u="none" strike="noStrike" dirty="0" smtClean="0">
                          <a:effectLst/>
                        </a:rPr>
                        <a:t>Changes</a:t>
                      </a:r>
                      <a:r>
                        <a:rPr lang="en-US" sz="1400" u="none" strike="noStrike" baseline="0" dirty="0" smtClean="0">
                          <a:effectLst/>
                        </a:rPr>
                        <a:t> for 2021 currently under review in stakeholder process.</a:t>
                      </a:r>
                      <a:r>
                        <a:rPr lang="en-US" sz="1400" u="none" strike="noStrike" dirty="0" smtClean="0">
                          <a:effectLst/>
                        </a:rPr>
                        <a:t> </a:t>
                      </a:r>
                      <a:endParaRPr lang="en-US" sz="1400" b="0" i="0" u="none" strike="noStrike" dirty="0">
                        <a:solidFill>
                          <a:srgbClr val="FF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4"/>
                  </a:ext>
                </a:extLst>
              </a:tr>
              <a:tr h="1050378">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SAWG will continue to address reporting. DSWG will review the possibilities for capturing/including additional price responsive demand information that can be input into SARA.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5"/>
                  </a:ext>
                </a:extLst>
              </a:tr>
              <a:tr h="728531">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in 2020 regarding up-to-date deployments. Will review any new deployments and will revisit.</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628752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a16="http://schemas.microsoft.com/office/drawing/2014/main" xmlns=""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Previous meeting – </a:t>
            </a:r>
            <a:r>
              <a:rPr lang="en-US" sz="2800" dirty="0" smtClean="0"/>
              <a:t>April 16</a:t>
            </a:r>
            <a:endParaRPr lang="en-US" sz="2800" dirty="0"/>
          </a:p>
          <a:p>
            <a:pPr>
              <a:buFont typeface="Wingdings" panose="05000000000000000000" pitchFamily="2" charset="2"/>
              <a:buChar char="Ø"/>
            </a:pPr>
            <a:r>
              <a:rPr lang="en-US" sz="2800" dirty="0" smtClean="0"/>
              <a:t> </a:t>
            </a:r>
            <a:r>
              <a:rPr lang="en-US" sz="2800" dirty="0" smtClean="0"/>
              <a:t>WMS </a:t>
            </a:r>
            <a:r>
              <a:rPr lang="en-US" sz="2800" dirty="0"/>
              <a:t>Update: </a:t>
            </a:r>
            <a:r>
              <a:rPr lang="en-US" sz="2800" dirty="0" smtClean="0"/>
              <a:t>Winter Storm Emergency Conditions List</a:t>
            </a:r>
            <a:endParaRPr lang="en-US" sz="2800" dirty="0"/>
          </a:p>
          <a:p>
            <a:pPr lvl="1">
              <a:buFont typeface="Wingdings" panose="05000000000000000000" pitchFamily="2" charset="2"/>
              <a:buChar char="Ø"/>
            </a:pPr>
            <a:r>
              <a:rPr lang="en-US" sz="2600" dirty="0"/>
              <a:t> </a:t>
            </a:r>
            <a:r>
              <a:rPr lang="en-US" sz="2600" dirty="0" smtClean="0"/>
              <a:t>Feb. </a:t>
            </a:r>
            <a:r>
              <a:rPr lang="en-US" sz="2600" dirty="0" smtClean="0"/>
              <a:t>Storm ERS ERCOT Presentation</a:t>
            </a:r>
          </a:p>
          <a:p>
            <a:pPr lvl="1">
              <a:buFont typeface="Wingdings" panose="05000000000000000000" pitchFamily="2" charset="2"/>
              <a:buChar char="Ø"/>
            </a:pPr>
            <a:r>
              <a:rPr lang="en-US" sz="2600" dirty="0"/>
              <a:t> </a:t>
            </a:r>
            <a:r>
              <a:rPr lang="en-US" sz="2600" dirty="0" smtClean="0"/>
              <a:t>Feb. Storm Load Resource ERCOT Presentation</a:t>
            </a:r>
          </a:p>
          <a:p>
            <a:pPr lvl="1">
              <a:buFont typeface="Wingdings" panose="05000000000000000000" pitchFamily="2" charset="2"/>
              <a:buChar char="Ø"/>
            </a:pPr>
            <a:r>
              <a:rPr lang="en-US" sz="2600" dirty="0" smtClean="0"/>
              <a:t> Feb. Storm REP Demand Response ERCOT Presentation</a:t>
            </a:r>
            <a:endParaRPr lang="en-US" sz="2600" dirty="0"/>
          </a:p>
          <a:p>
            <a:pPr>
              <a:buFont typeface="Wingdings" panose="05000000000000000000" pitchFamily="2" charset="2"/>
              <a:buChar char="Ø"/>
            </a:pPr>
            <a:r>
              <a:rPr lang="en-US" sz="2800" dirty="0"/>
              <a:t> </a:t>
            </a:r>
            <a:r>
              <a:rPr lang="en-US" sz="2800" dirty="0" smtClean="0"/>
              <a:t>June-Sept. ERS Standard Contract Term Update</a:t>
            </a:r>
          </a:p>
          <a:p>
            <a:pPr>
              <a:buFont typeface="Wingdings" panose="05000000000000000000" pitchFamily="2" charset="2"/>
              <a:buChar char="Ø"/>
            </a:pPr>
            <a:r>
              <a:rPr lang="en-US" sz="2800" dirty="0"/>
              <a:t> </a:t>
            </a:r>
            <a:r>
              <a:rPr lang="en-US" sz="2800" dirty="0" smtClean="0"/>
              <a:t>DSWG Goals Update</a:t>
            </a:r>
            <a:endParaRPr lang="en-US" sz="2800" dirty="0"/>
          </a:p>
          <a:p>
            <a:pPr>
              <a:buFont typeface="Wingdings" panose="05000000000000000000" pitchFamily="2" charset="2"/>
              <a:buChar char="Ø"/>
            </a:pPr>
            <a:endParaRPr lang="en-US" sz="2800" dirty="0"/>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B55DB-9E0B-4B82-A775-EF031F8A92EE}"/>
              </a:ext>
            </a:extLst>
          </p:cNvPr>
          <p:cNvSpPr>
            <a:spLocks noGrp="1"/>
          </p:cNvSpPr>
          <p:nvPr>
            <p:ph type="title"/>
          </p:nvPr>
        </p:nvSpPr>
        <p:spPr/>
        <p:txBody>
          <a:bodyPr/>
          <a:lstStyle/>
          <a:p>
            <a:r>
              <a:rPr lang="en-US" dirty="0"/>
              <a:t>Next Meeting – </a:t>
            </a:r>
            <a:r>
              <a:rPr lang="en-US" dirty="0" smtClean="0"/>
              <a:t>May 28</a:t>
            </a:r>
            <a:endParaRPr lang="en-US" dirty="0"/>
          </a:p>
        </p:txBody>
      </p:sp>
      <p:pic>
        <p:nvPicPr>
          <p:cNvPr id="4" name="Picture 2">
            <a:extLst>
              <a:ext uri="{FF2B5EF4-FFF2-40B4-BE49-F238E27FC236}">
                <a16:creationId xmlns:a16="http://schemas.microsoft.com/office/drawing/2014/main" xmlns=""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February Storm Items - ERS</a:t>
            </a:r>
            <a:endParaRPr lang="en-US" dirty="0"/>
          </a:p>
        </p:txBody>
      </p:sp>
    </p:spTree>
    <p:extLst>
      <p:ext uri="{BB962C8B-B14F-4D97-AF65-F5344CB8AC3E}">
        <p14:creationId xmlns:p14="http://schemas.microsoft.com/office/powerpoint/2010/main" val="400297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ERS Fleet Performance – Loads and Generators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3" name="Content Placeholder 2"/>
          <p:cNvSpPr>
            <a:spLocks noGrp="1"/>
          </p:cNvSpPr>
          <p:nvPr>
            <p:ph idx="1"/>
          </p:nvPr>
        </p:nvSpPr>
        <p:spPr/>
        <p:txBody>
          <a:bodyPr/>
          <a:lstStyle/>
          <a:p>
            <a:pPr>
              <a:spcBef>
                <a:spcPts val="200"/>
              </a:spcBef>
            </a:pPr>
            <a:r>
              <a:rPr lang="en-US" sz="1800" dirty="0"/>
              <a:t>Monday February 15</a:t>
            </a:r>
            <a:r>
              <a:rPr lang="en-US" sz="1800" baseline="30000" dirty="0"/>
              <a:t>th</a:t>
            </a:r>
            <a:r>
              <a:rPr lang="en-US" sz="1800" dirty="0"/>
              <a:t>, 2021 most significant day of ERS deployment and obligation during the Winter Event</a:t>
            </a:r>
          </a:p>
          <a:p>
            <a:pPr lvl="1">
              <a:spcBef>
                <a:spcPts val="200"/>
              </a:spcBef>
            </a:pPr>
            <a:r>
              <a:rPr lang="en-US" sz="1600" dirty="0"/>
              <a:t>The majority of the fleet is deployed and exhausted on the same day within 12 hours of the first deployment. A few ERS Loads remain obligated into subsequent days.</a:t>
            </a:r>
          </a:p>
          <a:p>
            <a:pPr>
              <a:spcBef>
                <a:spcPts val="200"/>
              </a:spcBef>
            </a:pPr>
            <a:endParaRPr lang="en-US" sz="1800" dirty="0"/>
          </a:p>
          <a:p>
            <a:pPr>
              <a:spcBef>
                <a:spcPts val="200"/>
              </a:spcBef>
            </a:pPr>
            <a:r>
              <a:rPr lang="en-US" sz="1800" dirty="0"/>
              <a:t>MW baseline significantly higher than MW actuals prior to first ERS VDI</a:t>
            </a:r>
          </a:p>
          <a:p>
            <a:pPr lvl="1">
              <a:spcBef>
                <a:spcPts val="200"/>
              </a:spcBef>
            </a:pPr>
            <a:r>
              <a:rPr lang="en-US" sz="1600" dirty="0"/>
              <a:t>Baselines account for what demand (MW) would have been under normal operating </a:t>
            </a:r>
            <a:r>
              <a:rPr lang="en-US" sz="1600" dirty="0"/>
              <a:t>conditions for the</a:t>
            </a:r>
            <a:r>
              <a:rPr lang="en-US" sz="1600" dirty="0"/>
              <a:t> day – most ERS Loads were consuming much lower than normal heading into the event</a:t>
            </a:r>
          </a:p>
          <a:p>
            <a:pPr>
              <a:spcBef>
                <a:spcPts val="200"/>
              </a:spcBef>
            </a:pPr>
            <a:endParaRPr lang="en-US" sz="1800" dirty="0"/>
          </a:p>
          <a:p>
            <a:pPr>
              <a:spcBef>
                <a:spcPts val="200"/>
              </a:spcBef>
            </a:pPr>
            <a:r>
              <a:rPr lang="en-US" sz="1800" dirty="0"/>
              <a:t>As an ERS fleet in aggregate, the response generally met or exceeded the aggregate obligation</a:t>
            </a:r>
            <a:endParaRPr lang="en-US" sz="1600" dirty="0"/>
          </a:p>
          <a:p>
            <a:pPr>
              <a:spcBef>
                <a:spcPts val="200"/>
              </a:spcBef>
            </a:pPr>
            <a:endParaRPr lang="en-US" sz="1800" dirty="0"/>
          </a:p>
          <a:p>
            <a:pPr>
              <a:spcBef>
                <a:spcPts val="200"/>
              </a:spcBef>
            </a:pPr>
            <a:r>
              <a:rPr lang="en-US" sz="1800" dirty="0"/>
              <a:t>EEA Level 3 forced outages start ~1:20am and remain in effect throughout the entire event day</a:t>
            </a:r>
          </a:p>
        </p:txBody>
      </p:sp>
    </p:spTree>
    <p:extLst>
      <p:ext uri="{BB962C8B-B14F-4D97-AF65-F5344CB8AC3E}">
        <p14:creationId xmlns:p14="http://schemas.microsoft.com/office/powerpoint/2010/main" val="841461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ERS Fleet Performance – Load </a:t>
            </a:r>
            <a:r>
              <a:rPr lang="en-US" dirty="0" smtClean="0"/>
              <a:t>Only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3" name="Content Placeholder 2"/>
          <p:cNvSpPr>
            <a:spLocks noGrp="1"/>
          </p:cNvSpPr>
          <p:nvPr>
            <p:ph idx="1"/>
          </p:nvPr>
        </p:nvSpPr>
        <p:spPr/>
        <p:txBody>
          <a:bodyPr/>
          <a:lstStyle/>
          <a:p>
            <a:pPr>
              <a:spcBef>
                <a:spcPts val="200"/>
              </a:spcBef>
            </a:pPr>
            <a:r>
              <a:rPr lang="en-US" sz="1800" dirty="0"/>
              <a:t>Demand on Sunday February 14</a:t>
            </a:r>
            <a:r>
              <a:rPr lang="en-US" sz="1800" baseline="30000" dirty="0"/>
              <a:t>th</a:t>
            </a:r>
            <a:r>
              <a:rPr lang="en-US" sz="1800" dirty="0"/>
              <a:t>, 2021 shows signs of load reduction prior to the first ERS deployment</a:t>
            </a:r>
          </a:p>
          <a:p>
            <a:pPr lvl="1">
              <a:spcBef>
                <a:spcPts val="200"/>
              </a:spcBef>
            </a:pPr>
            <a:r>
              <a:rPr lang="en-US" sz="1600" dirty="0"/>
              <a:t>Based on responses to ERCOT RFIs, this was driven by a number of factors including weather related issues, local TDSP outages, closed businesses due to weather, in response to conservation notices, and price response.</a:t>
            </a:r>
          </a:p>
          <a:p>
            <a:pPr>
              <a:spcBef>
                <a:spcPts val="200"/>
              </a:spcBef>
            </a:pPr>
            <a:endParaRPr lang="en-US" sz="1800" dirty="0"/>
          </a:p>
          <a:p>
            <a:pPr>
              <a:spcBef>
                <a:spcPts val="200"/>
              </a:spcBef>
            </a:pPr>
            <a:r>
              <a:rPr lang="en-US" sz="1800" dirty="0"/>
              <a:t>As a fleet in aggregate, ERS Loads generally over-provided relative to their combined obligation during the Winter Event</a:t>
            </a:r>
          </a:p>
          <a:p>
            <a:pPr lvl="1">
              <a:spcBef>
                <a:spcPts val="200"/>
              </a:spcBef>
            </a:pPr>
            <a:r>
              <a:rPr lang="en-US" sz="1600" dirty="0"/>
              <a:t>On average, fleet-level ERS Load reduction was 30%-35% above the combined fleet-level obligation during the first 12 hours after the first deployment (prior to majority of ERS Load fleet exhaustion)</a:t>
            </a:r>
          </a:p>
          <a:p>
            <a:pPr lvl="1">
              <a:spcBef>
                <a:spcPts val="200"/>
              </a:spcBef>
            </a:pPr>
            <a:r>
              <a:rPr lang="en-US" sz="1600" dirty="0"/>
              <a:t>Preliminary analysis indicates ERS Load portfolios also performed relatively well during the individual deployment events</a:t>
            </a:r>
            <a:endParaRPr lang="en-US" sz="1800" dirty="0"/>
          </a:p>
          <a:p>
            <a:pPr>
              <a:spcBef>
                <a:spcPts val="200"/>
              </a:spcBef>
            </a:pPr>
            <a:endParaRPr lang="en-US" sz="1800" dirty="0"/>
          </a:p>
          <a:p>
            <a:pPr>
              <a:spcBef>
                <a:spcPts val="200"/>
              </a:spcBef>
            </a:pPr>
            <a:r>
              <a:rPr lang="en-US" sz="1800" dirty="0"/>
              <a:t>ERS Loads experiencing forced outages generally performed successfully relative to their baselines and obligations</a:t>
            </a:r>
          </a:p>
          <a:p>
            <a:pPr lvl="1">
              <a:spcBef>
                <a:spcPts val="200"/>
              </a:spcBef>
            </a:pPr>
            <a:r>
              <a:rPr lang="en-US" sz="1600" dirty="0"/>
              <a:t>Loads still provide reduction during forced outages as their demand goes to zero, which may have also contributed to over-provision</a:t>
            </a:r>
          </a:p>
          <a:p>
            <a:pPr>
              <a:spcBef>
                <a:spcPts val="200"/>
              </a:spcBef>
            </a:pPr>
            <a:endParaRPr lang="en-US" sz="1800" dirty="0"/>
          </a:p>
          <a:p>
            <a:pPr>
              <a:spcBef>
                <a:spcPts val="200"/>
              </a:spcBef>
            </a:pPr>
            <a:endParaRPr lang="en-US" sz="1800" dirty="0"/>
          </a:p>
          <a:p>
            <a:pPr>
              <a:spcBef>
                <a:spcPts val="200"/>
              </a:spcBef>
            </a:pPr>
            <a:endParaRPr lang="en-US" sz="1800" dirty="0"/>
          </a:p>
          <a:p>
            <a:pPr>
              <a:spcBef>
                <a:spcPts val="200"/>
              </a:spcBef>
            </a:pPr>
            <a:endParaRPr lang="en-US" sz="1800" dirty="0"/>
          </a:p>
        </p:txBody>
      </p:sp>
    </p:spTree>
    <p:extLst>
      <p:ext uri="{BB962C8B-B14F-4D97-AF65-F5344CB8AC3E}">
        <p14:creationId xmlns:p14="http://schemas.microsoft.com/office/powerpoint/2010/main" val="735338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ERS Fleet Performance – Generator Only</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3" name="Content Placeholder 2"/>
          <p:cNvSpPr>
            <a:spLocks noGrp="1"/>
          </p:cNvSpPr>
          <p:nvPr>
            <p:ph idx="1"/>
          </p:nvPr>
        </p:nvSpPr>
        <p:spPr/>
        <p:txBody>
          <a:bodyPr/>
          <a:lstStyle/>
          <a:p>
            <a:pPr>
              <a:spcBef>
                <a:spcPts val="200"/>
              </a:spcBef>
            </a:pPr>
            <a:r>
              <a:rPr lang="en-US" sz="1800" dirty="0"/>
              <a:t>Activity on </a:t>
            </a:r>
            <a:r>
              <a:rPr lang="en-US" sz="1800" dirty="0"/>
              <a:t>Sunday February 14</a:t>
            </a:r>
            <a:r>
              <a:rPr lang="en-US" sz="1800" baseline="30000" dirty="0"/>
              <a:t>th</a:t>
            </a:r>
            <a:r>
              <a:rPr lang="en-US" sz="1800" dirty="0"/>
              <a:t>, 2021 shows </a:t>
            </a:r>
            <a:r>
              <a:rPr lang="en-US" sz="1800" dirty="0"/>
              <a:t>export from ERS Generators prior </a:t>
            </a:r>
            <a:r>
              <a:rPr lang="en-US" sz="1800" dirty="0"/>
              <a:t>to </a:t>
            </a:r>
            <a:r>
              <a:rPr lang="en-US" sz="1800" dirty="0"/>
              <a:t>the first ERS </a:t>
            </a:r>
            <a:r>
              <a:rPr lang="en-US" sz="1800" dirty="0"/>
              <a:t>deployment</a:t>
            </a:r>
          </a:p>
          <a:p>
            <a:pPr>
              <a:spcBef>
                <a:spcPts val="200"/>
              </a:spcBef>
            </a:pPr>
            <a:endParaRPr lang="en-US" sz="1800" dirty="0"/>
          </a:p>
          <a:p>
            <a:pPr>
              <a:spcBef>
                <a:spcPts val="200"/>
              </a:spcBef>
            </a:pPr>
            <a:r>
              <a:rPr lang="en-US" sz="1800" dirty="0"/>
              <a:t>As a fleet in aggregate, ERS Generators generally failed to meet their combined obligation during the Winter Event</a:t>
            </a:r>
          </a:p>
          <a:p>
            <a:pPr lvl="1">
              <a:spcBef>
                <a:spcPts val="200"/>
              </a:spcBef>
            </a:pPr>
            <a:r>
              <a:rPr lang="en-US" sz="1600" dirty="0"/>
              <a:t>On average, fleet-level ERS Generator exports were 50%-55% below the combined fleet-level obligation during the first 12 hours after the first deployment (prior to exhaustion of the ERS Generator fleet)</a:t>
            </a:r>
          </a:p>
          <a:p>
            <a:pPr lvl="1">
              <a:spcBef>
                <a:spcPts val="200"/>
              </a:spcBef>
            </a:pPr>
            <a:r>
              <a:rPr lang="en-US" sz="1600" dirty="0"/>
              <a:t>Based on responses to ERCOT </a:t>
            </a:r>
            <a:r>
              <a:rPr lang="en-US" sz="1600" dirty="0"/>
              <a:t>RFIs, supply constraints, refueling issues, and forced outages were the primary factors affecting performance</a:t>
            </a:r>
          </a:p>
          <a:p>
            <a:pPr>
              <a:spcBef>
                <a:spcPts val="200"/>
              </a:spcBef>
            </a:pPr>
            <a:endParaRPr lang="en-US" sz="1800" dirty="0"/>
          </a:p>
          <a:p>
            <a:pPr>
              <a:spcBef>
                <a:spcPts val="200"/>
              </a:spcBef>
            </a:pPr>
            <a:r>
              <a:rPr lang="en-US" sz="1800" dirty="0"/>
              <a:t>Unlike ERS Loads, ERS Generators </a:t>
            </a:r>
            <a:r>
              <a:rPr lang="en-US" sz="1800" dirty="0"/>
              <a:t>experiencing forced outages generally </a:t>
            </a:r>
            <a:r>
              <a:rPr lang="en-US" sz="1800" dirty="0"/>
              <a:t>failed to perform relative </a:t>
            </a:r>
            <a:r>
              <a:rPr lang="en-US" sz="1800" dirty="0"/>
              <a:t>to their </a:t>
            </a:r>
            <a:r>
              <a:rPr lang="en-US" sz="1800" dirty="0"/>
              <a:t>obligations</a:t>
            </a:r>
            <a:endParaRPr lang="en-US" sz="1800" dirty="0"/>
          </a:p>
          <a:p>
            <a:pPr lvl="1">
              <a:spcBef>
                <a:spcPts val="200"/>
              </a:spcBef>
            </a:pPr>
            <a:r>
              <a:rPr lang="en-US" sz="1600" dirty="0"/>
              <a:t>Generators are unable to perform (export) for ERS during forced outages</a:t>
            </a:r>
          </a:p>
          <a:p>
            <a:pPr lvl="1">
              <a:spcBef>
                <a:spcPts val="200"/>
              </a:spcBef>
            </a:pPr>
            <a:r>
              <a:rPr lang="en-US" sz="1600" dirty="0"/>
              <a:t>Even prior to the forced outages, the ERS Generator Fleet was only meeting 70%-75% of its combined obligation</a:t>
            </a:r>
            <a:endParaRPr lang="en-US" sz="1600" dirty="0"/>
          </a:p>
          <a:p>
            <a:pPr>
              <a:spcBef>
                <a:spcPts val="200"/>
              </a:spcBef>
            </a:pPr>
            <a:endParaRPr lang="en-US" sz="1800" dirty="0"/>
          </a:p>
        </p:txBody>
      </p:sp>
    </p:spTree>
    <p:extLst>
      <p:ext uri="{BB962C8B-B14F-4D97-AF65-F5344CB8AC3E}">
        <p14:creationId xmlns:p14="http://schemas.microsoft.com/office/powerpoint/2010/main" val="861429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 ERS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3" name="Content Placeholder 2"/>
          <p:cNvSpPr>
            <a:spLocks noGrp="1"/>
          </p:cNvSpPr>
          <p:nvPr>
            <p:ph idx="1"/>
          </p:nvPr>
        </p:nvSpPr>
        <p:spPr/>
        <p:txBody>
          <a:bodyPr/>
          <a:lstStyle/>
          <a:p>
            <a:pPr>
              <a:buFont typeface="+mj-lt"/>
              <a:buAutoNum type="arabicPeriod"/>
            </a:pPr>
            <a:r>
              <a:rPr lang="en-US" sz="1800" dirty="0"/>
              <a:t>Review Weather-Sensitive limitations </a:t>
            </a:r>
            <a:r>
              <a:rPr lang="en-US" sz="1800" dirty="0"/>
              <a:t>on deployments based on Winter </a:t>
            </a:r>
            <a:r>
              <a:rPr lang="en-US" sz="1800" dirty="0"/>
              <a:t>event</a:t>
            </a:r>
          </a:p>
          <a:p>
            <a:pPr>
              <a:buFont typeface="+mj-lt"/>
              <a:buAutoNum type="arabicPeriod"/>
            </a:pPr>
            <a:endParaRPr lang="en-US" sz="1800" dirty="0"/>
          </a:p>
          <a:p>
            <a:pPr>
              <a:buFont typeface="+mj-lt"/>
              <a:buAutoNum type="arabicPeriod"/>
            </a:pPr>
            <a:r>
              <a:rPr lang="en-US" sz="1800" dirty="0"/>
              <a:t>Discuss and add clarifying </a:t>
            </a:r>
            <a:r>
              <a:rPr lang="en-US" sz="1800" dirty="0"/>
              <a:t>language related to ERS Renewal start </a:t>
            </a:r>
            <a:r>
              <a:rPr lang="en-US" sz="1800" dirty="0"/>
              <a:t>date</a:t>
            </a:r>
          </a:p>
          <a:p>
            <a:pPr>
              <a:buFont typeface="+mj-lt"/>
              <a:buAutoNum type="arabicPeriod"/>
            </a:pPr>
            <a:endParaRPr lang="en-US" sz="1800" dirty="0"/>
          </a:p>
          <a:p>
            <a:pPr>
              <a:buFont typeface="+mj-lt"/>
              <a:buAutoNum type="arabicPeriod"/>
            </a:pPr>
            <a:r>
              <a:rPr lang="en-US" sz="1800" dirty="0"/>
              <a:t>Discuss modification/elimination of scheduled </a:t>
            </a:r>
            <a:r>
              <a:rPr lang="en-US" sz="1800" dirty="0"/>
              <a:t>unavailability / planned </a:t>
            </a:r>
            <a:r>
              <a:rPr lang="en-US" sz="1800" dirty="0"/>
              <a:t>maintenance</a:t>
            </a:r>
          </a:p>
          <a:p>
            <a:pPr>
              <a:buFont typeface="+mj-lt"/>
              <a:buAutoNum type="arabicPeriod"/>
            </a:pPr>
            <a:endParaRPr lang="en-US" sz="1800" dirty="0"/>
          </a:p>
          <a:p>
            <a:pPr>
              <a:buFont typeface="+mj-lt"/>
              <a:buAutoNum type="arabicPeriod"/>
            </a:pPr>
            <a:r>
              <a:rPr lang="en-US" sz="1800" dirty="0"/>
              <a:t>Discuss </a:t>
            </a:r>
            <a:r>
              <a:rPr lang="en-US" sz="1800" dirty="0"/>
              <a:t>whether certain types of Loads should be prohibited from ERS </a:t>
            </a:r>
            <a:r>
              <a:rPr lang="en-US" sz="1800" dirty="0"/>
              <a:t>participation and, if so, </a:t>
            </a:r>
            <a:r>
              <a:rPr lang="en-US" sz="1800" dirty="0"/>
              <a:t>who </a:t>
            </a:r>
            <a:r>
              <a:rPr lang="en-US" sz="1800" dirty="0"/>
              <a:t>should be </a:t>
            </a:r>
            <a:r>
              <a:rPr lang="en-US" sz="1800" dirty="0"/>
              <a:t>responsible for managing </a:t>
            </a:r>
            <a:r>
              <a:rPr lang="en-US" sz="1800" dirty="0"/>
              <a:t>prohibition</a:t>
            </a:r>
          </a:p>
          <a:p>
            <a:endParaRPr lang="en-US" sz="1800" dirty="0"/>
          </a:p>
        </p:txBody>
      </p:sp>
    </p:spTree>
    <p:extLst>
      <p:ext uri="{BB962C8B-B14F-4D97-AF65-F5344CB8AC3E}">
        <p14:creationId xmlns:p14="http://schemas.microsoft.com/office/powerpoint/2010/main" val="3647726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February Storm Items - LR</a:t>
            </a:r>
            <a:endParaRPr lang="en-US" dirty="0"/>
          </a:p>
        </p:txBody>
      </p:sp>
    </p:spTree>
    <p:extLst>
      <p:ext uri="{BB962C8B-B14F-4D97-AF65-F5344CB8AC3E}">
        <p14:creationId xmlns:p14="http://schemas.microsoft.com/office/powerpoint/2010/main" val="257303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Resource Response</a:t>
            </a:r>
            <a:endParaRPr lang="en-US" dirty="0"/>
          </a:p>
        </p:txBody>
      </p:sp>
      <p:sp>
        <p:nvSpPr>
          <p:cNvPr id="3" name="Content Placeholder 2"/>
          <p:cNvSpPr>
            <a:spLocks noGrp="1"/>
          </p:cNvSpPr>
          <p:nvPr>
            <p:ph idx="1"/>
          </p:nvPr>
        </p:nvSpPr>
        <p:spPr/>
        <p:txBody>
          <a:bodyPr/>
          <a:lstStyle/>
          <a:p>
            <a:r>
              <a:rPr lang="en-US" sz="1800" dirty="0"/>
              <a:t>Load Resources load level starts declining on Feb. 12</a:t>
            </a:r>
            <a:r>
              <a:rPr lang="en-US" sz="1800" baseline="30000" dirty="0"/>
              <a:t>th</a:t>
            </a:r>
            <a:r>
              <a:rPr lang="en-US" sz="1800" dirty="0"/>
              <a:t>  </a:t>
            </a:r>
          </a:p>
          <a:p>
            <a:pPr lvl="1"/>
            <a:r>
              <a:rPr lang="en-US" sz="1400" dirty="0"/>
              <a:t>List of reasoning based on RFI responses </a:t>
            </a:r>
          </a:p>
          <a:p>
            <a:pPr lvl="2"/>
            <a:r>
              <a:rPr lang="en-US" sz="1400" dirty="0"/>
              <a:t>Controls affected by extreme cold temperatures resulting in shut down of processes</a:t>
            </a:r>
          </a:p>
          <a:p>
            <a:pPr lvl="2"/>
            <a:r>
              <a:rPr lang="en-US" sz="1400" dirty="0"/>
              <a:t>TDSP outages affected LRs ability to return to operation and therefore meet their AS responsibility</a:t>
            </a:r>
          </a:p>
          <a:p>
            <a:pPr lvl="2"/>
            <a:r>
              <a:rPr lang="en-US" sz="1400" dirty="0"/>
              <a:t>Extreme temperatures affected various fluids in the processes resulting in equipment failures</a:t>
            </a:r>
          </a:p>
          <a:p>
            <a:pPr lvl="2"/>
            <a:r>
              <a:rPr lang="en-US" sz="1400" dirty="0"/>
              <a:t>Lack of raw materials during event impacted ability to make final products</a:t>
            </a:r>
          </a:p>
          <a:p>
            <a:pPr lvl="2"/>
            <a:r>
              <a:rPr lang="en-US" sz="1400" dirty="0"/>
              <a:t>Fuel supply issues to back up generation</a:t>
            </a:r>
          </a:p>
          <a:p>
            <a:pPr lvl="2"/>
            <a:r>
              <a:rPr lang="en-US" sz="1400" dirty="0"/>
              <a:t>Telemetry issues prevented remote control of loads</a:t>
            </a:r>
          </a:p>
          <a:p>
            <a:pPr lvl="2"/>
            <a:r>
              <a:rPr lang="en-US" sz="1400" dirty="0"/>
              <a:t>Loss of other essential utilities resulting in shutdown</a:t>
            </a:r>
          </a:p>
          <a:p>
            <a:pPr lvl="2"/>
            <a:r>
              <a:rPr lang="en-US" sz="1400" dirty="0"/>
              <a:t>Some oil production sites rely on trucking options to move oil and water. These were limited due to weather conditions and in some cases sites had to be shut down</a:t>
            </a:r>
          </a:p>
          <a:p>
            <a:pPr lvl="2"/>
            <a:r>
              <a:rPr lang="en-US" sz="1400" dirty="0"/>
              <a:t>Supplier limitations were not able to respond and provide assistance when needed to restore processes</a:t>
            </a:r>
          </a:p>
          <a:p>
            <a:r>
              <a:rPr lang="en-US" sz="1800" dirty="0"/>
              <a:t> Load Resources still not at pre-event load levels by Feb. 22</a:t>
            </a:r>
            <a:r>
              <a:rPr lang="en-US" sz="1800" baseline="30000" dirty="0"/>
              <a:t>nd</a:t>
            </a:r>
            <a:r>
              <a:rPr lang="en-US" sz="1800"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0876335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10.xml><?xml version="1.0" encoding="utf-8"?>
<a:theme xmlns:a="http://schemas.openxmlformats.org/drawingml/2006/main" name="8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3.xml><?xml version="1.0" encoding="utf-8"?>
<ds:datastoreItem xmlns:ds="http://schemas.openxmlformats.org/officeDocument/2006/customXml" ds:itemID="{859730CC-A266-4BA8-9C1E-8492A0A26614}">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60b3afc9-a72a-4286-a1f6-3c61aad5d6c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6109</TotalTime>
  <Words>1639</Words>
  <Application>Microsoft Office PowerPoint</Application>
  <PresentationFormat>Widescreen</PresentationFormat>
  <Paragraphs>215</Paragraphs>
  <Slides>20</Slides>
  <Notes>1</Notes>
  <HiddenSlides>0</HiddenSlides>
  <MMClips>0</MMClips>
  <ScaleCrop>false</ScaleCrop>
  <HeadingPairs>
    <vt:vector size="6" baseType="variant">
      <vt:variant>
        <vt:lpstr>Fonts Used</vt:lpstr>
      </vt:variant>
      <vt:variant>
        <vt:i4>4</vt:i4>
      </vt:variant>
      <vt:variant>
        <vt:lpstr>Theme</vt:lpstr>
      </vt:variant>
      <vt:variant>
        <vt:i4>13</vt:i4>
      </vt:variant>
      <vt:variant>
        <vt:lpstr>Slide Titles</vt:lpstr>
      </vt:variant>
      <vt:variant>
        <vt:i4>20</vt:i4>
      </vt:variant>
    </vt:vector>
  </HeadingPairs>
  <TitlesOfParts>
    <vt:vector size="37" baseType="lpstr">
      <vt:lpstr>Arial</vt:lpstr>
      <vt:lpstr>Calibri</vt:lpstr>
      <vt:lpstr>Cambria</vt:lpstr>
      <vt:lpstr>Wingdings</vt:lpstr>
      <vt:lpstr>Retrospect</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DSWG Report</vt:lpstr>
      <vt:lpstr>Overview</vt:lpstr>
      <vt:lpstr>February Storm Items - ERS</vt:lpstr>
      <vt:lpstr>ERS Fleet Performance – Loads and Generators</vt:lpstr>
      <vt:lpstr>ERS Fleet Performance – Load Only</vt:lpstr>
      <vt:lpstr>ERS Fleet Performance – Generator Only</vt:lpstr>
      <vt:lpstr>Lessons learned – ERS</vt:lpstr>
      <vt:lpstr>February Storm Items - LR</vt:lpstr>
      <vt:lpstr>Load Resource Response</vt:lpstr>
      <vt:lpstr>Load Resource Response</vt:lpstr>
      <vt:lpstr>February Storm Items –  Competitive Area DR Info</vt:lpstr>
      <vt:lpstr>Overview</vt:lpstr>
      <vt:lpstr>Overview</vt:lpstr>
      <vt:lpstr>Competitive Res Plus Bus Load Reductions  </vt:lpstr>
      <vt:lpstr>Daily Load Reductions Feb 14 – 20, 2021</vt:lpstr>
      <vt:lpstr>Next Steps</vt:lpstr>
      <vt:lpstr>Summer ERS SCT Update</vt:lpstr>
      <vt:lpstr>Review of ERS RFP for Jun-Sep SCT</vt:lpstr>
      <vt:lpstr>DSWG Goals</vt:lpstr>
      <vt:lpstr>Next Meeting – May 28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Holly O'Neill</dc:creator>
  <cp:lastModifiedBy>Christian Powell</cp:lastModifiedBy>
  <cp:revision>57</cp:revision>
  <dcterms:created xsi:type="dcterms:W3CDTF">2021-01-14T19:13:08Z</dcterms:created>
  <dcterms:modified xsi:type="dcterms:W3CDTF">2021-05-03T16:46:21Z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