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6"/>
  </p:notesMasterIdLst>
  <p:sldIdLst>
    <p:sldId id="259" r:id="rId5"/>
    <p:sldId id="336" r:id="rId6"/>
    <p:sldId id="375" r:id="rId7"/>
    <p:sldId id="376" r:id="rId8"/>
    <p:sldId id="378" r:id="rId9"/>
    <p:sldId id="379" r:id="rId10"/>
    <p:sldId id="380" r:id="rId11"/>
    <p:sldId id="382" r:id="rId12"/>
    <p:sldId id="372" r:id="rId13"/>
    <p:sldId id="374" r:id="rId14"/>
    <p:sldId id="377" r:id="rId1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27" autoAdjust="0"/>
    <p:restoredTop sz="94689" autoAdjust="0"/>
  </p:normalViewPr>
  <p:slideViewPr>
    <p:cSldViewPr>
      <p:cViewPr varScale="1">
        <p:scale>
          <a:sx n="75" d="100"/>
          <a:sy n="75" d="100"/>
        </p:scale>
        <p:origin x="48" y="171"/>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15" tIns="47107" rIns="94215" bIns="47107"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15" tIns="47107" rIns="94215" bIns="47107" rtlCol="0"/>
          <a:lstStyle>
            <a:lvl1pPr algn="r">
              <a:defRPr sz="1200"/>
            </a:lvl1pPr>
          </a:lstStyle>
          <a:p>
            <a:fld id="{FD72825D-FAD1-44C9-A936-D3B05620559B}" type="datetimeFigureOut">
              <a:rPr lang="en-US" smtClean="0"/>
              <a:t>5/4/2021</a:t>
            </a:fld>
            <a:endParaRPr lang="en-US" dirty="0"/>
          </a:p>
        </p:txBody>
      </p:sp>
      <p:sp>
        <p:nvSpPr>
          <p:cNvPr id="4" name="Slide Image Placeholder 3"/>
          <p:cNvSpPr>
            <a:spLocks noGrp="1" noRot="1" noChangeAspect="1"/>
          </p:cNvSpPr>
          <p:nvPr>
            <p:ph type="sldImg" idx="2"/>
          </p:nvPr>
        </p:nvSpPr>
        <p:spPr>
          <a:xfrm>
            <a:off x="1439863" y="1173163"/>
            <a:ext cx="4222750" cy="3168650"/>
          </a:xfrm>
          <a:prstGeom prst="rect">
            <a:avLst/>
          </a:prstGeom>
          <a:noFill/>
          <a:ln w="12700">
            <a:solidFill>
              <a:prstClr val="black"/>
            </a:solidFill>
          </a:ln>
        </p:spPr>
        <p:txBody>
          <a:bodyPr vert="horz" lIns="94215" tIns="47107" rIns="94215" bIns="47107"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15" tIns="47107" rIns="94215" bIns="4710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15" tIns="47107" rIns="94215" bIns="4710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15" tIns="47107" rIns="94215" bIns="47107" rtlCol="0" anchor="b"/>
          <a:lstStyle>
            <a:lvl1pPr algn="r">
              <a:defRPr sz="1200"/>
            </a:lvl1pPr>
          </a:lstStyle>
          <a:p>
            <a:fld id="{8173BF9B-2C3B-43FA-A144-61917F5B4573}" type="slidenum">
              <a:rPr lang="en-US" smtClean="0"/>
              <a:t>‹#›</a:t>
            </a:fld>
            <a:endParaRPr lang="en-US" dirty="0"/>
          </a:p>
        </p:txBody>
      </p:sp>
    </p:spTree>
    <p:extLst>
      <p:ext uri="{BB962C8B-B14F-4D97-AF65-F5344CB8AC3E}">
        <p14:creationId xmlns:p14="http://schemas.microsoft.com/office/powerpoint/2010/main" val="2273604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1</a:t>
            </a:fld>
            <a:endParaRPr lang="en-US" dirty="0"/>
          </a:p>
        </p:txBody>
      </p:sp>
    </p:spTree>
    <p:extLst>
      <p:ext uri="{BB962C8B-B14F-4D97-AF65-F5344CB8AC3E}">
        <p14:creationId xmlns:p14="http://schemas.microsoft.com/office/powerpoint/2010/main" val="21915621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10</a:t>
            </a:fld>
            <a:endParaRPr lang="en-US" dirty="0"/>
          </a:p>
        </p:txBody>
      </p:sp>
    </p:spTree>
    <p:extLst>
      <p:ext uri="{BB962C8B-B14F-4D97-AF65-F5344CB8AC3E}">
        <p14:creationId xmlns:p14="http://schemas.microsoft.com/office/powerpoint/2010/main" val="39412936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11</a:t>
            </a:fld>
            <a:endParaRPr lang="en-US" dirty="0"/>
          </a:p>
        </p:txBody>
      </p:sp>
    </p:spTree>
    <p:extLst>
      <p:ext uri="{BB962C8B-B14F-4D97-AF65-F5344CB8AC3E}">
        <p14:creationId xmlns:p14="http://schemas.microsoft.com/office/powerpoint/2010/main" val="2851110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2</a:t>
            </a:fld>
            <a:endParaRPr lang="en-US" dirty="0"/>
          </a:p>
        </p:txBody>
      </p:sp>
    </p:spTree>
    <p:extLst>
      <p:ext uri="{BB962C8B-B14F-4D97-AF65-F5344CB8AC3E}">
        <p14:creationId xmlns:p14="http://schemas.microsoft.com/office/powerpoint/2010/main" val="3492288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3</a:t>
            </a:fld>
            <a:endParaRPr lang="en-US" dirty="0"/>
          </a:p>
        </p:txBody>
      </p:sp>
    </p:spTree>
    <p:extLst>
      <p:ext uri="{BB962C8B-B14F-4D97-AF65-F5344CB8AC3E}">
        <p14:creationId xmlns:p14="http://schemas.microsoft.com/office/powerpoint/2010/main" val="1484566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4</a:t>
            </a:fld>
            <a:endParaRPr lang="en-US" dirty="0"/>
          </a:p>
        </p:txBody>
      </p:sp>
    </p:spTree>
    <p:extLst>
      <p:ext uri="{BB962C8B-B14F-4D97-AF65-F5344CB8AC3E}">
        <p14:creationId xmlns:p14="http://schemas.microsoft.com/office/powerpoint/2010/main" val="3092620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5</a:t>
            </a:fld>
            <a:endParaRPr lang="en-US" dirty="0"/>
          </a:p>
        </p:txBody>
      </p:sp>
    </p:spTree>
    <p:extLst>
      <p:ext uri="{BB962C8B-B14F-4D97-AF65-F5344CB8AC3E}">
        <p14:creationId xmlns:p14="http://schemas.microsoft.com/office/powerpoint/2010/main" val="3367707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6</a:t>
            </a:fld>
            <a:endParaRPr lang="en-US" dirty="0"/>
          </a:p>
        </p:txBody>
      </p:sp>
    </p:spTree>
    <p:extLst>
      <p:ext uri="{BB962C8B-B14F-4D97-AF65-F5344CB8AC3E}">
        <p14:creationId xmlns:p14="http://schemas.microsoft.com/office/powerpoint/2010/main" val="164268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7</a:t>
            </a:fld>
            <a:endParaRPr lang="en-US" dirty="0"/>
          </a:p>
        </p:txBody>
      </p:sp>
    </p:spTree>
    <p:extLst>
      <p:ext uri="{BB962C8B-B14F-4D97-AF65-F5344CB8AC3E}">
        <p14:creationId xmlns:p14="http://schemas.microsoft.com/office/powerpoint/2010/main" val="506667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8</a:t>
            </a:fld>
            <a:endParaRPr lang="en-US" dirty="0"/>
          </a:p>
        </p:txBody>
      </p:sp>
    </p:spTree>
    <p:extLst>
      <p:ext uri="{BB962C8B-B14F-4D97-AF65-F5344CB8AC3E}">
        <p14:creationId xmlns:p14="http://schemas.microsoft.com/office/powerpoint/2010/main" val="1147234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9</a:t>
            </a:fld>
            <a:endParaRPr lang="en-US" dirty="0"/>
          </a:p>
        </p:txBody>
      </p:sp>
    </p:spTree>
    <p:extLst>
      <p:ext uri="{BB962C8B-B14F-4D97-AF65-F5344CB8AC3E}">
        <p14:creationId xmlns:p14="http://schemas.microsoft.com/office/powerpoint/2010/main" val="1459118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C183F5E-3ADC-4CE5-8041-4C3A0233CC76}" type="datetime1">
              <a:rPr lang="en-US" smtClean="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291845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EE5EB4-A191-47EE-BD06-BE5B459ABE80}" type="datetime1">
              <a:rPr lang="en-US" smtClean="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334793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D63209-67EC-4E7B-B19A-BDED719BBEBD}" type="datetime1">
              <a:rPr lang="en-US" smtClean="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595829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375A2D-61BE-4B96-BB08-2EAD9480EE66}" type="datetime1">
              <a:rPr lang="en-US" smtClean="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70790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258B2F-41D8-423A-82E4-B6E87B957319}" type="datetime1">
              <a:rPr lang="en-US" smtClean="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370128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6B79E7-7BD7-475C-90B1-81FD037F457D}" type="datetime1">
              <a:rPr lang="en-US" smtClean="0"/>
              <a:t>5/4/2021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714630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2BDB68B-1312-402E-8455-965818B9FAA8}" type="datetime1">
              <a:rPr lang="en-US" smtClean="0"/>
              <a:t>5/4/2021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116626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3F37B4-1CDD-4BEC-AF95-9BAEFEC07B09}" type="datetime1">
              <a:rPr lang="en-US" smtClean="0"/>
              <a:t>5/4/2021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659559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7759B5-3B98-49EF-9094-E3544B9F128F}" type="datetime1">
              <a:rPr lang="en-US" smtClean="0"/>
              <a:t>5/4/2021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104104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3B66AE-88FD-4D7B-A61B-7F993FE56FAF}" type="datetime1">
              <a:rPr lang="en-US" smtClean="0"/>
              <a:t>5/4/2021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320609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90AF9F9-5031-47D2-A525-1C1A79309028}" type="datetime1">
              <a:rPr lang="en-US" smtClean="0"/>
              <a:t>5/4/2021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55508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B732A0-8885-4CB8-B835-73C3A1F38C0D}" type="datetime1">
              <a:rPr lang="en-US" smtClean="0"/>
              <a:t>5/4/2021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E6DEE-B277-412F-8503-2977301076E2}" type="slidenum">
              <a:rPr lang="en-US" smtClean="0"/>
              <a:t>‹#›</a:t>
            </a:fld>
            <a:endParaRPr lang="en-US" dirty="0"/>
          </a:p>
        </p:txBody>
      </p:sp>
    </p:spTree>
    <p:extLst>
      <p:ext uri="{BB962C8B-B14F-4D97-AF65-F5344CB8AC3E}">
        <p14:creationId xmlns:p14="http://schemas.microsoft.com/office/powerpoint/2010/main" val="1815815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A297C-19A3-4FDB-AF11-D50A84315108}"/>
              </a:ext>
            </a:extLst>
          </p:cNvPr>
          <p:cNvSpPr>
            <a:spLocks noGrp="1"/>
          </p:cNvSpPr>
          <p:nvPr>
            <p:ph type="title"/>
          </p:nvPr>
        </p:nvSpPr>
        <p:spPr>
          <a:xfrm>
            <a:off x="457200" y="274638"/>
            <a:ext cx="8229600" cy="2697162"/>
          </a:xfrm>
        </p:spPr>
        <p:txBody>
          <a:bodyPr>
            <a:normAutofit/>
          </a:bodyPr>
          <a:lstStyle/>
          <a:p>
            <a:r>
              <a:rPr lang="en-US" sz="3600" b="1" dirty="0">
                <a:latin typeface="Arial" panose="020B0604020202020204" pitchFamily="34" charset="0"/>
                <a:cs typeface="Arial" panose="020B0604020202020204" pitchFamily="34" charset="0"/>
              </a:rPr>
              <a:t>Supply Analysis Working Group Report to WMS</a:t>
            </a:r>
          </a:p>
        </p:txBody>
      </p:sp>
      <p:sp>
        <p:nvSpPr>
          <p:cNvPr id="3" name="Content Placeholder 2">
            <a:extLst>
              <a:ext uri="{FF2B5EF4-FFF2-40B4-BE49-F238E27FC236}">
                <a16:creationId xmlns:a16="http://schemas.microsoft.com/office/drawing/2014/main" id="{C4FCF99A-BC66-4C43-9AA2-5CFBD25ED310}"/>
              </a:ext>
            </a:extLst>
          </p:cNvPr>
          <p:cNvSpPr>
            <a:spLocks noGrp="1"/>
          </p:cNvSpPr>
          <p:nvPr>
            <p:ph idx="1"/>
          </p:nvPr>
        </p:nvSpPr>
        <p:spPr>
          <a:xfrm>
            <a:off x="603624" y="2971800"/>
            <a:ext cx="8077200" cy="914401"/>
          </a:xfrm>
        </p:spPr>
        <p:txBody>
          <a:bodyPr>
            <a:normAutofit/>
          </a:bodyPr>
          <a:lstStyle/>
          <a:p>
            <a:pPr marL="0" indent="0" algn="ctr">
              <a:buNone/>
            </a:pPr>
            <a:r>
              <a:rPr lang="en-US" sz="2800" dirty="0">
                <a:solidFill>
                  <a:schemeClr val="tx1">
                    <a:lumMod val="50000"/>
                    <a:lumOff val="50000"/>
                  </a:schemeClr>
                </a:solidFill>
                <a:latin typeface="Arial" panose="020B0604020202020204" pitchFamily="34" charset="0"/>
                <a:cs typeface="Arial" panose="020B0604020202020204" pitchFamily="34" charset="0"/>
              </a:rPr>
              <a:t>May 5, 2021 </a:t>
            </a:r>
          </a:p>
          <a:p>
            <a:pPr marL="0" indent="0" algn="ctr">
              <a:buNone/>
            </a:pPr>
            <a:endParaRPr lang="en-US" sz="2400" dirty="0">
              <a:solidFill>
                <a:schemeClr val="tx1">
                  <a:lumMod val="50000"/>
                  <a:lumOff val="50000"/>
                </a:schemeClr>
              </a:solidFill>
              <a:latin typeface="Arial" panose="020B0604020202020204" pitchFamily="34" charset="0"/>
              <a:cs typeface="Arial" panose="020B0604020202020204" pitchFamily="34" charset="0"/>
            </a:endParaRPr>
          </a:p>
          <a:p>
            <a:pPr marL="0" indent="0" algn="ctr">
              <a:buNone/>
            </a:pPr>
            <a:r>
              <a:rPr lang="en-US" sz="2400" dirty="0">
                <a:solidFill>
                  <a:schemeClr val="tx1">
                    <a:lumMod val="50000"/>
                    <a:lumOff val="50000"/>
                  </a:schemeClr>
                </a:solidFill>
                <a:latin typeface="Arial" panose="020B0604020202020204" pitchFamily="34" charset="0"/>
                <a:cs typeface="Arial" panose="020B0604020202020204" pitchFamily="34" charset="0"/>
              </a:rPr>
              <a:t>Caitlin Smith, Chair</a:t>
            </a:r>
          </a:p>
          <a:p>
            <a:pPr marL="0" indent="0" algn="ctr">
              <a:buNone/>
            </a:pPr>
            <a:r>
              <a:rPr lang="en-US" sz="2400" dirty="0">
                <a:solidFill>
                  <a:schemeClr val="tx1">
                    <a:lumMod val="50000"/>
                    <a:lumOff val="50000"/>
                  </a:schemeClr>
                </a:solidFill>
                <a:latin typeface="Arial" panose="020B0604020202020204" pitchFamily="34" charset="0"/>
                <a:cs typeface="Arial" panose="020B0604020202020204" pitchFamily="34" charset="0"/>
              </a:rPr>
              <a:t>Ian Haley, Vice Chair</a:t>
            </a:r>
          </a:p>
          <a:p>
            <a:pPr marL="0" indent="0" algn="ctr">
              <a:buNone/>
            </a:pPr>
            <a:r>
              <a:rPr lang="en-US" sz="2400" dirty="0">
                <a:solidFill>
                  <a:schemeClr val="tx1">
                    <a:lumMod val="50000"/>
                    <a:lumOff val="50000"/>
                  </a:schemeClr>
                </a:solidFill>
                <a:latin typeface="Arial" panose="020B0604020202020204" pitchFamily="34" charset="0"/>
                <a:cs typeface="Arial" panose="020B0604020202020204" pitchFamily="34" charset="0"/>
              </a:rPr>
              <a:t>Pete Warnken, Vice Chair </a:t>
            </a:r>
          </a:p>
        </p:txBody>
      </p:sp>
      <p:sp>
        <p:nvSpPr>
          <p:cNvPr id="4" name="Slide Number Placeholder 3">
            <a:extLst>
              <a:ext uri="{FF2B5EF4-FFF2-40B4-BE49-F238E27FC236}">
                <a16:creationId xmlns:a16="http://schemas.microsoft.com/office/drawing/2014/main" id="{2265CB5B-DDF3-42C7-A2F0-155F47D0DBAC}"/>
              </a:ext>
            </a:extLst>
          </p:cNvPr>
          <p:cNvSpPr>
            <a:spLocks noGrp="1"/>
          </p:cNvSpPr>
          <p:nvPr>
            <p:ph type="sldNum" sz="quarter" idx="12"/>
          </p:nvPr>
        </p:nvSpPr>
        <p:spPr/>
        <p:txBody>
          <a:bodyPr/>
          <a:lstStyle/>
          <a:p>
            <a:fld id="{36EE6DEE-B277-412F-8503-2977301076E2}" type="slidenum">
              <a:rPr lang="en-US" smtClean="0"/>
              <a:t>1</a:t>
            </a:fld>
            <a:endParaRPr lang="en-US" dirty="0"/>
          </a:p>
        </p:txBody>
      </p:sp>
    </p:spTree>
    <p:extLst>
      <p:ext uri="{BB962C8B-B14F-4D97-AF65-F5344CB8AC3E}">
        <p14:creationId xmlns:p14="http://schemas.microsoft.com/office/powerpoint/2010/main" val="3717820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Voting Item: New Scope</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609600" y="930275"/>
            <a:ext cx="7848600" cy="5715000"/>
          </a:xfrm>
        </p:spPr>
        <p:txBody>
          <a:bodyPr>
            <a:normAutofit/>
          </a:bodyPr>
          <a:lstStyle/>
          <a:p>
            <a:pPr>
              <a:lnSpc>
                <a:spcPct val="107000"/>
              </a:lnSpc>
              <a:spcBef>
                <a:spcPts val="0"/>
              </a:spcBef>
            </a:pPr>
            <a:r>
              <a:rPr lang="en-US" sz="26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Current Scope Approved December 2014</a:t>
            </a:r>
          </a:p>
          <a:p>
            <a:pPr marL="457200" lvl="1" indent="0">
              <a:lnSpc>
                <a:spcPct val="107000"/>
              </a:lnSpc>
              <a:spcBef>
                <a:spcPts val="0"/>
              </a:spcBef>
              <a:buNone/>
            </a:pPr>
            <a:endParaRPr lang="en-US" sz="18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457200" lvl="1" indent="0" algn="just">
              <a:lnSpc>
                <a:spcPct val="107000"/>
              </a:lnSpc>
              <a:spcBef>
                <a:spcPts val="0"/>
              </a:spcBef>
              <a:buNone/>
              <a:tabLst>
                <a:tab pos="7485063" algn="l"/>
                <a:tab pos="7715250" algn="l"/>
              </a:tabLst>
            </a:pPr>
            <a:r>
              <a:rPr lang="en-US" sz="20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At the direction of the Wholesale Market Subcommittee (WMS), SAWG evaluate proposals for market design as they pertain to Resource adequacy and the resource reporting methodologies.  SAWG Annually reviews the components and construction of the Capacity, Demand, and Reserves Report (CDR), the Seasonal Assessment of Resource Adequacy Report (SARA), the Long Term Load Forecast, the NERC Long Term Reliability Assessment, and recommend necessary changes to WMS.  </a:t>
            </a:r>
          </a:p>
          <a:p>
            <a:pPr lvl="1" algn="just">
              <a:lnSpc>
                <a:spcPct val="107000"/>
              </a:lnSpc>
              <a:spcBef>
                <a:spcPts val="0"/>
              </a:spcBef>
              <a:tabLst>
                <a:tab pos="7485063" algn="l"/>
                <a:tab pos="7715250" algn="l"/>
              </a:tabLst>
            </a:pPr>
            <a:endParaRPr lang="en-US" sz="20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457200" lvl="1" indent="0" algn="just">
              <a:lnSpc>
                <a:spcPct val="107000"/>
              </a:lnSpc>
              <a:spcBef>
                <a:spcPts val="0"/>
              </a:spcBef>
              <a:buNone/>
              <a:tabLst>
                <a:tab pos="7485063" algn="l"/>
                <a:tab pos="7715250" algn="l"/>
              </a:tabLst>
            </a:pPr>
            <a:r>
              <a:rPr lang="en-US" sz="20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SAWG also reviews and recommends market design principles, issues, and proposals related to supply side adequacy as assigned by WMS.</a:t>
            </a:r>
          </a:p>
          <a:p>
            <a:pPr lvl="1">
              <a:lnSpc>
                <a:spcPct val="107000"/>
              </a:lnSpc>
              <a:spcBef>
                <a:spcPts val="0"/>
              </a:spcBef>
            </a:pPr>
            <a:endParaRPr lang="en-US" sz="18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marL="0"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marL="0" indent="0">
              <a:buNone/>
            </a:pPr>
            <a:endParaRPr lang="en-US" sz="1800" dirty="0">
              <a:solidFill>
                <a:schemeClr val="tx1">
                  <a:lumMod val="50000"/>
                  <a:lumOff val="50000"/>
                </a:schemeClr>
              </a:solidFill>
              <a:effectLst/>
              <a:latin typeface="Arial" panose="020B0604020202020204" pitchFamily="34" charset="0"/>
              <a:ea typeface="+mn-ea"/>
              <a:cs typeface="Arial" panose="020B0604020202020204" pitchFamily="34" charset="0"/>
            </a:endParaRP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49243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Voting Item: New Scope</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609600" y="930275"/>
            <a:ext cx="7848600" cy="5715000"/>
          </a:xfrm>
        </p:spPr>
        <p:txBody>
          <a:bodyPr>
            <a:normAutofit/>
          </a:bodyPr>
          <a:lstStyle/>
          <a:p>
            <a:pPr>
              <a:lnSpc>
                <a:spcPct val="107000"/>
              </a:lnSpc>
              <a:spcBef>
                <a:spcPts val="0"/>
              </a:spcBef>
            </a:pPr>
            <a:r>
              <a:rPr lang="en-US" sz="26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Proposed Scope for May 2021 WMS</a:t>
            </a:r>
            <a:endParaRPr lang="en-US" sz="26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457200" lvl="1" indent="0">
              <a:lnSpc>
                <a:spcPct val="107000"/>
              </a:lnSpc>
              <a:spcBef>
                <a:spcPts val="0"/>
              </a:spcBef>
              <a:buNone/>
            </a:pPr>
            <a:endParaRPr lang="en-US" sz="18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457200" lvl="1" indent="0" algn="just">
              <a:lnSpc>
                <a:spcPct val="107000"/>
              </a:lnSpc>
              <a:spcBef>
                <a:spcPts val="0"/>
              </a:spcBef>
              <a:buNone/>
            </a:pPr>
            <a:r>
              <a:rPr lang="en-US" sz="18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At the direction of the Wholesale Market Subcommittee (WMS) and the Technical Advisory Committee (TAC), SAWG evaluates proposals, issues, and principles for market design as they pertain to resource adequacy and planning and operating reserves.   SAWG also manages ongoing review of reporting methodologies of resource adequacy and reserve margin reports, including evaluating options for inclusions of reliability risk.  </a:t>
            </a:r>
          </a:p>
          <a:p>
            <a:pPr lvl="1" algn="just">
              <a:lnSpc>
                <a:spcPct val="107000"/>
              </a:lnSpc>
              <a:spcBef>
                <a:spcPts val="0"/>
              </a:spcBef>
            </a:pPr>
            <a:endParaRPr lang="en-US" sz="18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457200" lvl="1" indent="0" algn="just">
              <a:lnSpc>
                <a:spcPct val="107000"/>
              </a:lnSpc>
              <a:spcBef>
                <a:spcPts val="0"/>
              </a:spcBef>
              <a:buNone/>
            </a:pPr>
            <a:r>
              <a:rPr lang="en-US" sz="18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SAWG reviews, on an ongoing basis, the components and methodology of reports including, but not limited to: the Capacity, Demand, and Reserves Report (CDR); the Seasonal Assessment of Resource Adequacy Report (SARA); the Long Term Load Forecast; the NERC Long Term Reliability Assessment; reserve margin studies and other resource adequacy risk assessments; and studies regarding the Cost of New Entry (CONE).  SAWG recommends changes to resource adequacy and reserve margin reports and their methodologies to WMS. </a:t>
            </a:r>
          </a:p>
          <a:p>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marL="0"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marL="0" indent="0">
              <a:buNone/>
            </a:pPr>
            <a:endParaRPr lang="en-US" sz="1800" dirty="0">
              <a:solidFill>
                <a:schemeClr val="tx1">
                  <a:lumMod val="50000"/>
                  <a:lumOff val="50000"/>
                </a:schemeClr>
              </a:solidFill>
              <a:effectLst/>
              <a:latin typeface="Arial" panose="020B0604020202020204" pitchFamily="34" charset="0"/>
              <a:ea typeface="+mn-ea"/>
              <a:cs typeface="Arial" panose="020B0604020202020204" pitchFamily="34" charset="0"/>
            </a:endParaRP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457126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Emergency Conditions List from TAC/WMS</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914400"/>
            <a:ext cx="8229600" cy="5867400"/>
          </a:xfrm>
        </p:spPr>
        <p:txBody>
          <a:bodyPr>
            <a:normAutofit/>
          </a:bodyPr>
          <a:lstStyle/>
          <a:p>
            <a:pPr>
              <a:spcBef>
                <a:spcPts val="0"/>
              </a:spcBef>
              <a:tabLst>
                <a:tab pos="3600450" algn="l"/>
              </a:tabLst>
            </a:pPr>
            <a:r>
              <a:rPr lang="en-US" sz="2600" dirty="0">
                <a:solidFill>
                  <a:schemeClr val="tx1">
                    <a:lumMod val="50000"/>
                    <a:lumOff val="50000"/>
                  </a:schemeClr>
                </a:solidFill>
                <a:latin typeface="Arial" panose="020B0604020202020204" pitchFamily="34" charset="0"/>
                <a:cs typeface="Arial" panose="020B0604020202020204" pitchFamily="34" charset="0"/>
              </a:rPr>
              <a:t>Three Categories of items for SAWG:</a:t>
            </a:r>
          </a:p>
          <a:p>
            <a:pPr lvl="1">
              <a:spcBef>
                <a:spcPts val="0"/>
              </a:spcBef>
              <a:tabLst>
                <a:tab pos="3600450" algn="l"/>
              </a:tabLst>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tabLst>
                <a:tab pos="3600450" algn="l"/>
              </a:tabLst>
            </a:pPr>
            <a:r>
              <a:rPr lang="en-US" sz="2200" dirty="0">
                <a:solidFill>
                  <a:schemeClr val="tx1">
                    <a:lumMod val="50000"/>
                    <a:lumOff val="50000"/>
                  </a:schemeClr>
                </a:solidFill>
                <a:latin typeface="Arial" panose="020B0604020202020204" pitchFamily="34" charset="0"/>
                <a:cs typeface="Arial" panose="020B0604020202020204" pitchFamily="34" charset="0"/>
              </a:rPr>
              <a:t>1. Efforts to include risk, extreme weather and impacts of Winter Storm Uri into CDR, SARA and reserve margin reports</a:t>
            </a:r>
          </a:p>
          <a:p>
            <a:pPr lvl="2">
              <a:spcBef>
                <a:spcPts val="0"/>
              </a:spcBef>
              <a:tabLst>
                <a:tab pos="3600450" algn="l"/>
              </a:tabLst>
            </a:pPr>
            <a:r>
              <a:rPr lang="en-US" sz="2200" dirty="0">
                <a:solidFill>
                  <a:schemeClr val="tx1">
                    <a:lumMod val="50000"/>
                    <a:lumOff val="50000"/>
                  </a:schemeClr>
                </a:solidFill>
                <a:latin typeface="Arial" panose="020B0604020202020204" pitchFamily="34" charset="0"/>
                <a:cs typeface="Arial" panose="020B0604020202020204" pitchFamily="34" charset="0"/>
              </a:rPr>
              <a:t>Plan: Address through ongoing efforts at SAWG</a:t>
            </a:r>
          </a:p>
          <a:p>
            <a:pPr marL="914400" lvl="2" indent="0">
              <a:spcBef>
                <a:spcPts val="0"/>
              </a:spcBef>
              <a:buNone/>
              <a:tabLst>
                <a:tab pos="3600450" algn="l"/>
              </a:tabLst>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tabLst>
                <a:tab pos="3600450" algn="l"/>
              </a:tabLst>
            </a:pPr>
            <a:r>
              <a:rPr lang="en-US" sz="2200" dirty="0">
                <a:solidFill>
                  <a:schemeClr val="tx1">
                    <a:lumMod val="50000"/>
                    <a:lumOff val="50000"/>
                  </a:schemeClr>
                </a:solidFill>
                <a:latin typeface="Arial" panose="020B0604020202020204" pitchFamily="34" charset="0"/>
                <a:cs typeface="Arial" panose="020B0604020202020204" pitchFamily="34" charset="0"/>
              </a:rPr>
              <a:t>2. Planning items including load forecast methodology and transmission planning studies</a:t>
            </a:r>
          </a:p>
          <a:p>
            <a:pPr lvl="2">
              <a:spcBef>
                <a:spcPts val="0"/>
              </a:spcBef>
              <a:tabLst>
                <a:tab pos="3600450" algn="l"/>
              </a:tabLst>
            </a:pPr>
            <a:r>
              <a:rPr lang="en-US" sz="2200" dirty="0">
                <a:solidFill>
                  <a:schemeClr val="tx1">
                    <a:lumMod val="50000"/>
                    <a:lumOff val="50000"/>
                  </a:schemeClr>
                </a:solidFill>
                <a:latin typeface="Arial" panose="020B0604020202020204" pitchFamily="34" charset="0"/>
                <a:cs typeface="Arial" panose="020B0604020202020204" pitchFamily="34" charset="0"/>
              </a:rPr>
              <a:t>Plan: Possible joint meeting with PLWG</a:t>
            </a: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811394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Emergency Conditions List from TAC/WMS</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914400"/>
            <a:ext cx="8229600" cy="5867400"/>
          </a:xfrm>
        </p:spPr>
        <p:txBody>
          <a:bodyPr>
            <a:normAutofit/>
          </a:bodyPr>
          <a:lstStyle/>
          <a:p>
            <a:pPr>
              <a:spcBef>
                <a:spcPts val="0"/>
              </a:spcBef>
              <a:tabLst>
                <a:tab pos="3600450" algn="l"/>
              </a:tabLst>
            </a:pPr>
            <a:r>
              <a:rPr lang="en-US" sz="2600" dirty="0">
                <a:solidFill>
                  <a:schemeClr val="tx1">
                    <a:lumMod val="50000"/>
                    <a:lumOff val="50000"/>
                  </a:schemeClr>
                </a:solidFill>
                <a:latin typeface="Arial" panose="020B0604020202020204" pitchFamily="34" charset="0"/>
                <a:cs typeface="Arial" panose="020B0604020202020204" pitchFamily="34" charset="0"/>
              </a:rPr>
              <a:t>Three Categories of items for SAWG:</a:t>
            </a:r>
          </a:p>
          <a:p>
            <a:pPr lvl="1">
              <a:spcBef>
                <a:spcPts val="0"/>
              </a:spcBef>
              <a:tabLst>
                <a:tab pos="3600450" algn="l"/>
              </a:tabLst>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tabLst>
                <a:tab pos="3600450" algn="l"/>
              </a:tabLst>
            </a:pPr>
            <a:r>
              <a:rPr lang="en-US" sz="2200" dirty="0">
                <a:solidFill>
                  <a:schemeClr val="tx1">
                    <a:lumMod val="50000"/>
                    <a:lumOff val="50000"/>
                  </a:schemeClr>
                </a:solidFill>
                <a:latin typeface="Arial" panose="020B0604020202020204" pitchFamily="34" charset="0"/>
                <a:cs typeface="Arial" panose="020B0604020202020204" pitchFamily="34" charset="0"/>
              </a:rPr>
              <a:t>3. Gas item: “How should capacity reports be modified to include gas market coincident and offsetting risks with electric system?”</a:t>
            </a:r>
          </a:p>
          <a:p>
            <a:pPr lvl="2">
              <a:spcBef>
                <a:spcPts val="0"/>
              </a:spcBef>
              <a:tabLst>
                <a:tab pos="3600450" algn="l"/>
              </a:tabLst>
            </a:pPr>
            <a:r>
              <a:rPr lang="en-US" sz="2200" dirty="0">
                <a:solidFill>
                  <a:schemeClr val="tx1">
                    <a:lumMod val="50000"/>
                    <a:lumOff val="50000"/>
                  </a:schemeClr>
                </a:solidFill>
                <a:latin typeface="Arial" panose="020B0604020202020204" pitchFamily="34" charset="0"/>
                <a:cs typeface="Arial" panose="020B0604020202020204" pitchFamily="34" charset="0"/>
              </a:rPr>
              <a:t>Plan: Continue to coordination with ERCOT and GEWG</a:t>
            </a:r>
          </a:p>
          <a:p>
            <a:pPr lvl="2">
              <a:spcBef>
                <a:spcPts val="0"/>
              </a:spcBef>
              <a:tabLst>
                <a:tab pos="3600450" algn="l"/>
              </a:tabLst>
            </a:pPr>
            <a:r>
              <a:rPr lang="en-US" sz="2200" dirty="0">
                <a:solidFill>
                  <a:schemeClr val="tx1">
                    <a:lumMod val="50000"/>
                    <a:lumOff val="50000"/>
                  </a:schemeClr>
                </a:solidFill>
                <a:latin typeface="Arial" panose="020B0604020202020204" pitchFamily="34" charset="0"/>
                <a:cs typeface="Arial" panose="020B0604020202020204" pitchFamily="34" charset="0"/>
              </a:rPr>
              <a:t>SAWG plan likely limited in scope to adding a reserve margin report scenario with a certain percentage of fuel unavailable over events of certain amounts of time (hours or days)</a:t>
            </a:r>
            <a:endParaRPr lang="en-US" sz="2200" dirty="0">
              <a:solidFill>
                <a:schemeClr val="tx1">
                  <a:lumMod val="50000"/>
                  <a:lumOff val="50000"/>
                </a:schemeClr>
              </a:solidFill>
              <a:latin typeface="Arial" panose="020B0604020202020204" pitchFamily="34" charset="0"/>
              <a:cs typeface="Arial" panose="020B0604020202020204" pitchFamily="34" charset="0"/>
              <a:sym typeface="Wingdings" panose="05000000000000000000" pitchFamily="2" charset="2"/>
            </a:endParaRPr>
          </a:p>
          <a:p>
            <a:pPr>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16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514350" lvl="1" indent="0">
              <a:spcBef>
                <a:spcPts val="0"/>
              </a:spcBef>
              <a:buNone/>
              <a:tabLst>
                <a:tab pos="1371600" algn="l"/>
              </a:tabLst>
            </a:pPr>
            <a:endParaRPr lang="en-US" sz="20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1200150" lvl="2">
              <a:spcBef>
                <a:spcPts val="0"/>
              </a:spcBef>
            </a:pP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414387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April SAWG Topics</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914400"/>
            <a:ext cx="8229600" cy="5867400"/>
          </a:xfrm>
        </p:spPr>
        <p:txBody>
          <a:bodyPr>
            <a:normAutofit/>
          </a:bodyPr>
          <a:lstStyle/>
          <a:p>
            <a:pPr>
              <a:spcBef>
                <a:spcPts val="0"/>
              </a:spcBef>
              <a:tabLst>
                <a:tab pos="3600450" algn="l"/>
              </a:tabLst>
            </a:pPr>
            <a:r>
              <a:rPr lang="en-US" sz="2600" dirty="0">
                <a:solidFill>
                  <a:schemeClr val="tx1">
                    <a:lumMod val="50000"/>
                    <a:lumOff val="50000"/>
                  </a:schemeClr>
                </a:solidFill>
                <a:latin typeface="Arial" panose="020B0604020202020204" pitchFamily="34" charset="0"/>
                <a:cs typeface="Arial" panose="020B0604020202020204" pitchFamily="34" charset="0"/>
              </a:rPr>
              <a:t>Drought Risk Monitoring Tool:</a:t>
            </a:r>
          </a:p>
          <a:p>
            <a:pPr lvl="1">
              <a:spcBef>
                <a:spcPts val="0"/>
              </a:spcBef>
              <a:tabLst>
                <a:tab pos="3600450" algn="l"/>
              </a:tabLst>
            </a:pPr>
            <a:r>
              <a:rPr lang="en-US" sz="2000" dirty="0">
                <a:solidFill>
                  <a:schemeClr val="tx1">
                    <a:lumMod val="50000"/>
                    <a:lumOff val="50000"/>
                  </a:schemeClr>
                </a:solidFill>
                <a:latin typeface="Arial" panose="020B0604020202020204" pitchFamily="34" charset="0"/>
                <a:cs typeface="Arial" panose="020B0604020202020204" pitchFamily="34" charset="0"/>
              </a:rPr>
              <a:t>Key Model Inputs:</a:t>
            </a:r>
          </a:p>
          <a:p>
            <a:pPr lvl="2">
              <a:spcBef>
                <a:spcPts val="0"/>
              </a:spcBef>
            </a:pPr>
            <a:r>
              <a:rPr lang="en-US" sz="2000" dirty="0">
                <a:solidFill>
                  <a:schemeClr val="tx1">
                    <a:lumMod val="50000"/>
                    <a:lumOff val="50000"/>
                  </a:schemeClr>
                </a:solidFill>
                <a:latin typeface="Arial" panose="020B0604020202020204" pitchFamily="34" charset="0"/>
                <a:cs typeface="Arial" panose="020B0604020202020204" pitchFamily="34" charset="0"/>
              </a:rPr>
              <a:t>Monthly storage levels for reservoirs and aquifers from Texas Water Development Board</a:t>
            </a:r>
          </a:p>
          <a:p>
            <a:pPr lvl="2">
              <a:spcBef>
                <a:spcPts val="0"/>
              </a:spcBef>
            </a:pPr>
            <a:r>
              <a:rPr lang="en-US" sz="2000" dirty="0">
                <a:solidFill>
                  <a:schemeClr val="tx1">
                    <a:lumMod val="50000"/>
                    <a:lumOff val="50000"/>
                  </a:schemeClr>
                </a:solidFill>
                <a:latin typeface="Arial" panose="020B0604020202020204" pitchFamily="34" charset="0"/>
                <a:cs typeface="Arial" panose="020B0604020202020204" pitchFamily="34" charset="0"/>
              </a:rPr>
              <a:t>Short-term three-month weather forecast from ERCOT meteorologist</a:t>
            </a:r>
          </a:p>
          <a:p>
            <a:pPr lvl="2">
              <a:spcBef>
                <a:spcPts val="0"/>
              </a:spcBef>
            </a:pPr>
            <a:r>
              <a:rPr lang="en-US" sz="2000" dirty="0">
                <a:solidFill>
                  <a:schemeClr val="tx1">
                    <a:lumMod val="50000"/>
                    <a:lumOff val="50000"/>
                  </a:schemeClr>
                </a:solidFill>
                <a:latin typeface="Arial" panose="020B0604020202020204" pitchFamily="34" charset="0"/>
                <a:cs typeface="Arial" panose="020B0604020202020204" pitchFamily="34" charset="0"/>
              </a:rPr>
              <a:t>Max discharge temperature measurements into cooling reservoirs across coal and nuclear units</a:t>
            </a:r>
          </a:p>
          <a:p>
            <a:pPr lvl="1">
              <a:spcBef>
                <a:spcPts val="0"/>
              </a:spcBef>
            </a:pPr>
            <a:r>
              <a:rPr lang="en-US" sz="2000" dirty="0">
                <a:solidFill>
                  <a:schemeClr val="tx1">
                    <a:lumMod val="50000"/>
                    <a:lumOff val="50000"/>
                  </a:schemeClr>
                </a:solidFill>
                <a:latin typeface="Arial" panose="020B0604020202020204" pitchFamily="34" charset="0"/>
                <a:cs typeface="Arial" panose="020B0604020202020204" pitchFamily="34" charset="0"/>
              </a:rPr>
              <a:t>Current Actions:</a:t>
            </a:r>
          </a:p>
          <a:p>
            <a:pPr lvl="2">
              <a:spcBef>
                <a:spcPts val="0"/>
              </a:spcBef>
            </a:pPr>
            <a:r>
              <a:rPr lang="en-US" sz="2000" dirty="0">
                <a:solidFill>
                  <a:schemeClr val="tx1">
                    <a:lumMod val="50000"/>
                    <a:lumOff val="50000"/>
                  </a:schemeClr>
                </a:solidFill>
                <a:latin typeface="Arial" panose="020B0604020202020204" pitchFamily="34" charset="0"/>
                <a:cs typeface="Arial" panose="020B0604020202020204" pitchFamily="34" charset="0"/>
              </a:rPr>
              <a:t>When a reservoir is expected to reach “at-risk” conditions, ERCOT contacts resource owners that use the reservoir to understand mitigation strategies and when units could become unavailable </a:t>
            </a:r>
          </a:p>
          <a:p>
            <a:pPr lvl="1">
              <a:spcBef>
                <a:spcPts val="0"/>
              </a:spcBef>
            </a:pPr>
            <a:r>
              <a:rPr lang="en-US" sz="2000" dirty="0">
                <a:solidFill>
                  <a:schemeClr val="tx1">
                    <a:lumMod val="50000"/>
                    <a:lumOff val="50000"/>
                  </a:schemeClr>
                </a:solidFill>
                <a:latin typeface="Arial" panose="020B0604020202020204" pitchFamily="34" charset="0"/>
                <a:cs typeface="Arial" panose="020B0604020202020204" pitchFamily="34" charset="0"/>
              </a:rPr>
              <a:t>Next Steps </a:t>
            </a:r>
          </a:p>
          <a:p>
            <a:pPr lvl="2">
              <a:spcBef>
                <a:spcPts val="0"/>
              </a:spcBef>
            </a:pPr>
            <a:r>
              <a:rPr lang="en-US" sz="2000" dirty="0">
                <a:solidFill>
                  <a:schemeClr val="tx1">
                    <a:lumMod val="50000"/>
                    <a:lumOff val="50000"/>
                  </a:schemeClr>
                </a:solidFill>
                <a:latin typeface="Arial" panose="020B0604020202020204" pitchFamily="34" charset="0"/>
                <a:cs typeface="Arial" panose="020B0604020202020204" pitchFamily="34" charset="0"/>
              </a:rPr>
              <a:t>ERCOT developing an RFI in order to validate information used in drought model</a:t>
            </a:r>
          </a:p>
          <a:p>
            <a:pPr lvl="2">
              <a:spcBef>
                <a:spcPts val="0"/>
              </a:spcBef>
            </a:pPr>
            <a:r>
              <a:rPr lang="en-US" sz="2000" dirty="0">
                <a:solidFill>
                  <a:schemeClr val="tx1">
                    <a:lumMod val="50000"/>
                    <a:lumOff val="50000"/>
                  </a:schemeClr>
                </a:solidFill>
                <a:latin typeface="Arial" panose="020B0604020202020204" pitchFamily="34" charset="0"/>
                <a:cs typeface="Arial" panose="020B0604020202020204" pitchFamily="34" charset="0"/>
              </a:rPr>
              <a:t>Update at June SAWG</a:t>
            </a:r>
          </a:p>
          <a:p>
            <a:pPr lvl="1">
              <a:spcBef>
                <a:spcPts val="0"/>
              </a:spcBef>
            </a:pPr>
            <a:endParaRPr lang="en-US" sz="2600" dirty="0">
              <a:solidFill>
                <a:schemeClr val="tx1">
                  <a:lumMod val="50000"/>
                  <a:lumOff val="50000"/>
                </a:schemeClr>
              </a:solidFill>
              <a:latin typeface="Arial" panose="020B0604020202020204" pitchFamily="34" charset="0"/>
              <a:cs typeface="Arial" panose="020B0604020202020204" pitchFamily="34" charset="0"/>
            </a:endParaRPr>
          </a:p>
          <a:p>
            <a:pPr lvl="2">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2">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16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514350" lvl="1" indent="0">
              <a:spcBef>
                <a:spcPts val="0"/>
              </a:spcBef>
              <a:buNone/>
              <a:tabLst>
                <a:tab pos="1371600" algn="l"/>
              </a:tabLst>
            </a:pPr>
            <a:endParaRPr lang="en-US" sz="20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1200150" lvl="2">
              <a:spcBef>
                <a:spcPts val="0"/>
              </a:spcBef>
            </a:pP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121092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April SAWG Topics</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914400"/>
            <a:ext cx="8229600" cy="5867400"/>
          </a:xfrm>
        </p:spPr>
        <p:txBody>
          <a:bodyPr>
            <a:normAutofit/>
          </a:bodyPr>
          <a:lstStyle/>
          <a:p>
            <a:pPr>
              <a:spcBef>
                <a:spcPts val="0"/>
              </a:spcBef>
            </a:pPr>
            <a:r>
              <a:rPr lang="en-US" sz="2600" dirty="0">
                <a:solidFill>
                  <a:schemeClr val="tx1">
                    <a:lumMod val="50000"/>
                    <a:lumOff val="50000"/>
                  </a:schemeClr>
                </a:solidFill>
                <a:latin typeface="Arial" panose="020B0604020202020204" pitchFamily="34" charset="0"/>
                <a:cs typeface="Arial" panose="020B0604020202020204" pitchFamily="34" charset="0"/>
              </a:rPr>
              <a:t>CONE Action Item: </a:t>
            </a:r>
          </a:p>
          <a:p>
            <a:pPr lvl="1">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“Develop and implement updated methodology used to determine cost of new entry (CONE)”</a:t>
            </a:r>
          </a:p>
          <a:p>
            <a:pPr lvl="2">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Action item from TAC from 2019 and Reviewed following winter storm</a:t>
            </a:r>
          </a:p>
          <a:p>
            <a:pPr lvl="2">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Next steps:</a:t>
            </a:r>
          </a:p>
          <a:p>
            <a:pPr lvl="3">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Recommend this be on hold until after Legislative Session and PUCT action </a:t>
            </a:r>
          </a:p>
          <a:p>
            <a:pPr lvl="3">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If value is needed to be changed for EORM/MERM reserve margin study, ERCOT would have consultant come to SAWG and describe methodology for any change </a:t>
            </a:r>
          </a:p>
          <a:p>
            <a:pPr lvl="1">
              <a:spcBef>
                <a:spcPts val="0"/>
              </a:spcBef>
            </a:pPr>
            <a:endParaRPr lang="en-US" sz="26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2600" dirty="0">
              <a:solidFill>
                <a:schemeClr val="tx1">
                  <a:lumMod val="50000"/>
                  <a:lumOff val="50000"/>
                </a:schemeClr>
              </a:solidFill>
              <a:latin typeface="Arial" panose="020B0604020202020204" pitchFamily="34" charset="0"/>
              <a:cs typeface="Arial" panose="020B0604020202020204" pitchFamily="34" charset="0"/>
            </a:endParaRPr>
          </a:p>
          <a:p>
            <a:pPr lvl="2">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2">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16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514350" lvl="1" indent="0">
              <a:spcBef>
                <a:spcPts val="0"/>
              </a:spcBef>
              <a:buNone/>
              <a:tabLst>
                <a:tab pos="1371600" algn="l"/>
              </a:tabLst>
            </a:pPr>
            <a:endParaRPr lang="en-US" sz="20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1200150" lvl="2">
              <a:spcBef>
                <a:spcPts val="0"/>
              </a:spcBef>
            </a:pP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06911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April SAWG Topics</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914400"/>
            <a:ext cx="8229600" cy="5867400"/>
          </a:xfrm>
        </p:spPr>
        <p:txBody>
          <a:bodyPr>
            <a:normAutofit/>
          </a:bodyPr>
          <a:lstStyle/>
          <a:p>
            <a:pPr>
              <a:spcBef>
                <a:spcPts val="0"/>
              </a:spcBef>
            </a:pPr>
            <a:r>
              <a:rPr lang="en-US" sz="2600" dirty="0">
                <a:solidFill>
                  <a:schemeClr val="tx1">
                    <a:lumMod val="50000"/>
                    <a:lumOff val="50000"/>
                  </a:schemeClr>
                </a:solidFill>
                <a:latin typeface="Arial" panose="020B0604020202020204" pitchFamily="34" charset="0"/>
                <a:cs typeface="Arial" panose="020B0604020202020204" pitchFamily="34" charset="0"/>
              </a:rPr>
              <a:t>Summer 2021 Probabilistic Loss-of-Load Study</a:t>
            </a:r>
          </a:p>
          <a:p>
            <a:pPr lvl="1">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Background: </a:t>
            </a:r>
          </a:p>
          <a:p>
            <a:pPr lvl="2">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A new requirement for the summer 2021 NERC Summer Reliability Assessment (SRA) was to conduct a probabilistic risk assessment of the highest-risk hours:</a:t>
            </a:r>
          </a:p>
          <a:p>
            <a:pPr lvl="2">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To support the NERC requirement as well as evaluate a model-based approach for ERCOT hourly energy adequacy analysis, </a:t>
            </a:r>
            <a:r>
              <a:rPr lang="en-US" sz="2200" dirty="0" err="1">
                <a:solidFill>
                  <a:schemeClr val="tx1">
                    <a:lumMod val="50000"/>
                    <a:lumOff val="50000"/>
                  </a:schemeClr>
                </a:solidFill>
                <a:latin typeface="Arial" panose="020B0604020202020204" pitchFamily="34" charset="0"/>
                <a:cs typeface="Arial" panose="020B0604020202020204" pitchFamily="34" charset="0"/>
              </a:rPr>
              <a:t>Astrape</a:t>
            </a:r>
            <a:r>
              <a:rPr lang="en-US" sz="2200" dirty="0">
                <a:solidFill>
                  <a:schemeClr val="tx1">
                    <a:lumMod val="50000"/>
                    <a:lumOff val="50000"/>
                  </a:schemeClr>
                </a:solidFill>
                <a:latin typeface="Arial" panose="020B0604020202020204" pitchFamily="34" charset="0"/>
                <a:cs typeface="Arial" panose="020B0604020202020204" pitchFamily="34" charset="0"/>
              </a:rPr>
              <a:t> Consulting ran the Strategic Energy &amp; Risk Valuation Model (SERVM) for the 2021 summer season</a:t>
            </a:r>
          </a:p>
          <a:p>
            <a:pPr lvl="1">
              <a:spcBef>
                <a:spcPts val="0"/>
              </a:spcBef>
            </a:pPr>
            <a:endParaRPr lang="en-US" sz="2600" dirty="0">
              <a:solidFill>
                <a:schemeClr val="tx1">
                  <a:lumMod val="50000"/>
                  <a:lumOff val="50000"/>
                </a:schemeClr>
              </a:solidFill>
              <a:latin typeface="Arial" panose="020B0604020202020204" pitchFamily="34" charset="0"/>
              <a:cs typeface="Arial" panose="020B0604020202020204" pitchFamily="34" charset="0"/>
            </a:endParaRPr>
          </a:p>
          <a:p>
            <a:pPr lvl="2">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16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514350" lvl="1" indent="0">
              <a:spcBef>
                <a:spcPts val="0"/>
              </a:spcBef>
              <a:buNone/>
              <a:tabLst>
                <a:tab pos="1371600" algn="l"/>
              </a:tabLst>
            </a:pPr>
            <a:endParaRPr lang="en-US" sz="20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1200150" lvl="2">
              <a:spcBef>
                <a:spcPts val="0"/>
              </a:spcBef>
            </a:pP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33764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April SAWG Topics</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914400"/>
            <a:ext cx="8229600" cy="5867400"/>
          </a:xfrm>
        </p:spPr>
        <p:txBody>
          <a:bodyPr>
            <a:normAutofit/>
          </a:bodyPr>
          <a:lstStyle/>
          <a:p>
            <a:pPr>
              <a:spcBef>
                <a:spcPts val="0"/>
              </a:spcBef>
            </a:pPr>
            <a:r>
              <a:rPr lang="en-US" sz="2600" dirty="0">
                <a:solidFill>
                  <a:schemeClr val="tx1">
                    <a:lumMod val="50000"/>
                    <a:lumOff val="50000"/>
                  </a:schemeClr>
                </a:solidFill>
                <a:latin typeface="Arial" panose="020B0604020202020204" pitchFamily="34" charset="0"/>
                <a:cs typeface="Arial" panose="020B0604020202020204" pitchFamily="34" charset="0"/>
              </a:rPr>
              <a:t>Summer 2021 Probabilistic Loss-of-Load Study</a:t>
            </a:r>
          </a:p>
          <a:p>
            <a:pPr lvl="1">
              <a:spcBef>
                <a:spcPts val="0"/>
              </a:spcBef>
            </a:pPr>
            <a:endParaRPr lang="en-US" sz="2600" dirty="0">
              <a:solidFill>
                <a:schemeClr val="tx1">
                  <a:lumMod val="50000"/>
                  <a:lumOff val="50000"/>
                </a:schemeClr>
              </a:solidFill>
              <a:latin typeface="Arial" panose="020B0604020202020204" pitchFamily="34" charset="0"/>
              <a:cs typeface="Arial" panose="020B0604020202020204" pitchFamily="34" charset="0"/>
            </a:endParaRPr>
          </a:p>
          <a:p>
            <a:pPr lvl="2">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16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514350" lvl="1" indent="0">
              <a:spcBef>
                <a:spcPts val="0"/>
              </a:spcBef>
              <a:buNone/>
              <a:tabLst>
                <a:tab pos="1371600" algn="l"/>
              </a:tabLst>
            </a:pPr>
            <a:endParaRPr lang="en-US" sz="20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1200150" lvl="2">
              <a:spcBef>
                <a:spcPts val="0"/>
              </a:spcBef>
            </a:pP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6" name="Picture 5">
            <a:extLst>
              <a:ext uri="{FF2B5EF4-FFF2-40B4-BE49-F238E27FC236}">
                <a16:creationId xmlns:a16="http://schemas.microsoft.com/office/drawing/2014/main" id="{8910160C-7387-4DE5-8874-DB2B1D280E81}"/>
              </a:ext>
            </a:extLst>
          </p:cNvPr>
          <p:cNvPicPr>
            <a:picLocks noChangeAspect="1"/>
          </p:cNvPicPr>
          <p:nvPr/>
        </p:nvPicPr>
        <p:blipFill>
          <a:blip r:embed="rId3"/>
          <a:stretch>
            <a:fillRect/>
          </a:stretch>
        </p:blipFill>
        <p:spPr>
          <a:xfrm>
            <a:off x="1143000" y="1658759"/>
            <a:ext cx="6248400" cy="4637266"/>
          </a:xfrm>
          <a:prstGeom prst="rect">
            <a:avLst/>
          </a:prstGeom>
        </p:spPr>
      </p:pic>
    </p:spTree>
    <p:extLst>
      <p:ext uri="{BB962C8B-B14F-4D97-AF65-F5344CB8AC3E}">
        <p14:creationId xmlns:p14="http://schemas.microsoft.com/office/powerpoint/2010/main" val="444762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April SAWG Topics</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914400"/>
            <a:ext cx="8229600" cy="5867400"/>
          </a:xfrm>
        </p:spPr>
        <p:txBody>
          <a:bodyPr>
            <a:normAutofit/>
          </a:bodyPr>
          <a:lstStyle/>
          <a:p>
            <a:pPr>
              <a:spcBef>
                <a:spcPts val="0"/>
              </a:spcBef>
            </a:pPr>
            <a:r>
              <a:rPr lang="en-US" sz="2600" dirty="0">
                <a:solidFill>
                  <a:schemeClr val="tx1">
                    <a:lumMod val="50000"/>
                    <a:lumOff val="50000"/>
                  </a:schemeClr>
                </a:solidFill>
                <a:latin typeface="Arial" panose="020B0604020202020204" pitchFamily="34" charset="0"/>
                <a:cs typeface="Arial" panose="020B0604020202020204" pitchFamily="34" charset="0"/>
              </a:rPr>
              <a:t>Distributed Generation in the CDR NPRR </a:t>
            </a:r>
          </a:p>
          <a:p>
            <a:pPr lvl="1">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Planning on Two NPRRS:</a:t>
            </a:r>
          </a:p>
          <a:p>
            <a:pPr lvl="2">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1</a:t>
            </a:r>
            <a:r>
              <a:rPr lang="en-US" sz="2200" baseline="30000" dirty="0">
                <a:solidFill>
                  <a:schemeClr val="tx1">
                    <a:lumMod val="50000"/>
                    <a:lumOff val="50000"/>
                  </a:schemeClr>
                </a:solidFill>
                <a:latin typeface="Arial" panose="020B0604020202020204" pitchFamily="34" charset="0"/>
                <a:cs typeface="Arial" panose="020B0604020202020204" pitchFamily="34" charset="0"/>
              </a:rPr>
              <a:t>st</a:t>
            </a:r>
            <a:r>
              <a:rPr lang="en-US" sz="2200" dirty="0">
                <a:solidFill>
                  <a:schemeClr val="tx1">
                    <a:lumMod val="50000"/>
                    <a:lumOff val="50000"/>
                  </a:schemeClr>
                </a:solidFill>
                <a:latin typeface="Arial" panose="020B0604020202020204" pitchFamily="34" charset="0"/>
                <a:cs typeface="Arial" panose="020B0604020202020204" pitchFamily="34" charset="0"/>
              </a:rPr>
              <a:t>  NPRR:</a:t>
            </a:r>
          </a:p>
          <a:p>
            <a:pPr lvl="3">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Memorialize what we are already doing </a:t>
            </a:r>
          </a:p>
          <a:p>
            <a:pPr lvl="3">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rooftop solar forecast</a:t>
            </a:r>
          </a:p>
          <a:p>
            <a:pPr lvl="3">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fossil fuel DG </a:t>
            </a:r>
          </a:p>
          <a:p>
            <a:pPr lvl="2">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2nd NPRR:</a:t>
            </a:r>
          </a:p>
          <a:p>
            <a:pPr lvl="3">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 Small generator interconnect process in RIOO</a:t>
            </a:r>
          </a:p>
          <a:p>
            <a:pPr lvl="3">
              <a:spcBef>
                <a:spcPts val="0"/>
              </a:spcBef>
            </a:pPr>
            <a:r>
              <a:rPr lang="en-US" sz="2200" dirty="0">
                <a:solidFill>
                  <a:schemeClr val="tx1">
                    <a:lumMod val="50000"/>
                    <a:lumOff val="50000"/>
                  </a:schemeClr>
                </a:solidFill>
                <a:latin typeface="Arial" panose="020B0604020202020204" pitchFamily="34" charset="0"/>
                <a:cs typeface="Arial" panose="020B0604020202020204" pitchFamily="34" charset="0"/>
              </a:rPr>
              <a:t>Need a process for when DG retires</a:t>
            </a:r>
          </a:p>
          <a:p>
            <a:pPr lvl="1">
              <a:spcBef>
                <a:spcPts val="0"/>
              </a:spcBef>
            </a:pPr>
            <a:endParaRPr lang="en-US" sz="2600" dirty="0">
              <a:solidFill>
                <a:schemeClr val="tx1">
                  <a:lumMod val="50000"/>
                  <a:lumOff val="50000"/>
                </a:schemeClr>
              </a:solidFill>
              <a:latin typeface="Arial" panose="020B0604020202020204" pitchFamily="34" charset="0"/>
              <a:cs typeface="Arial" panose="020B0604020202020204" pitchFamily="34" charset="0"/>
            </a:endParaRPr>
          </a:p>
          <a:p>
            <a:pPr lvl="2">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pPr lvl="1">
              <a:spcBef>
                <a:spcPts val="0"/>
              </a:spcBef>
            </a:pPr>
            <a:endParaRPr lang="en-US" sz="16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514350" lvl="1" indent="0">
              <a:spcBef>
                <a:spcPts val="0"/>
              </a:spcBef>
              <a:buNone/>
              <a:tabLst>
                <a:tab pos="1371600" algn="l"/>
              </a:tabLst>
            </a:pPr>
            <a:endParaRPr lang="en-US" sz="20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1200150" lvl="2">
              <a:spcBef>
                <a:spcPts val="0"/>
              </a:spcBef>
            </a:pP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822559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136525"/>
            <a:ext cx="8229600" cy="1082675"/>
          </a:xfrm>
        </p:spPr>
        <p:txBody>
          <a:bodyPr>
            <a:normAutofit/>
          </a:bodyPr>
          <a:lstStyle/>
          <a:p>
            <a:pPr algn="l"/>
            <a:r>
              <a:rPr lang="en-US" sz="2800" b="1" dirty="0">
                <a:latin typeface="Arial" panose="020B0604020202020204" pitchFamily="34" charset="0"/>
                <a:cs typeface="Arial" panose="020B0604020202020204" pitchFamily="34" charset="0"/>
              </a:rPr>
              <a:t>May SAWG </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609600" y="930275"/>
            <a:ext cx="8229600" cy="5715000"/>
          </a:xfrm>
        </p:spPr>
        <p:txBody>
          <a:bodyPr>
            <a:normAutofit/>
          </a:bodyPr>
          <a:lstStyle/>
          <a:p>
            <a:pPr>
              <a:lnSpc>
                <a:spcPct val="107000"/>
              </a:lnSpc>
              <a:spcBef>
                <a:spcPts val="0"/>
              </a:spcBef>
            </a:pPr>
            <a:r>
              <a:rPr lang="en-US" sz="2600" b="1"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CDR out on May 6</a:t>
            </a:r>
            <a:r>
              <a:rPr lang="en-US" sz="2600" b="1" baseline="300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th</a:t>
            </a:r>
            <a:r>
              <a:rPr lang="en-US" sz="2600" b="1"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 </a:t>
            </a:r>
          </a:p>
          <a:p>
            <a:pPr marL="0" indent="0">
              <a:lnSpc>
                <a:spcPct val="107000"/>
              </a:lnSpc>
              <a:spcBef>
                <a:spcPts val="0"/>
              </a:spcBef>
              <a:buNone/>
            </a:pPr>
            <a:endParaRPr lang="en-US" sz="26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sz="26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SAW</a:t>
            </a:r>
            <a:r>
              <a:rPr lang="en-US" sz="26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G Meeting May 18</a:t>
            </a:r>
            <a:r>
              <a:rPr lang="en-US" sz="2600" baseline="300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th</a:t>
            </a:r>
            <a:r>
              <a:rPr lang="en-US" sz="26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 (rescheduled from May 21</a:t>
            </a:r>
            <a:r>
              <a:rPr lang="en-US" sz="2600" baseline="300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st</a:t>
            </a:r>
            <a:r>
              <a:rPr lang="en-US" sz="26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a:t>
            </a:r>
          </a:p>
          <a:p>
            <a:pPr lvl="1">
              <a:lnSpc>
                <a:spcPct val="107000"/>
              </a:lnSpc>
              <a:spcBef>
                <a:spcPts val="0"/>
              </a:spcBef>
            </a:pPr>
            <a:r>
              <a:rPr lang="en-US" sz="22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Distributed Generation in the CDR follow up on upcoming NPRRs</a:t>
            </a:r>
          </a:p>
          <a:p>
            <a:pPr lvl="1">
              <a:lnSpc>
                <a:spcPct val="107000"/>
              </a:lnSpc>
              <a:spcBef>
                <a:spcPts val="0"/>
              </a:spcBef>
            </a:pPr>
            <a:r>
              <a:rPr lang="en-US" sz="22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Wind capacity contributions in CDR – change to peak </a:t>
            </a:r>
          </a:p>
          <a:p>
            <a:pPr lvl="1">
              <a:lnSpc>
                <a:spcPct val="107000"/>
              </a:lnSpc>
              <a:spcBef>
                <a:spcPts val="0"/>
              </a:spcBef>
            </a:pPr>
            <a:r>
              <a:rPr lang="en-US" sz="22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Battery Energy </a:t>
            </a:r>
            <a:r>
              <a:rPr lang="en-US" sz="22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S</a:t>
            </a:r>
            <a:r>
              <a:rPr lang="en-US" sz="22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torage </a:t>
            </a:r>
            <a:r>
              <a:rPr lang="en-US" sz="22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C</a:t>
            </a:r>
            <a:r>
              <a:rPr lang="en-US" sz="22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apacity contribution in CDR </a:t>
            </a:r>
          </a:p>
          <a:p>
            <a:pPr lvl="1">
              <a:lnSpc>
                <a:spcPct val="107000"/>
              </a:lnSpc>
              <a:spcBef>
                <a:spcPts val="0"/>
              </a:spcBef>
            </a:pPr>
            <a:r>
              <a:rPr lang="en-US" sz="22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Regions for Solar Capacity </a:t>
            </a:r>
            <a:r>
              <a:rPr lang="en-US" sz="22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c</a:t>
            </a:r>
            <a:r>
              <a:rPr lang="en-US" sz="22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rPr>
              <a:t>ontribution in CDR</a:t>
            </a:r>
          </a:p>
          <a:p>
            <a:pPr lvl="1">
              <a:lnSpc>
                <a:spcPct val="107000"/>
              </a:lnSpc>
              <a:spcBef>
                <a:spcPts val="0"/>
              </a:spcBef>
            </a:pPr>
            <a:r>
              <a:rPr lang="en-US" sz="2200" dirty="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Annual </a:t>
            </a:r>
            <a:r>
              <a:rPr lang="en-US" sz="2200">
                <a:solidFill>
                  <a:schemeClr val="bg1">
                    <a:lumMod val="50000"/>
                  </a:schemeClr>
                </a:solidFill>
                <a:latin typeface="Arial" panose="020B0604020202020204" pitchFamily="34" charset="0"/>
                <a:ea typeface="Calibri" panose="020F0502020204030204" pitchFamily="34" charset="0"/>
                <a:cs typeface="Arial" panose="020B0604020202020204" pitchFamily="34" charset="0"/>
              </a:rPr>
              <a:t>DG Report</a:t>
            </a:r>
            <a:endParaRPr lang="en-US" sz="22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lvl="1">
              <a:lnSpc>
                <a:spcPct val="107000"/>
              </a:lnSpc>
              <a:spcBef>
                <a:spcPts val="0"/>
              </a:spcBef>
            </a:pPr>
            <a:endParaRPr lang="en-US" sz="1800" dirty="0">
              <a:solidFill>
                <a:schemeClr val="bg1">
                  <a:lumMod val="50000"/>
                </a:schemeClr>
              </a:solidFill>
              <a:effectLst/>
              <a:latin typeface="Arial" panose="020B0604020202020204" pitchFamily="34" charset="0"/>
              <a:ea typeface="Calibri" panose="020F0502020204030204" pitchFamily="34" charset="0"/>
              <a:cs typeface="Arial" panose="020B0604020202020204" pitchFamily="34" charset="0"/>
            </a:endParaRPr>
          </a:p>
          <a:p>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marL="0"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marL="0" indent="0">
              <a:buNone/>
            </a:pPr>
            <a:endParaRPr lang="en-US" sz="1800" dirty="0">
              <a:solidFill>
                <a:schemeClr val="tx1">
                  <a:lumMod val="50000"/>
                  <a:lumOff val="50000"/>
                </a:schemeClr>
              </a:solidFill>
              <a:effectLst/>
              <a:latin typeface="Arial" panose="020B0604020202020204" pitchFamily="34" charset="0"/>
              <a:ea typeface="+mn-ea"/>
              <a:cs typeface="Arial" panose="020B0604020202020204" pitchFamily="34" charset="0"/>
            </a:endParaRP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5675031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D7FB2E800D0445AB60BE4CF6693240" ma:contentTypeVersion="9" ma:contentTypeDescription="Create a new document." ma:contentTypeScope="" ma:versionID="cba75499531ceb3f246cf6adc3a33ce8">
  <xsd:schema xmlns:xsd="http://www.w3.org/2001/XMLSchema" xmlns:xs="http://www.w3.org/2001/XMLSchema" xmlns:p="http://schemas.microsoft.com/office/2006/metadata/properties" xmlns:ns3="ace0c983-095b-4ab2-a133-4fa3e902b0fc" targetNamespace="http://schemas.microsoft.com/office/2006/metadata/properties" ma:root="true" ma:fieldsID="3a86683aa51a3373566f47fbb9006bc8" ns3:_="">
    <xsd:import namespace="ace0c983-095b-4ab2-a133-4fa3e902b0f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e0c983-095b-4ab2-a133-4fa3e902b0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8CE2DDC-B89F-47CA-A5CF-08D365F4B8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e0c983-095b-4ab2-a133-4fa3e902b0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2F5E0E-2CBD-45B1-B655-24315E7D52AD}">
  <ds:schemaRef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purl.org/dc/elements/1.1/"/>
    <ds:schemaRef ds:uri="ace0c983-095b-4ab2-a133-4fa3e902b0fc"/>
    <ds:schemaRef ds:uri="http://www.w3.org/XML/1998/namespace"/>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AE2ECC2F-A9D3-446E-81C4-139727DC353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16193</TotalTime>
  <Words>823</Words>
  <Application>Microsoft Office PowerPoint</Application>
  <PresentationFormat>On-screen Show (4:3)</PresentationFormat>
  <Paragraphs>138</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Supply Analysis Working Group Report to WMS</vt:lpstr>
      <vt:lpstr>Emergency Conditions List from TAC/WMS</vt:lpstr>
      <vt:lpstr>Emergency Conditions List from TAC/WMS</vt:lpstr>
      <vt:lpstr>April SAWG Topics</vt:lpstr>
      <vt:lpstr>April SAWG Topics</vt:lpstr>
      <vt:lpstr>April SAWG Topics</vt:lpstr>
      <vt:lpstr>April SAWG Topics</vt:lpstr>
      <vt:lpstr>April SAWG Topics</vt:lpstr>
      <vt:lpstr>May SAWG </vt:lpstr>
      <vt:lpstr>Voting Item: New Scope</vt:lpstr>
      <vt:lpstr>Voting Item: New Scope</vt:lpstr>
    </vt:vector>
  </TitlesOfParts>
  <Company>NRG Energy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Reliant Energy</dc:creator>
  <cp:lastModifiedBy>Caitlin Smith</cp:lastModifiedBy>
  <cp:revision>299</cp:revision>
  <cp:lastPrinted>2021-05-04T18:42:18Z</cp:lastPrinted>
  <dcterms:created xsi:type="dcterms:W3CDTF">2018-10-08T15:17:08Z</dcterms:created>
  <dcterms:modified xsi:type="dcterms:W3CDTF">2021-05-04T18:42:38Z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0x0101008CD7FB2E800D0445AB60BE4CF6693240</vt:lpwstr>
  </property>
</Properties>
</file>