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sldIdLst>
    <p:sldId id="256" r:id="rId5"/>
    <p:sldId id="276" r:id="rId6"/>
    <p:sldId id="277" r:id="rId7"/>
    <p:sldId id="278" r:id="rId8"/>
    <p:sldId id="274" r:id="rId9"/>
    <p:sldId id="27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715FB6-0B18-42E6-9BFE-66A2B2C19EAE}" v="9" dt="2021-04-29T21:00:52.1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3" d="100"/>
          <a:sy n="123" d="100"/>
        </p:scale>
        <p:origin x="114"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Rich" userId="5e9684b8-063c-4aeb-98ff-468c96de35a9" providerId="ADAL" clId="{52715FB6-0B18-42E6-9BFE-66A2B2C19EAE}"/>
    <pc:docChg chg="custSel addSld delSld modSld sldOrd">
      <pc:chgData name="Katie Rich" userId="5e9684b8-063c-4aeb-98ff-468c96de35a9" providerId="ADAL" clId="{52715FB6-0B18-42E6-9BFE-66A2B2C19EAE}" dt="2021-04-30T17:57:06.192" v="1338" actId="20577"/>
      <pc:docMkLst>
        <pc:docMk/>
      </pc:docMkLst>
      <pc:sldChg chg="modSp mod">
        <pc:chgData name="Katie Rich" userId="5e9684b8-063c-4aeb-98ff-468c96de35a9" providerId="ADAL" clId="{52715FB6-0B18-42E6-9BFE-66A2B2C19EAE}" dt="2021-04-27T20:35:46.825" v="11" actId="20577"/>
        <pc:sldMkLst>
          <pc:docMk/>
          <pc:sldMk cId="161441392" sldId="256"/>
        </pc:sldMkLst>
        <pc:spChg chg="mod">
          <ac:chgData name="Katie Rich" userId="5e9684b8-063c-4aeb-98ff-468c96de35a9" providerId="ADAL" clId="{52715FB6-0B18-42E6-9BFE-66A2B2C19EAE}" dt="2021-04-27T20:35:46.825" v="11" actId="20577"/>
          <ac:spMkLst>
            <pc:docMk/>
            <pc:sldMk cId="161441392" sldId="256"/>
            <ac:spMk id="3" creationId="{A4E42BE5-C11C-48C6-B3FE-69A55D3E592E}"/>
          </ac:spMkLst>
        </pc:spChg>
      </pc:sldChg>
      <pc:sldChg chg="modSp mod">
        <pc:chgData name="Katie Rich" userId="5e9684b8-063c-4aeb-98ff-468c96de35a9" providerId="ADAL" clId="{52715FB6-0B18-42E6-9BFE-66A2B2C19EAE}" dt="2021-04-30T17:57:06.192" v="1338" actId="20577"/>
        <pc:sldMkLst>
          <pc:docMk/>
          <pc:sldMk cId="2973100125" sldId="274"/>
        </pc:sldMkLst>
        <pc:spChg chg="mod">
          <ac:chgData name="Katie Rich" userId="5e9684b8-063c-4aeb-98ff-468c96de35a9" providerId="ADAL" clId="{52715FB6-0B18-42E6-9BFE-66A2B2C19EAE}" dt="2021-04-29T20:13:57.732" v="22" actId="20577"/>
          <ac:spMkLst>
            <pc:docMk/>
            <pc:sldMk cId="2973100125" sldId="274"/>
            <ac:spMk id="2" creationId="{16F4F925-7594-4981-8B3A-172414960D84}"/>
          </ac:spMkLst>
        </pc:spChg>
        <pc:spChg chg="mod">
          <ac:chgData name="Katie Rich" userId="5e9684b8-063c-4aeb-98ff-468c96de35a9" providerId="ADAL" clId="{52715FB6-0B18-42E6-9BFE-66A2B2C19EAE}" dt="2021-04-30T17:57:06.192" v="1338" actId="20577"/>
          <ac:spMkLst>
            <pc:docMk/>
            <pc:sldMk cId="2973100125" sldId="274"/>
            <ac:spMk id="3" creationId="{90D9035A-D695-40B0-9A9A-33A63927B740}"/>
          </ac:spMkLst>
        </pc:spChg>
      </pc:sldChg>
      <pc:sldChg chg="del">
        <pc:chgData name="Katie Rich" userId="5e9684b8-063c-4aeb-98ff-468c96de35a9" providerId="ADAL" clId="{52715FB6-0B18-42E6-9BFE-66A2B2C19EAE}" dt="2021-04-29T20:13:21.619" v="12" actId="47"/>
        <pc:sldMkLst>
          <pc:docMk/>
          <pc:sldMk cId="2248760848" sldId="276"/>
        </pc:sldMkLst>
      </pc:sldChg>
      <pc:sldChg chg="modSp new mod ord">
        <pc:chgData name="Katie Rich" userId="5e9684b8-063c-4aeb-98ff-468c96de35a9" providerId="ADAL" clId="{52715FB6-0B18-42E6-9BFE-66A2B2C19EAE}" dt="2021-04-29T20:59:49.100" v="1328" actId="20577"/>
        <pc:sldMkLst>
          <pc:docMk/>
          <pc:sldMk cId="2967009145" sldId="276"/>
        </pc:sldMkLst>
        <pc:spChg chg="mod">
          <ac:chgData name="Katie Rich" userId="5e9684b8-063c-4aeb-98ff-468c96de35a9" providerId="ADAL" clId="{52715FB6-0B18-42E6-9BFE-66A2B2C19EAE}" dt="2021-04-29T20:19:12.365" v="216" actId="20577"/>
          <ac:spMkLst>
            <pc:docMk/>
            <pc:sldMk cId="2967009145" sldId="276"/>
            <ac:spMk id="2" creationId="{40151896-9436-4084-AF8D-90447BB03860}"/>
          </ac:spMkLst>
        </pc:spChg>
        <pc:spChg chg="mod">
          <ac:chgData name="Katie Rich" userId="5e9684b8-063c-4aeb-98ff-468c96de35a9" providerId="ADAL" clId="{52715FB6-0B18-42E6-9BFE-66A2B2C19EAE}" dt="2021-04-29T20:59:49.100" v="1328" actId="20577"/>
          <ac:spMkLst>
            <pc:docMk/>
            <pc:sldMk cId="2967009145" sldId="276"/>
            <ac:spMk id="3" creationId="{72855240-F1CF-4CAA-8BED-FFDC09E573E6}"/>
          </ac:spMkLst>
        </pc:spChg>
      </pc:sldChg>
      <pc:sldChg chg="del">
        <pc:chgData name="Katie Rich" userId="5e9684b8-063c-4aeb-98ff-468c96de35a9" providerId="ADAL" clId="{52715FB6-0B18-42E6-9BFE-66A2B2C19EAE}" dt="2021-04-29T20:13:22.723" v="13" actId="47"/>
        <pc:sldMkLst>
          <pc:docMk/>
          <pc:sldMk cId="1937622162" sldId="277"/>
        </pc:sldMkLst>
      </pc:sldChg>
      <pc:sldChg chg="addSp delSp modSp new mod">
        <pc:chgData name="Katie Rich" userId="5e9684b8-063c-4aeb-98ff-468c96de35a9" providerId="ADAL" clId="{52715FB6-0B18-42E6-9BFE-66A2B2C19EAE}" dt="2021-04-30T17:56:17.931" v="1336" actId="20577"/>
        <pc:sldMkLst>
          <pc:docMk/>
          <pc:sldMk cId="2714779831" sldId="277"/>
        </pc:sldMkLst>
        <pc:spChg chg="mod">
          <ac:chgData name="Katie Rich" userId="5e9684b8-063c-4aeb-98ff-468c96de35a9" providerId="ADAL" clId="{52715FB6-0B18-42E6-9BFE-66A2B2C19EAE}" dt="2021-04-29T20:23:05.341" v="472" actId="20577"/>
          <ac:spMkLst>
            <pc:docMk/>
            <pc:sldMk cId="2714779831" sldId="277"/>
            <ac:spMk id="2" creationId="{54294AF4-EB12-4961-A8AE-F5E47BA14C4E}"/>
          </ac:spMkLst>
        </pc:spChg>
        <pc:spChg chg="mod">
          <ac:chgData name="Katie Rich" userId="5e9684b8-063c-4aeb-98ff-468c96de35a9" providerId="ADAL" clId="{52715FB6-0B18-42E6-9BFE-66A2B2C19EAE}" dt="2021-04-30T17:56:17.931" v="1336" actId="20577"/>
          <ac:spMkLst>
            <pc:docMk/>
            <pc:sldMk cId="2714779831" sldId="277"/>
            <ac:spMk id="3" creationId="{748DAF82-D33D-4FA4-ABC4-D0AB502E9B1E}"/>
          </ac:spMkLst>
        </pc:spChg>
        <pc:graphicFrameChg chg="add del mod">
          <ac:chgData name="Katie Rich" userId="5e9684b8-063c-4aeb-98ff-468c96de35a9" providerId="ADAL" clId="{52715FB6-0B18-42E6-9BFE-66A2B2C19EAE}" dt="2021-04-29T20:24:25.116" v="562"/>
          <ac:graphicFrameMkLst>
            <pc:docMk/>
            <pc:sldMk cId="2714779831" sldId="277"/>
            <ac:graphicFrameMk id="4" creationId="{47358745-5011-49C7-B014-628F3EAA8CC1}"/>
          </ac:graphicFrameMkLst>
        </pc:graphicFrameChg>
      </pc:sldChg>
      <pc:sldChg chg="modSp new mod">
        <pc:chgData name="Katie Rich" userId="5e9684b8-063c-4aeb-98ff-468c96de35a9" providerId="ADAL" clId="{52715FB6-0B18-42E6-9BFE-66A2B2C19EAE}" dt="2021-04-29T20:59:27.692" v="1316" actId="20577"/>
        <pc:sldMkLst>
          <pc:docMk/>
          <pc:sldMk cId="2520976960" sldId="278"/>
        </pc:sldMkLst>
        <pc:spChg chg="mod">
          <ac:chgData name="Katie Rich" userId="5e9684b8-063c-4aeb-98ff-468c96de35a9" providerId="ADAL" clId="{52715FB6-0B18-42E6-9BFE-66A2B2C19EAE}" dt="2021-04-29T20:31:56.827" v="1037" actId="20577"/>
          <ac:spMkLst>
            <pc:docMk/>
            <pc:sldMk cId="2520976960" sldId="278"/>
            <ac:spMk id="2" creationId="{58D5C6C0-75E3-4488-AEF4-9CD5621ED2C3}"/>
          </ac:spMkLst>
        </pc:spChg>
        <pc:spChg chg="mod">
          <ac:chgData name="Katie Rich" userId="5e9684b8-063c-4aeb-98ff-468c96de35a9" providerId="ADAL" clId="{52715FB6-0B18-42E6-9BFE-66A2B2C19EAE}" dt="2021-04-29T20:59:27.692" v="1316" actId="20577"/>
          <ac:spMkLst>
            <pc:docMk/>
            <pc:sldMk cId="2520976960" sldId="278"/>
            <ac:spMk id="3" creationId="{4C825859-F2CC-4717-B441-1C7EE533783D}"/>
          </ac:spMkLst>
        </pc:spChg>
      </pc:sldChg>
      <pc:sldChg chg="del">
        <pc:chgData name="Katie Rich" userId="5e9684b8-063c-4aeb-98ff-468c96de35a9" providerId="ADAL" clId="{52715FB6-0B18-42E6-9BFE-66A2B2C19EAE}" dt="2021-04-29T20:13:23.717" v="14" actId="47"/>
        <pc:sldMkLst>
          <pc:docMk/>
          <pc:sldMk cId="3810826256" sldId="27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78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07166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946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147447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63E7EB-62E5-4854-A58A-BCE516D80C67}" type="datetimeFigureOut">
              <a:rPr lang="en-US" smtClean="0"/>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29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63E7EB-62E5-4854-A58A-BCE516D80C67}"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6985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63E7EB-62E5-4854-A58A-BCE516D80C67}" type="datetimeFigureOut">
              <a:rPr lang="en-US" smtClean="0"/>
              <a:t>5/4/2021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8974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63E7EB-62E5-4854-A58A-BCE516D80C67}" type="datetimeFigureOut">
              <a:rPr lang="en-US" smtClean="0"/>
              <a:t>5/4/2021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00086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63E7EB-62E5-4854-A58A-BCE516D80C67}" type="datetimeFigureOut">
              <a:rPr lang="en-US" smtClean="0"/>
              <a:t>5/4/2021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71805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63E7EB-62E5-4854-A58A-BCE516D80C67}" type="datetimeFigureOut">
              <a:rPr lang="en-US" smtClean="0"/>
              <a:t>5/4/2021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BCDF4C-EFB4-45D2-9370-B6E859D55DCA}" type="slidenum">
              <a:rPr lang="en-US" smtClean="0"/>
              <a:t>‹#›</a:t>
            </a:fld>
            <a:endParaRPr lang="en-US"/>
          </a:p>
        </p:txBody>
      </p:sp>
    </p:spTree>
    <p:extLst>
      <p:ext uri="{BB962C8B-B14F-4D97-AF65-F5344CB8AC3E}">
        <p14:creationId xmlns:p14="http://schemas.microsoft.com/office/powerpoint/2010/main" val="397204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63E7EB-62E5-4854-A58A-BCE516D80C67}" type="datetimeFigureOut">
              <a:rPr lang="en-US" smtClean="0"/>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425727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63E7EB-62E5-4854-A58A-BCE516D80C67}" type="datetimeFigureOut">
              <a:rPr lang="en-US" smtClean="0"/>
              <a:t>5/4/2021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BCDF4C-EFB4-45D2-9370-B6E859D55DC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9952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780425-BFA3-4F76-A3D7-DC99BE53D0EC}"/>
              </a:ext>
            </a:extLst>
          </p:cNvPr>
          <p:cNvSpPr>
            <a:spLocks noGrp="1"/>
          </p:cNvSpPr>
          <p:nvPr>
            <p:ph type="ctrTitle"/>
          </p:nvPr>
        </p:nvSpPr>
        <p:spPr/>
        <p:txBody>
          <a:bodyPr/>
          <a:lstStyle/>
          <a:p>
            <a:r>
              <a:rPr lang="en-US" dirty="0"/>
              <a:t>Congestion Management Working Group</a:t>
            </a:r>
          </a:p>
        </p:txBody>
      </p:sp>
      <p:sp>
        <p:nvSpPr>
          <p:cNvPr id="3" name="Subtitle 2">
            <a:extLst>
              <a:ext uri="{FF2B5EF4-FFF2-40B4-BE49-F238E27FC236}">
                <a16:creationId xmlns:a16="http://schemas.microsoft.com/office/drawing/2014/main" xmlns="" id="{A4E42BE5-C11C-48C6-B3FE-69A55D3E592E}"/>
              </a:ext>
            </a:extLst>
          </p:cNvPr>
          <p:cNvSpPr>
            <a:spLocks noGrp="1"/>
          </p:cNvSpPr>
          <p:nvPr>
            <p:ph type="subTitle" idx="1"/>
          </p:nvPr>
        </p:nvSpPr>
        <p:spPr/>
        <p:txBody>
          <a:bodyPr/>
          <a:lstStyle/>
          <a:p>
            <a:r>
              <a:rPr lang="en-US" sz="1400" dirty="0"/>
              <a:t>May 5, </a:t>
            </a:r>
            <a:r>
              <a:rPr lang="en-US" sz="1400" dirty="0" smtClean="0"/>
              <a:t>2021</a:t>
            </a:r>
          </a:p>
          <a:p>
            <a:r>
              <a:rPr lang="en-US" sz="1400" dirty="0" smtClean="0"/>
              <a:t>Katie Rich, Chair</a:t>
            </a:r>
          </a:p>
          <a:p>
            <a:r>
              <a:rPr lang="en-US" sz="1400" smtClean="0"/>
              <a:t>Andy Nguyen, VC </a:t>
            </a:r>
            <a:endParaRPr lang="en-US" sz="1400" dirty="0" smtClean="0"/>
          </a:p>
          <a:p>
            <a:endParaRPr lang="en-US" dirty="0"/>
          </a:p>
        </p:txBody>
      </p:sp>
    </p:spTree>
    <p:extLst>
      <p:ext uri="{BB962C8B-B14F-4D97-AF65-F5344CB8AC3E}">
        <p14:creationId xmlns:p14="http://schemas.microsoft.com/office/powerpoint/2010/main" val="161441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151896-9436-4084-AF8D-90447BB03860}"/>
              </a:ext>
            </a:extLst>
          </p:cNvPr>
          <p:cNvSpPr>
            <a:spLocks noGrp="1"/>
          </p:cNvSpPr>
          <p:nvPr>
            <p:ph type="title"/>
          </p:nvPr>
        </p:nvSpPr>
        <p:spPr/>
        <p:txBody>
          <a:bodyPr/>
          <a:lstStyle/>
          <a:p>
            <a:r>
              <a:rPr lang="en-US" dirty="0"/>
              <a:t>TAC Emergency Conditions Item No. 86</a:t>
            </a:r>
          </a:p>
        </p:txBody>
      </p:sp>
      <p:sp>
        <p:nvSpPr>
          <p:cNvPr id="3" name="Content Placeholder 2">
            <a:extLst>
              <a:ext uri="{FF2B5EF4-FFF2-40B4-BE49-F238E27FC236}">
                <a16:creationId xmlns:a16="http://schemas.microsoft.com/office/drawing/2014/main" xmlns="" id="{72855240-F1CF-4CAA-8BED-FFDC09E573E6}"/>
              </a:ext>
            </a:extLst>
          </p:cNvPr>
          <p:cNvSpPr>
            <a:spLocks noGrp="1"/>
          </p:cNvSpPr>
          <p:nvPr>
            <p:ph idx="1"/>
          </p:nvPr>
        </p:nvSpPr>
        <p:spPr/>
        <p:txBody>
          <a:bodyPr/>
          <a:lstStyle/>
          <a:p>
            <a:pPr>
              <a:buFont typeface="Courier New" panose="02070309020205020404" pitchFamily="49" charset="0"/>
              <a:buChar char="o"/>
            </a:pPr>
            <a:r>
              <a:rPr lang="en-US" dirty="0"/>
              <a:t> Review constraint management process during EEA3: How much generation was curtailed for congestion including GTCs during EEA3?</a:t>
            </a:r>
          </a:p>
          <a:p>
            <a:pPr lvl="1">
              <a:buFont typeface="Courier New" panose="02070309020205020404" pitchFamily="49" charset="0"/>
              <a:buChar char="o"/>
            </a:pPr>
            <a:r>
              <a:rPr lang="en-US" dirty="0"/>
              <a:t>ERCOT to determine amount of curtailed generation</a:t>
            </a:r>
          </a:p>
          <a:p>
            <a:pPr lvl="1">
              <a:buFont typeface="Courier New" panose="02070309020205020404" pitchFamily="49" charset="0"/>
              <a:buChar char="o"/>
            </a:pPr>
            <a:r>
              <a:rPr lang="en-US" dirty="0"/>
              <a:t>Better understand curtailments at the time interrupting firm load</a:t>
            </a:r>
          </a:p>
          <a:p>
            <a:pPr lvl="1">
              <a:buFont typeface="Courier New" panose="02070309020205020404" pitchFamily="49" charset="0"/>
              <a:buChar char="o"/>
            </a:pPr>
            <a:r>
              <a:rPr lang="en-US" dirty="0"/>
              <a:t>Determine tie to NERC-EOP-011</a:t>
            </a:r>
          </a:p>
          <a:p>
            <a:endParaRPr lang="en-US" dirty="0"/>
          </a:p>
        </p:txBody>
      </p:sp>
    </p:spTree>
    <p:extLst>
      <p:ext uri="{BB962C8B-B14F-4D97-AF65-F5344CB8AC3E}">
        <p14:creationId xmlns:p14="http://schemas.microsoft.com/office/powerpoint/2010/main" val="296700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294AF4-EB12-4961-A8AE-F5E47BA14C4E}"/>
              </a:ext>
            </a:extLst>
          </p:cNvPr>
          <p:cNvSpPr>
            <a:spLocks noGrp="1"/>
          </p:cNvSpPr>
          <p:nvPr>
            <p:ph type="title"/>
          </p:nvPr>
        </p:nvSpPr>
        <p:spPr/>
        <p:txBody>
          <a:bodyPr>
            <a:normAutofit fontScale="90000"/>
          </a:bodyPr>
          <a:lstStyle/>
          <a:p>
            <a:r>
              <a:rPr lang="en-US" dirty="0"/>
              <a:t>OBDRR 026, Change Shadow Price Caps to Curves and Remove Shift Factor Threshold	</a:t>
            </a:r>
          </a:p>
        </p:txBody>
      </p:sp>
      <p:sp>
        <p:nvSpPr>
          <p:cNvPr id="3" name="Content Placeholder 2">
            <a:extLst>
              <a:ext uri="{FF2B5EF4-FFF2-40B4-BE49-F238E27FC236}">
                <a16:creationId xmlns:a16="http://schemas.microsoft.com/office/drawing/2014/main" xmlns="" id="{748DAF82-D33D-4FA4-ABC4-D0AB502E9B1E}"/>
              </a:ext>
            </a:extLst>
          </p:cNvPr>
          <p:cNvSpPr>
            <a:spLocks noGrp="1"/>
          </p:cNvSpPr>
          <p:nvPr>
            <p:ph idx="1"/>
          </p:nvPr>
        </p:nvSpPr>
        <p:spPr/>
        <p:txBody>
          <a:bodyPr/>
          <a:lstStyle/>
          <a:p>
            <a:pPr>
              <a:buFont typeface="Courier New" panose="02070309020205020404" pitchFamily="49" charset="0"/>
              <a:buChar char="o"/>
            </a:pPr>
            <a:r>
              <a:rPr lang="en-US" dirty="0"/>
              <a:t> CMWG focused on three points related to the transmission demand curve:</a:t>
            </a:r>
          </a:p>
          <a:p>
            <a:pPr lvl="1">
              <a:buFont typeface="Courier New" panose="02070309020205020404" pitchFamily="49" charset="0"/>
              <a:buChar char="o"/>
            </a:pPr>
            <a:r>
              <a:rPr lang="en-US" dirty="0"/>
              <a:t>Review the impact on irresolvable constraints </a:t>
            </a:r>
          </a:p>
          <a:p>
            <a:pPr lvl="1">
              <a:buFont typeface="Courier New" panose="02070309020205020404" pitchFamily="49" charset="0"/>
              <a:buChar char="o"/>
            </a:pPr>
            <a:r>
              <a:rPr lang="en-US" dirty="0"/>
              <a:t>Review the language on the irresolvable constraint threshold</a:t>
            </a:r>
          </a:p>
          <a:p>
            <a:pPr lvl="1">
              <a:buFont typeface="Courier New" panose="02070309020205020404" pitchFamily="49" charset="0"/>
              <a:buChar char="o"/>
            </a:pPr>
            <a:r>
              <a:rPr lang="en-US" dirty="0"/>
              <a:t>Review the impact on congestion</a:t>
            </a:r>
          </a:p>
          <a:p>
            <a:pPr>
              <a:buFont typeface="Courier New" panose="02070309020205020404" pitchFamily="49" charset="0"/>
              <a:buChar char="o"/>
            </a:pPr>
            <a:r>
              <a:rPr lang="en-US" dirty="0"/>
              <a:t> At the May meeting, ERCOT will provide data on how often post contingency overloads would exceed $1000 but not exceed 102%</a:t>
            </a:r>
          </a:p>
          <a:p>
            <a:pPr>
              <a:buFont typeface="Courier New" panose="02070309020205020404" pitchFamily="49" charset="0"/>
              <a:buChar char="o"/>
            </a:pPr>
            <a:r>
              <a:rPr lang="en-US" dirty="0"/>
              <a:t> Comments were filed by DC Energy on April 28 stating that:</a:t>
            </a:r>
          </a:p>
          <a:p>
            <a:pPr lvl="1">
              <a:buFont typeface="Courier New" panose="02070309020205020404" pitchFamily="49" charset="0"/>
              <a:buChar char="o"/>
            </a:pPr>
            <a:r>
              <a:rPr lang="en-US" dirty="0"/>
              <a:t>Constraints under a 102% flow exceedance may become and stay violated when there is a market solution available under the now existing Shadow Price Caps</a:t>
            </a:r>
          </a:p>
          <a:p>
            <a:pPr lvl="1">
              <a:buFont typeface="Courier New" panose="02070309020205020404" pitchFamily="49" charset="0"/>
              <a:buChar char="o"/>
            </a:pPr>
            <a:r>
              <a:rPr lang="en-US" dirty="0"/>
              <a:t>As a result, the increase in constraint violations would in turn lead to more frequent triggering of the irresolvable constraint threshold in current Section 3.6.1 of the Methodology for Setting Maximum Shadow Prices for Network and Power Balance Constraints</a:t>
            </a:r>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2714779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D5C6C0-75E3-4488-AEF4-9CD5621ED2C3}"/>
              </a:ext>
            </a:extLst>
          </p:cNvPr>
          <p:cNvSpPr>
            <a:spLocks noGrp="1"/>
          </p:cNvSpPr>
          <p:nvPr>
            <p:ph type="title"/>
          </p:nvPr>
        </p:nvSpPr>
        <p:spPr/>
        <p:txBody>
          <a:bodyPr/>
          <a:lstStyle/>
          <a:p>
            <a:r>
              <a:rPr lang="en-US" dirty="0"/>
              <a:t>NPRR 1063, Dynamic Rating Transparency</a:t>
            </a:r>
          </a:p>
        </p:txBody>
      </p:sp>
      <p:sp>
        <p:nvSpPr>
          <p:cNvPr id="3" name="Content Placeholder 2">
            <a:extLst>
              <a:ext uri="{FF2B5EF4-FFF2-40B4-BE49-F238E27FC236}">
                <a16:creationId xmlns:a16="http://schemas.microsoft.com/office/drawing/2014/main" xmlns="" id="{4C825859-F2CC-4717-B441-1C7EE533783D}"/>
              </a:ext>
            </a:extLst>
          </p:cNvPr>
          <p:cNvSpPr>
            <a:spLocks noGrp="1"/>
          </p:cNvSpPr>
          <p:nvPr>
            <p:ph idx="1"/>
          </p:nvPr>
        </p:nvSpPr>
        <p:spPr/>
        <p:txBody>
          <a:bodyPr/>
          <a:lstStyle/>
          <a:p>
            <a:pPr>
              <a:buFont typeface="Courier New" panose="02070309020205020404" pitchFamily="49" charset="0"/>
              <a:buChar char="o"/>
            </a:pPr>
            <a:r>
              <a:rPr lang="en-US" dirty="0"/>
              <a:t> CMWG discussed the need for language revisions to align the NPRR language with the sample report provided by ERCOT</a:t>
            </a:r>
          </a:p>
          <a:p>
            <a:pPr>
              <a:buFont typeface="Courier New" panose="02070309020205020404" pitchFamily="49" charset="0"/>
              <a:buChar char="o"/>
            </a:pPr>
            <a:r>
              <a:rPr lang="en-US" dirty="0"/>
              <a:t> Following the meeting, DC Energy filed comments on April 21</a:t>
            </a:r>
          </a:p>
          <a:p>
            <a:pPr>
              <a:buFont typeface="Courier New" panose="02070309020205020404" pitchFamily="49" charset="0"/>
              <a:buChar char="o"/>
            </a:pPr>
            <a:r>
              <a:rPr lang="en-US" dirty="0"/>
              <a:t> ROS endorsed the NPRR with DC Energy’s comments on April 29</a:t>
            </a:r>
          </a:p>
        </p:txBody>
      </p:sp>
    </p:spTree>
    <p:extLst>
      <p:ext uri="{BB962C8B-B14F-4D97-AF65-F5344CB8AC3E}">
        <p14:creationId xmlns:p14="http://schemas.microsoft.com/office/powerpoint/2010/main" val="2520976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F4F925-7594-4981-8B3A-172414960D84}"/>
              </a:ext>
            </a:extLst>
          </p:cNvPr>
          <p:cNvSpPr>
            <a:spLocks noGrp="1"/>
          </p:cNvSpPr>
          <p:nvPr>
            <p:ph type="title"/>
          </p:nvPr>
        </p:nvSpPr>
        <p:spPr/>
        <p:txBody>
          <a:bodyPr/>
          <a:lstStyle/>
          <a:p>
            <a:r>
              <a:rPr lang="en-US" dirty="0"/>
              <a:t>Next Meeting: May 10</a:t>
            </a:r>
          </a:p>
        </p:txBody>
      </p:sp>
      <p:sp>
        <p:nvSpPr>
          <p:cNvPr id="3" name="Content Placeholder 2">
            <a:extLst>
              <a:ext uri="{FF2B5EF4-FFF2-40B4-BE49-F238E27FC236}">
                <a16:creationId xmlns:a16="http://schemas.microsoft.com/office/drawing/2014/main" xmlns="" id="{90D9035A-D695-40B0-9A9A-33A63927B740}"/>
              </a:ext>
            </a:extLst>
          </p:cNvPr>
          <p:cNvSpPr>
            <a:spLocks noGrp="1"/>
          </p:cNvSpPr>
          <p:nvPr>
            <p:ph idx="1"/>
          </p:nvPr>
        </p:nvSpPr>
        <p:spPr/>
        <p:txBody>
          <a:bodyPr/>
          <a:lstStyle/>
          <a:p>
            <a:pPr>
              <a:buFont typeface="Courier New" panose="02070309020205020404" pitchFamily="49" charset="0"/>
              <a:buChar char="o"/>
            </a:pPr>
            <a:r>
              <a:rPr lang="en-US" dirty="0"/>
              <a:t> Item No. 86 - Review constraint management process during EEA3: How much generation was curtailed for congestion including GTCs during EEA3?</a:t>
            </a:r>
          </a:p>
          <a:p>
            <a:pPr lvl="1">
              <a:buFont typeface="Courier New" panose="02070309020205020404" pitchFamily="49" charset="0"/>
              <a:buChar char="o"/>
            </a:pPr>
            <a:r>
              <a:rPr lang="en-US" dirty="0"/>
              <a:t>Request at TAC to also understand how load shed may have contributed to congestion limitations</a:t>
            </a:r>
          </a:p>
          <a:p>
            <a:pPr>
              <a:buFont typeface="Courier New" panose="02070309020205020404" pitchFamily="49" charset="0"/>
              <a:buChar char="o"/>
            </a:pPr>
            <a:r>
              <a:rPr lang="en-US" dirty="0"/>
              <a:t> OBDRR 026, Change Shadow Price Caps to Curves and Remove Shift Factor Threshold	</a:t>
            </a:r>
          </a:p>
          <a:p>
            <a:pPr>
              <a:buFont typeface="Courier New" panose="02070309020205020404" pitchFamily="49" charset="0"/>
              <a:buChar char="o"/>
            </a:pPr>
            <a:r>
              <a:rPr lang="en-US" dirty="0"/>
              <a:t> Spatial granularity of solar production and forecasts </a:t>
            </a:r>
          </a:p>
          <a:p>
            <a:pPr lvl="1">
              <a:buFont typeface="Courier New" panose="02070309020205020404" pitchFamily="49" charset="0"/>
              <a:buChar char="o"/>
            </a:pPr>
            <a:r>
              <a:rPr lang="en-US"/>
              <a:t>Currently </a:t>
            </a:r>
            <a:r>
              <a:rPr lang="en-US" dirty="0"/>
              <a:t>at </a:t>
            </a:r>
            <a:r>
              <a:rPr lang="en-US"/>
              <a:t>the system-wide </a:t>
            </a:r>
            <a:r>
              <a:rPr lang="en-US" dirty="0"/>
              <a:t>level, but there’s been a request to breakout by load zone</a:t>
            </a:r>
          </a:p>
        </p:txBody>
      </p:sp>
    </p:spTree>
    <p:extLst>
      <p:ext uri="{BB962C8B-B14F-4D97-AF65-F5344CB8AC3E}">
        <p14:creationId xmlns:p14="http://schemas.microsoft.com/office/powerpoint/2010/main" val="2973100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E6D9B-9736-46CA-BC4E-2980AC91584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xmlns="" id="{4E2B631C-2ACA-45DE-AEB5-D046A05544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3498171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6BF004497F87479DAD31F00AF725C6" ma:contentTypeVersion="11" ma:contentTypeDescription="Create a new document." ma:contentTypeScope="" ma:versionID="3ab0190e023d7e5aafc33e46ba37906b">
  <xsd:schema xmlns:xsd="http://www.w3.org/2001/XMLSchema" xmlns:xs="http://www.w3.org/2001/XMLSchema" xmlns:p="http://schemas.microsoft.com/office/2006/metadata/properties" xmlns:ns3="4345d1df-5d12-4f7e-b776-008b25f27986" xmlns:ns4="74773060-95be-4758-a20e-6e2cb91bc751" targetNamespace="http://schemas.microsoft.com/office/2006/metadata/properties" ma:root="true" ma:fieldsID="666fe65660b28134fc1fceb1ad30ea0e" ns3:_="" ns4:_="">
    <xsd:import namespace="4345d1df-5d12-4f7e-b776-008b25f27986"/>
    <xsd:import namespace="74773060-95be-4758-a20e-6e2cb91bc75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5d1df-5d12-4f7e-b776-008b25f279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773060-95be-4758-a20e-6e2cb91bc75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B11B8E-E5F0-4984-885F-01D3E6F1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5d1df-5d12-4f7e-b776-008b25f27986"/>
    <ds:schemaRef ds:uri="74773060-95be-4758-a20e-6e2cb91bc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8DB13F-86D2-4716-9AB2-253CE0661DC7}">
  <ds:schemaRefs>
    <ds:schemaRef ds:uri="http://schemas.microsoft.com/sharepoint/v3/contenttype/forms"/>
  </ds:schemaRefs>
</ds:datastoreItem>
</file>

<file path=customXml/itemProps3.xml><?xml version="1.0" encoding="utf-8"?>
<ds:datastoreItem xmlns:ds="http://schemas.openxmlformats.org/officeDocument/2006/customXml" ds:itemID="{C938B4D0-C359-4FA3-8BF1-2E9184C77F7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Retrospect</Template>
  <TotalTime>14452</TotalTime>
  <Words>325</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Calibri Light</vt:lpstr>
      <vt:lpstr>Courier New</vt:lpstr>
      <vt:lpstr>Retrospect</vt:lpstr>
      <vt:lpstr>Congestion Management Working Group</vt:lpstr>
      <vt:lpstr>TAC Emergency Conditions Item No. 86</vt:lpstr>
      <vt:lpstr>OBDRR 026, Change Shadow Price Caps to Curves and Remove Shift Factor Threshold </vt:lpstr>
      <vt:lpstr>NPRR 1063, Dynamic Rating Transparency</vt:lpstr>
      <vt:lpstr>Next Meeting: May 10</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Management Working Group</dc:title>
  <dc:creator>Morris, Sandra</dc:creator>
  <cp:lastModifiedBy>Clifton, Suzy</cp:lastModifiedBy>
  <cp:revision>22</cp:revision>
  <dcterms:created xsi:type="dcterms:W3CDTF">2019-09-10T19:44:15Z</dcterms:created>
  <dcterms:modified xsi:type="dcterms:W3CDTF">2021-05-04T20:51:19Z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0x010100816BF004497F87479DAD31F00AF725C6</vt:lpwstr>
  </property>
</Properties>
</file>