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76" r:id="rId7"/>
    <p:sldId id="270" r:id="rId8"/>
    <p:sldId id="285" r:id="rId9"/>
    <p:sldId id="281" r:id="rId10"/>
    <p:sldId id="284" r:id="rId11"/>
    <p:sldId id="271" r:id="rId12"/>
    <p:sldId id="282" r:id="rId13"/>
    <p:sldId id="27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eno, Alfredo" initials="MA" lastIdx="3" clrIdx="0">
    <p:extLst>
      <p:ext uri="{19B8F6BF-5375-455C-9EA6-DF929625EA0E}">
        <p15:presenceInfo xmlns:p15="http://schemas.microsoft.com/office/powerpoint/2012/main" userId="S-1-5-21-639947351-343809578-3807592339-159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Percentile of Daily Percentiles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505934706494367E-2"/>
          <c:y val="0.13420169956207517"/>
          <c:w val="0.88630128260288932"/>
          <c:h val="0.6223666745205006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Sheet2!$A$2</c:f>
              <c:strCache>
                <c:ptCount val="1"/>
                <c:pt idx="0">
                  <c:v>Percentile of Daily Percentile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Sheet2!$B$1:$M$1</c:f>
              <c:numCache>
                <c:formatCode>General</c:formatCode>
                <c:ptCount val="12"/>
                <c:pt idx="0">
                  <c:v>0.99</c:v>
                </c:pt>
                <c:pt idx="1">
                  <c:v>0.98</c:v>
                </c:pt>
                <c:pt idx="2">
                  <c:v>0.95</c:v>
                </c:pt>
                <c:pt idx="3">
                  <c:v>0.9</c:v>
                </c:pt>
                <c:pt idx="4">
                  <c:v>0.85</c:v>
                </c:pt>
                <c:pt idx="5">
                  <c:v>0.8</c:v>
                </c:pt>
                <c:pt idx="6">
                  <c:v>0.75</c:v>
                </c:pt>
                <c:pt idx="7">
                  <c:v>0.7</c:v>
                </c:pt>
                <c:pt idx="8">
                  <c:v>0.65</c:v>
                </c:pt>
                <c:pt idx="9">
                  <c:v>0.6</c:v>
                </c:pt>
                <c:pt idx="10">
                  <c:v>0.55000000000000004</c:v>
                </c:pt>
                <c:pt idx="11">
                  <c:v>0.5</c:v>
                </c:pt>
              </c:numCache>
            </c:numRef>
          </c:cat>
          <c:val>
            <c:numRef>
              <c:f>Sheet2!$B$2:$M$2</c:f>
              <c:numCache>
                <c:formatCode>0</c:formatCode>
                <c:ptCount val="12"/>
                <c:pt idx="0">
                  <c:v>17241.56399999998</c:v>
                </c:pt>
                <c:pt idx="1">
                  <c:v>13796.97999999999</c:v>
                </c:pt>
                <c:pt idx="2">
                  <c:v>8127.7999999999984</c:v>
                </c:pt>
                <c:pt idx="3">
                  <c:v>4831.1000000000022</c:v>
                </c:pt>
                <c:pt idx="4">
                  <c:v>3217.9249999999993</c:v>
                </c:pt>
                <c:pt idx="5">
                  <c:v>2350</c:v>
                </c:pt>
                <c:pt idx="6">
                  <c:v>1683.5</c:v>
                </c:pt>
                <c:pt idx="7">
                  <c:v>1180.5</c:v>
                </c:pt>
                <c:pt idx="8">
                  <c:v>798.88750000000084</c:v>
                </c:pt>
                <c:pt idx="9">
                  <c:v>563.99999999999989</c:v>
                </c:pt>
                <c:pt idx="10">
                  <c:v>444.12500000000006</c:v>
                </c:pt>
                <c:pt idx="11">
                  <c:v>360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37397320"/>
        <c:axId val="2399763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Sheet2!$A$1</c15:sqref>
                        </c15:formulaRef>
                      </c:ext>
                    </c:extLst>
                    <c:strCache>
                      <c:ptCount val="1"/>
                      <c:pt idx="0">
                        <c:v>Percentile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Sheet2!$B$1:$M$1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0.99</c:v>
                      </c:pt>
                      <c:pt idx="1">
                        <c:v>0.98</c:v>
                      </c:pt>
                      <c:pt idx="2">
                        <c:v>0.95</c:v>
                      </c:pt>
                      <c:pt idx="3">
                        <c:v>0.9</c:v>
                      </c:pt>
                      <c:pt idx="4">
                        <c:v>0.85</c:v>
                      </c:pt>
                      <c:pt idx="5">
                        <c:v>0.8</c:v>
                      </c:pt>
                      <c:pt idx="6">
                        <c:v>0.75</c:v>
                      </c:pt>
                      <c:pt idx="7">
                        <c:v>0.7</c:v>
                      </c:pt>
                      <c:pt idx="8">
                        <c:v>0.65</c:v>
                      </c:pt>
                      <c:pt idx="9">
                        <c:v>0.6</c:v>
                      </c:pt>
                      <c:pt idx="10">
                        <c:v>0.55000000000000004</c:v>
                      </c:pt>
                      <c:pt idx="11">
                        <c:v>0.5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Sheet2!$B$1:$M$1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0.99</c:v>
                      </c:pt>
                      <c:pt idx="1">
                        <c:v>0.98</c:v>
                      </c:pt>
                      <c:pt idx="2">
                        <c:v>0.95</c:v>
                      </c:pt>
                      <c:pt idx="3">
                        <c:v>0.9</c:v>
                      </c:pt>
                      <c:pt idx="4">
                        <c:v>0.85</c:v>
                      </c:pt>
                      <c:pt idx="5">
                        <c:v>0.8</c:v>
                      </c:pt>
                      <c:pt idx="6">
                        <c:v>0.75</c:v>
                      </c:pt>
                      <c:pt idx="7">
                        <c:v>0.7</c:v>
                      </c:pt>
                      <c:pt idx="8">
                        <c:v>0.65</c:v>
                      </c:pt>
                      <c:pt idx="9">
                        <c:v>0.6</c:v>
                      </c:pt>
                      <c:pt idx="10">
                        <c:v>0.55000000000000004</c:v>
                      </c:pt>
                      <c:pt idx="11">
                        <c:v>0.5</c:v>
                      </c:pt>
                    </c:numCache>
                  </c:numRef>
                </c:val>
              </c15:ser>
            </c15:filteredBarSeries>
          </c:ext>
        </c:extLst>
      </c:barChart>
      <c:lineChart>
        <c:grouping val="standard"/>
        <c:varyColors val="0"/>
        <c:ser>
          <c:idx val="2"/>
          <c:order val="2"/>
          <c:tx>
            <c:strRef>
              <c:f>Sheet2!$A$3</c:f>
              <c:strCache>
                <c:ptCount val="1"/>
                <c:pt idx="0">
                  <c:v>PTP interval limit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val>
            <c:numRef>
              <c:f>Sheet2!$B$3:$M$3</c:f>
              <c:numCache>
                <c:formatCode>General</c:formatCode>
                <c:ptCount val="12"/>
                <c:pt idx="0">
                  <c:v>12000</c:v>
                </c:pt>
                <c:pt idx="1">
                  <c:v>12000</c:v>
                </c:pt>
                <c:pt idx="2">
                  <c:v>12000</c:v>
                </c:pt>
                <c:pt idx="3">
                  <c:v>12000</c:v>
                </c:pt>
                <c:pt idx="4">
                  <c:v>12000</c:v>
                </c:pt>
                <c:pt idx="5">
                  <c:v>12000</c:v>
                </c:pt>
                <c:pt idx="6">
                  <c:v>12000</c:v>
                </c:pt>
                <c:pt idx="7">
                  <c:v>12000</c:v>
                </c:pt>
                <c:pt idx="8">
                  <c:v>12000</c:v>
                </c:pt>
                <c:pt idx="9">
                  <c:v>12000</c:v>
                </c:pt>
                <c:pt idx="10">
                  <c:v>12000</c:v>
                </c:pt>
                <c:pt idx="11">
                  <c:v>12000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397320"/>
        <c:axId val="239976368"/>
      </c:lineChart>
      <c:catAx>
        <c:axId val="2373973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Percentiles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976368"/>
        <c:crosses val="autoZero"/>
        <c:auto val="1"/>
        <c:lblAlgn val="ctr"/>
        <c:lblOffset val="100"/>
        <c:noMultiLvlLbl val="0"/>
      </c:catAx>
      <c:valAx>
        <c:axId val="23997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# PTP intervals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7397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10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1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34360" y="2362200"/>
            <a:ext cx="5646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Day-Ahead Market (DAM) Performance Issue (DAM Delays)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Alfredo Moreno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5, 2021 WMS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334000"/>
          </a:xfrm>
        </p:spPr>
        <p:txBody>
          <a:bodyPr/>
          <a:lstStyle/>
          <a:p>
            <a:r>
              <a:rPr lang="en-US" sz="1800" dirty="0"/>
              <a:t>On October 28, 2020, ERCOT introduced and presented on DAM performance delays at TAC; TAC requested WMS review </a:t>
            </a:r>
          </a:p>
          <a:p>
            <a:r>
              <a:rPr lang="en-US" sz="1800" dirty="0"/>
              <a:t>On January 5, 2021, WMS referred discussion to WMWG </a:t>
            </a:r>
          </a:p>
          <a:p>
            <a:r>
              <a:rPr lang="en-US" sz="1800" dirty="0" smtClean="0"/>
              <a:t>From the regression analysis, Total </a:t>
            </a:r>
            <a:r>
              <a:rPr lang="en-US" sz="1800" dirty="0"/>
              <a:t>PTP </a:t>
            </a:r>
            <a:r>
              <a:rPr lang="en-US" sz="1800" dirty="0" smtClean="0"/>
              <a:t>intervals was identified </a:t>
            </a:r>
            <a:r>
              <a:rPr lang="en-US" sz="1800" dirty="0"/>
              <a:t>to be the </a:t>
            </a:r>
            <a:r>
              <a:rPr lang="en-US" sz="1800" dirty="0" smtClean="0"/>
              <a:t>most </a:t>
            </a:r>
            <a:r>
              <a:rPr lang="en-US" sz="1800" dirty="0"/>
              <a:t>significant </a:t>
            </a:r>
            <a:r>
              <a:rPr lang="en-US" sz="1800" dirty="0" smtClean="0"/>
              <a:t>variable </a:t>
            </a:r>
            <a:r>
              <a:rPr lang="en-US" sz="1800" dirty="0"/>
              <a:t>affecting the Total DAM Run time </a:t>
            </a:r>
            <a:endParaRPr lang="en-US" sz="1800" dirty="0" smtClean="0"/>
          </a:p>
          <a:p>
            <a:r>
              <a:rPr lang="en-US" sz="1800" dirty="0" smtClean="0"/>
              <a:t>Top 34 CPs (20% of CPs) make up ~83% of PTP intervals on average </a:t>
            </a:r>
          </a:p>
          <a:p>
            <a:r>
              <a:rPr lang="en-US" sz="1800" dirty="0" smtClean="0"/>
              <a:t>Top 37 make up ~85% and submit over 1k PTP intervals on average</a:t>
            </a:r>
          </a:p>
          <a:p>
            <a:r>
              <a:rPr lang="en-US" sz="1800" dirty="0"/>
              <a:t>Top 6 make up ~37% and submit over 6k PTP intervals on average</a:t>
            </a:r>
          </a:p>
          <a:p>
            <a:r>
              <a:rPr lang="en-US" sz="1800" dirty="0"/>
              <a:t>Top 2 make up ~15% and submit over 10k PTP intervals on </a:t>
            </a:r>
            <a:r>
              <a:rPr lang="en-US" sz="1800" dirty="0" smtClean="0"/>
              <a:t>average</a:t>
            </a:r>
          </a:p>
          <a:p>
            <a:pPr algn="just"/>
            <a:r>
              <a:rPr lang="en-US" sz="1800" dirty="0"/>
              <a:t>The Top10 CPs are responsible for 47% of total PTP interval submissions on average</a:t>
            </a:r>
          </a:p>
          <a:p>
            <a:pPr lvl="1" algn="just"/>
            <a:r>
              <a:rPr lang="en-US" sz="1600" dirty="0"/>
              <a:t>The Top 10 CPs are not affiliated with other CPs </a:t>
            </a:r>
          </a:p>
          <a:p>
            <a:pPr lvl="1" algn="just"/>
            <a:r>
              <a:rPr lang="en-US" sz="1600" dirty="0"/>
              <a:t>Today we have daily CP limit of 1500 submissions which can translate to 36,000 PTP interval submissions from a single CP</a:t>
            </a:r>
          </a:p>
          <a:p>
            <a:pPr lvl="1" algn="just"/>
            <a:r>
              <a:rPr lang="en-US" sz="1600" dirty="0"/>
              <a:t>Putting a daily submission limit at holding company level may not curtail the Top 10 CPs that are not affiliated  </a:t>
            </a:r>
          </a:p>
          <a:p>
            <a:pPr algn="just"/>
            <a:r>
              <a:rPr lang="en-US" sz="1800" dirty="0" smtClean="0"/>
              <a:t>PTP </a:t>
            </a:r>
            <a:r>
              <a:rPr lang="en-US" sz="1800" dirty="0"/>
              <a:t>intervals have doubled in the last 5 years</a:t>
            </a:r>
          </a:p>
          <a:p>
            <a:endParaRPr lang="en-US" sz="1800" dirty="0" smtClean="0"/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58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</a:t>
            </a:r>
            <a:r>
              <a:rPr lang="en-US" dirty="0"/>
              <a:t>f</a:t>
            </a:r>
            <a:r>
              <a:rPr lang="en-US" dirty="0" smtClean="0"/>
              <a:t>or mitigating DAM performance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PTP interval limit </a:t>
            </a:r>
          </a:p>
          <a:p>
            <a:r>
              <a:rPr lang="en-US" dirty="0" smtClean="0"/>
              <a:t>Introduce submission fees</a:t>
            </a:r>
          </a:p>
          <a:p>
            <a:pPr lvl="1"/>
            <a:r>
              <a:rPr lang="en-US" dirty="0" smtClean="0"/>
              <a:t>PTP fee</a:t>
            </a:r>
          </a:p>
          <a:p>
            <a:pPr lvl="1"/>
            <a:r>
              <a:rPr lang="en-US" dirty="0" smtClean="0"/>
              <a:t>PTP fee after a pre-determined number</a:t>
            </a:r>
          </a:p>
          <a:p>
            <a:pPr lvl="1"/>
            <a:r>
              <a:rPr lang="en-US" dirty="0" smtClean="0"/>
              <a:t>PTP fee on un-awarded intervals</a:t>
            </a:r>
          </a:p>
          <a:p>
            <a:pPr lvl="1"/>
            <a:r>
              <a:rPr lang="en-US" dirty="0" smtClean="0"/>
              <a:t>Extend fee to Energy-only Offer and Energy Bids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4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interval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 any given Operating Day CPs participating (with PTPs) in the DAM range from 75 to 120, with ~100 CPs on average</a:t>
            </a:r>
          </a:p>
          <a:p>
            <a:r>
              <a:rPr lang="en-US" sz="2000" dirty="0" smtClean="0"/>
              <a:t>ERCOT proposes 12,000 </a:t>
            </a:r>
            <a:r>
              <a:rPr lang="en-US" sz="2000" dirty="0"/>
              <a:t>as the initial PTP interval </a:t>
            </a:r>
            <a:r>
              <a:rPr lang="en-US" sz="2000" dirty="0" smtClean="0"/>
              <a:t>limit, while preserving the ability to reduce the limit as necessary to ensure DAM performance is optimized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796553"/>
              </p:ext>
            </p:extLst>
          </p:nvPr>
        </p:nvGraphicFramePr>
        <p:xfrm>
          <a:off x="583405" y="3029803"/>
          <a:ext cx="8053389" cy="2994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562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Recommendation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762000"/>
            <a:ext cx="8534400" cy="5334000"/>
          </a:xfrm>
        </p:spPr>
        <p:txBody>
          <a:bodyPr/>
          <a:lstStyle/>
          <a:p>
            <a:pPr algn="just"/>
            <a:r>
              <a:rPr lang="en-US" sz="2000" dirty="0" smtClean="0"/>
              <a:t>Following the discussions at WMWG, ERCOT recommends establishing DAM daily submission limits for PTPs based on PTP Intervals</a:t>
            </a:r>
          </a:p>
          <a:p>
            <a:pPr lvl="1" algn="just">
              <a:lnSpc>
                <a:spcPct val="150000"/>
              </a:lnSpc>
            </a:pPr>
            <a:r>
              <a:rPr lang="en-US" sz="1800" dirty="0" smtClean="0"/>
              <a:t>ERCOT will continue to use this limit to control the volume of PTP Intervals </a:t>
            </a:r>
          </a:p>
          <a:p>
            <a:pPr lvl="1" algn="just">
              <a:lnSpc>
                <a:spcPct val="150000"/>
              </a:lnSpc>
            </a:pPr>
            <a:r>
              <a:rPr lang="en-US" sz="1800" dirty="0" smtClean="0"/>
              <a:t>To resolve DAM performance issues, ERCOT would </a:t>
            </a:r>
            <a:r>
              <a:rPr lang="en-US" sz="1800" dirty="0"/>
              <a:t>tune this limit and communicate any updates to the </a:t>
            </a:r>
            <a:r>
              <a:rPr lang="en-US" sz="1800" dirty="0" smtClean="0"/>
              <a:t>market</a:t>
            </a:r>
          </a:p>
          <a:p>
            <a:pPr lvl="1" algn="just">
              <a:lnSpc>
                <a:spcPct val="150000"/>
              </a:lnSpc>
            </a:pPr>
            <a:r>
              <a:rPr lang="en-US" sz="1800" dirty="0" smtClean="0"/>
              <a:t>In </a:t>
            </a:r>
            <a:r>
              <a:rPr lang="en-US" sz="1800" dirty="0"/>
              <a:t>the event, PTP Intervals based limit becomes too constraining for CPs to fully participate in the DAM, ERCOT recommends establishing </a:t>
            </a:r>
            <a:r>
              <a:rPr lang="en-US" sz="1800" dirty="0" smtClean="0"/>
              <a:t>a submission </a:t>
            </a:r>
            <a:r>
              <a:rPr lang="en-US" sz="1800" dirty="0"/>
              <a:t>fee so that market participants who value these instruments more are not limited by daily PTP Interval limits</a:t>
            </a:r>
          </a:p>
          <a:p>
            <a:pPr algn="just"/>
            <a:r>
              <a:rPr lang="en-US" sz="2000" dirty="0" smtClean="0"/>
              <a:t>ERCOT will file System Change Request (SCR) to establish submission limits based on PTP intervals following WMS endorsement</a:t>
            </a:r>
            <a:endParaRPr lang="en-US" sz="1800" dirty="0" smtClean="0"/>
          </a:p>
          <a:p>
            <a:pPr algn="just"/>
            <a:r>
              <a:rPr lang="en-US" sz="2000" dirty="0"/>
              <a:t>ERCOT will continue to monitor DAM submissions and any behavior </a:t>
            </a:r>
            <a:r>
              <a:rPr lang="en-US" sz="2000" dirty="0" smtClean="0"/>
              <a:t>change (Energy-only Offer and Energy Bid volumes) with the proposed solution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786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3200"/>
            <a:ext cx="5105400" cy="1066800"/>
          </a:xfrm>
        </p:spPr>
        <p:txBody>
          <a:bodyPr/>
          <a:lstStyle/>
          <a:p>
            <a:r>
              <a:rPr lang="en-US" sz="6000" dirty="0" smtClean="0"/>
              <a:t>Questions?</a:t>
            </a:r>
            <a:endParaRPr lang="en-US" sz="6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02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interval proposal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During the March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WMWG meeting, Market Participants suggested PTP interval limit per CP </a:t>
            </a:r>
          </a:p>
          <a:p>
            <a:r>
              <a:rPr lang="en-US" sz="2000" dirty="0" smtClean="0"/>
              <a:t>ERCOT identified percentiles for OD 4/6/2019 to 12/31/2020 and analyzed numbers to propose the initial PTP interval limit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698568"/>
              </p:ext>
            </p:extLst>
          </p:nvPr>
        </p:nvGraphicFramePr>
        <p:xfrm>
          <a:off x="723900" y="3074740"/>
          <a:ext cx="7696199" cy="2151493"/>
        </p:xfrm>
        <a:graphic>
          <a:graphicData uri="http://schemas.openxmlformats.org/drawingml/2006/table">
            <a:tbl>
              <a:tblPr/>
              <a:tblGrid>
                <a:gridCol w="752890"/>
                <a:gridCol w="953659"/>
                <a:gridCol w="1003852"/>
                <a:gridCol w="953659"/>
                <a:gridCol w="1003852"/>
                <a:gridCol w="953659"/>
                <a:gridCol w="1003852"/>
                <a:gridCol w="1070776"/>
              </a:tblGrid>
              <a:tr h="439271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Percentile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Runtime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95th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95th of 95th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98th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98th of 98th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99th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99th of 99th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 PTP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7,284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8,786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10,484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13,900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12,181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18,299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Normal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5,992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8,075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9,528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13,742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11,119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17,057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6,063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8,128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9,580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13,797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11,177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17,242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057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sz="2000" dirty="0"/>
              <a:t>Comparison of </a:t>
            </a:r>
            <a:r>
              <a:rPr sz="2000" dirty="0" smtClean="0"/>
              <a:t>Un</a:t>
            </a:r>
            <a:r>
              <a:rPr lang="en-US" sz="2000" dirty="0" smtClean="0"/>
              <a:t>-</a:t>
            </a:r>
            <a:r>
              <a:rPr sz="2000" dirty="0" smtClean="0"/>
              <a:t>awarded</a:t>
            </a:r>
            <a:r>
              <a:rPr lang="en-US" sz="2000" dirty="0" smtClean="0"/>
              <a:t> and Awarded</a:t>
            </a:r>
            <a:r>
              <a:rPr sz="2000" dirty="0" smtClean="0"/>
              <a:t> PTP</a:t>
            </a:r>
            <a:r>
              <a:rPr lang="en-US" sz="2000" dirty="0" smtClean="0"/>
              <a:t> Percentage</a:t>
            </a:r>
            <a:endParaRPr sz="2400" dirty="0"/>
          </a:p>
        </p:txBody>
      </p:sp>
      <p:pic>
        <p:nvPicPr>
          <p:cNvPr id="3" name="Picture 1" descr="Regression_Analysis_Follow_Up_files/figure-pptx/unnamed-chunk-3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4800" y="1117600"/>
            <a:ext cx="8534400" cy="4978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023624" y="4118174"/>
            <a:ext cx="2423160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lvl="0"/>
            <a:r>
              <a:rPr lang="en-US" sz="1400" dirty="0">
                <a:solidFill>
                  <a:schemeClr val="bg1"/>
                </a:solidFill>
              </a:rPr>
              <a:t>Median </a:t>
            </a:r>
            <a:r>
              <a:rPr lang="en-US" sz="1400" dirty="0" smtClean="0">
                <a:solidFill>
                  <a:schemeClr val="bg1"/>
                </a:solidFill>
              </a:rPr>
              <a:t>: 50.02 </a:t>
            </a:r>
            <a:r>
              <a:rPr lang="en-US" sz="1400" dirty="0">
                <a:solidFill>
                  <a:schemeClr val="bg1"/>
                </a:solidFill>
              </a:rPr>
              <a:t>% or </a:t>
            </a:r>
            <a:r>
              <a:rPr lang="en-US" sz="1400" dirty="0" smtClean="0">
                <a:solidFill>
                  <a:schemeClr val="bg1"/>
                </a:solidFill>
              </a:rPr>
              <a:t>87,481</a:t>
            </a:r>
          </a:p>
          <a:p>
            <a:pPr lvl="0"/>
            <a:r>
              <a:rPr lang="en-US" sz="1400" dirty="0" smtClean="0">
                <a:solidFill>
                  <a:schemeClr val="bg1"/>
                </a:solidFill>
              </a:rPr>
              <a:t>Average: </a:t>
            </a:r>
            <a:r>
              <a:rPr lang="en-US" sz="1400" dirty="0">
                <a:solidFill>
                  <a:schemeClr val="bg1"/>
                </a:solidFill>
              </a:rPr>
              <a:t>49.76 % or 86,551</a:t>
            </a:r>
          </a:p>
        </p:txBody>
      </p:sp>
      <p:sp>
        <p:nvSpPr>
          <p:cNvPr id="6" name="Rectangle 5"/>
          <p:cNvSpPr/>
          <p:nvPr/>
        </p:nvSpPr>
        <p:spPr>
          <a:xfrm>
            <a:off x="5438207" y="4118174"/>
            <a:ext cx="2409570" cy="523220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pPr lvl="0"/>
            <a:r>
              <a:rPr lang="en-US" sz="1400" dirty="0" smtClean="0">
                <a:solidFill>
                  <a:schemeClr val="bg1"/>
                </a:solidFill>
              </a:rPr>
              <a:t>Median:  </a:t>
            </a:r>
            <a:r>
              <a:rPr lang="en-US" sz="1400" dirty="0">
                <a:solidFill>
                  <a:schemeClr val="bg1"/>
                </a:solidFill>
              </a:rPr>
              <a:t>40.48 % or </a:t>
            </a:r>
            <a:r>
              <a:rPr lang="en-US" sz="1400" dirty="0" smtClean="0">
                <a:solidFill>
                  <a:schemeClr val="bg1"/>
                </a:solidFill>
              </a:rPr>
              <a:t>55,641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Average: 40.25 </a:t>
            </a:r>
            <a:r>
              <a:rPr lang="en-US" sz="1400" dirty="0">
                <a:solidFill>
                  <a:schemeClr val="bg1"/>
                </a:solidFill>
              </a:rPr>
              <a:t>% or </a:t>
            </a:r>
            <a:r>
              <a:rPr lang="en-US" sz="1400" dirty="0" smtClean="0">
                <a:solidFill>
                  <a:schemeClr val="bg1"/>
                </a:solidFill>
              </a:rPr>
              <a:t>56,053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6968"/>
          </a:xfrm>
          <a:prstGeom prst="rect">
            <a:avLst/>
          </a:prstGeom>
        </p:spPr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Comparison of PTP Submissions among Top 10 CP*</a:t>
            </a:r>
            <a:endParaRPr dirty="0"/>
          </a:p>
        </p:txBody>
      </p:sp>
      <p:pic>
        <p:nvPicPr>
          <p:cNvPr id="3" name="Picture 1" descr="Regression_Analysis_Follow_Up_files/figure-pptx/unnamed-chunk-6-1.png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42900" y="870465"/>
            <a:ext cx="8534400" cy="4978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94908" y="5848865"/>
            <a:ext cx="55297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*</a:t>
            </a:r>
            <a:r>
              <a:rPr lang="en-US" sz="1400" i="1" dirty="0" smtClean="0"/>
              <a:t>Top 10 CP is determined by the median of daily PTP submissions.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29535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17414</TotalTime>
  <Words>616</Words>
  <Application>Microsoft Office PowerPoint</Application>
  <PresentationFormat>On-screen Show (4:3)</PresentationFormat>
  <Paragraphs>91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Recap</vt:lpstr>
      <vt:lpstr>Options for mitigating DAM performance </vt:lpstr>
      <vt:lpstr>PTP interval proposal</vt:lpstr>
      <vt:lpstr>ERCOT Recommendation </vt:lpstr>
      <vt:lpstr>Questions?</vt:lpstr>
      <vt:lpstr>PTP interval proposal analysis</vt:lpstr>
      <vt:lpstr>Comparison of Un-awarded and Awarded PTP Percentage</vt:lpstr>
      <vt:lpstr>Comparison of PTP Submissions among Top 10 CP*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93</cp:revision>
  <cp:lastPrinted>2016-01-21T20:53:15Z</cp:lastPrinted>
  <dcterms:created xsi:type="dcterms:W3CDTF">2016-01-21T15:20:31Z</dcterms:created>
  <dcterms:modified xsi:type="dcterms:W3CDTF">2021-05-04T20:48:08Z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