
<file path=[Content_Types].xml><?xml version="1.0" encoding="utf-8"?>
<Types xmlns="http://schemas.openxmlformats.org/package/2006/content-types">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16" r:id="rId2"/>
  </p:sldMasterIdLst>
  <p:notesMasterIdLst>
    <p:notesMasterId r:id="rId7"/>
  </p:notesMasterIdLst>
  <p:handoutMasterIdLst>
    <p:handoutMasterId r:id="rId8"/>
  </p:handoutMasterIdLst>
  <p:sldIdLst>
    <p:sldId id="268" r:id="rId3"/>
    <p:sldId id="267" r:id="rId4"/>
    <p:sldId id="264" r:id="rId5"/>
    <p:sldId id="266"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63" autoAdjust="0"/>
    <p:restoredTop sz="94660"/>
  </p:normalViewPr>
  <p:slideViewPr>
    <p:cSldViewPr>
      <p:cViewPr varScale="1">
        <p:scale>
          <a:sx n="81" d="100"/>
          <a:sy n="81" d="100"/>
        </p:scale>
        <p:origin x="1219" y="58"/>
      </p:cViewPr>
      <p:guideLst>
        <p:guide orient="horz" pos="2160"/>
        <p:guide pos="2880"/>
      </p:guideLst>
    </p:cSldViewPr>
  </p:slideViewPr>
  <p:notesTextViewPr>
    <p:cViewPr>
      <p:scale>
        <a:sx n="1" d="1"/>
        <a:sy n="1" d="1"/>
      </p:scale>
      <p:origin x="0" y="0"/>
    </p:cViewPr>
  </p:notesTextViewPr>
  <p:notesViewPr>
    <p:cSldViewPr>
      <p:cViewPr varScale="1">
        <p:scale>
          <a:sx n="45" d="100"/>
          <a:sy n="45" d="100"/>
        </p:scale>
        <p:origin x="2280" y="5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56E9F4A-4066-491C-8F25-BCC5643327B9}" type="datetimeFigureOut">
              <a:rPr lang="en-US" smtClean="0"/>
              <a:t>5/4/2021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AAC5BAE-5329-436C-BB9D-CF26C62919CE}" type="slidenum">
              <a:rPr lang="en-US" smtClean="0"/>
              <a:t>‹#›</a:t>
            </a:fld>
            <a:endParaRPr lang="en-US"/>
          </a:p>
        </p:txBody>
      </p:sp>
    </p:spTree>
    <p:extLst>
      <p:ext uri="{BB962C8B-B14F-4D97-AF65-F5344CB8AC3E}">
        <p14:creationId xmlns:p14="http://schemas.microsoft.com/office/powerpoint/2010/main" val="136784800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447C23-70FF-4D54-8A37-93BEF4D37D87}" type="datetimeFigureOut">
              <a:rPr lang="en-US" smtClean="0"/>
              <a:t>5/4/2021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38A51B-00BD-480F-A961-AEEFF753F556}" type="slidenum">
              <a:rPr lang="en-US" smtClean="0"/>
              <a:t>‹#›</a:t>
            </a:fld>
            <a:endParaRPr lang="en-US"/>
          </a:p>
        </p:txBody>
      </p:sp>
    </p:spTree>
    <p:extLst>
      <p:ext uri="{BB962C8B-B14F-4D97-AF65-F5344CB8AC3E}">
        <p14:creationId xmlns:p14="http://schemas.microsoft.com/office/powerpoint/2010/main" val="1477533323"/>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938A51B-00BD-480F-A961-AEEFF753F556}" type="slidenum">
              <a:rPr lang="en-US" smtClean="0"/>
              <a:t>2</a:t>
            </a:fld>
            <a:endParaRPr lang="en-US"/>
          </a:p>
        </p:txBody>
      </p:sp>
    </p:spTree>
    <p:extLst>
      <p:ext uri="{BB962C8B-B14F-4D97-AF65-F5344CB8AC3E}">
        <p14:creationId xmlns:p14="http://schemas.microsoft.com/office/powerpoint/2010/main" val="11613293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938A51B-00BD-480F-A961-AEEFF753F556}" type="slidenum">
              <a:rPr lang="en-US" smtClean="0"/>
              <a:t>3</a:t>
            </a:fld>
            <a:endParaRPr lang="en-US"/>
          </a:p>
        </p:txBody>
      </p:sp>
    </p:spTree>
    <p:extLst>
      <p:ext uri="{BB962C8B-B14F-4D97-AF65-F5344CB8AC3E}">
        <p14:creationId xmlns:p14="http://schemas.microsoft.com/office/powerpoint/2010/main" val="36669653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938A51B-00BD-480F-A961-AEEFF753F556}" type="slidenum">
              <a:rPr lang="en-US" smtClean="0"/>
              <a:t>4</a:t>
            </a:fld>
            <a:endParaRPr lang="en-US"/>
          </a:p>
        </p:txBody>
      </p:sp>
    </p:spTree>
    <p:extLst>
      <p:ext uri="{BB962C8B-B14F-4D97-AF65-F5344CB8AC3E}">
        <p14:creationId xmlns:p14="http://schemas.microsoft.com/office/powerpoint/2010/main" val="47729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a:t>1/9/2018</a:t>
            </a:r>
          </a:p>
        </p:txBody>
      </p:sp>
      <p:sp>
        <p:nvSpPr>
          <p:cNvPr id="5" name="Footer Placeholder 4"/>
          <p:cNvSpPr>
            <a:spLocks noGrp="1"/>
          </p:cNvSpPr>
          <p:nvPr>
            <p:ph type="ftr" sz="quarter" idx="11"/>
          </p:nvPr>
        </p:nvSpPr>
        <p:spPr/>
        <p:txBody>
          <a:bodyPr/>
          <a:lstStyle/>
          <a:p>
            <a:r>
              <a:rPr lang="en-US"/>
              <a:t>December TAC &amp; Board of Directors Update </a:t>
            </a:r>
          </a:p>
        </p:txBody>
      </p:sp>
      <p:sp>
        <p:nvSpPr>
          <p:cNvPr id="6" name="Slide Number Placeholder 5"/>
          <p:cNvSpPr>
            <a:spLocks noGrp="1"/>
          </p:cNvSpPr>
          <p:nvPr>
            <p:ph type="sldNum" sz="quarter" idx="12"/>
          </p:nvPr>
        </p:nvSpPr>
        <p:spPr/>
        <p:txBody>
          <a:bodyPr/>
          <a:lstStyle/>
          <a:p>
            <a:fld id="{EDEDA31E-5185-4CB0-88E0-309A957138BF}"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53845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1/9/2018</a:t>
            </a:r>
          </a:p>
        </p:txBody>
      </p:sp>
      <p:sp>
        <p:nvSpPr>
          <p:cNvPr id="5" name="Footer Placeholder 4"/>
          <p:cNvSpPr>
            <a:spLocks noGrp="1"/>
          </p:cNvSpPr>
          <p:nvPr>
            <p:ph type="ftr" sz="quarter" idx="11"/>
          </p:nvPr>
        </p:nvSpPr>
        <p:spPr/>
        <p:txBody>
          <a:bodyPr/>
          <a:lstStyle/>
          <a:p>
            <a:r>
              <a:rPr lang="en-US"/>
              <a:t>December TAC &amp; Board of Directors Update </a:t>
            </a:r>
          </a:p>
        </p:txBody>
      </p:sp>
      <p:sp>
        <p:nvSpPr>
          <p:cNvPr id="6" name="Slide Number Placeholder 5"/>
          <p:cNvSpPr>
            <a:spLocks noGrp="1"/>
          </p:cNvSpPr>
          <p:nvPr>
            <p:ph type="sldNum" sz="quarter" idx="12"/>
          </p:nvPr>
        </p:nvSpPr>
        <p:spPr/>
        <p:txBody>
          <a:bodyPr/>
          <a:lstStyle/>
          <a:p>
            <a:fld id="{EDEDA31E-5185-4CB0-88E0-309A957138BF}" type="slidenum">
              <a:rPr lang="en-US" smtClean="0"/>
              <a:t>‹#›</a:t>
            </a:fld>
            <a:endParaRPr lang="en-US"/>
          </a:p>
        </p:txBody>
      </p:sp>
    </p:spTree>
    <p:extLst>
      <p:ext uri="{BB962C8B-B14F-4D97-AF65-F5344CB8AC3E}">
        <p14:creationId xmlns:p14="http://schemas.microsoft.com/office/powerpoint/2010/main" val="504464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1/9/2018</a:t>
            </a:r>
          </a:p>
        </p:txBody>
      </p:sp>
      <p:sp>
        <p:nvSpPr>
          <p:cNvPr id="5" name="Footer Placeholder 4"/>
          <p:cNvSpPr>
            <a:spLocks noGrp="1"/>
          </p:cNvSpPr>
          <p:nvPr>
            <p:ph type="ftr" sz="quarter" idx="11"/>
          </p:nvPr>
        </p:nvSpPr>
        <p:spPr/>
        <p:txBody>
          <a:bodyPr/>
          <a:lstStyle/>
          <a:p>
            <a:r>
              <a:rPr lang="en-US"/>
              <a:t>December TAC &amp; Board of Directors Update </a:t>
            </a:r>
          </a:p>
        </p:txBody>
      </p:sp>
      <p:sp>
        <p:nvSpPr>
          <p:cNvPr id="6" name="Slide Number Placeholder 5"/>
          <p:cNvSpPr>
            <a:spLocks noGrp="1"/>
          </p:cNvSpPr>
          <p:nvPr>
            <p:ph type="sldNum" sz="quarter" idx="12"/>
          </p:nvPr>
        </p:nvSpPr>
        <p:spPr/>
        <p:txBody>
          <a:bodyPr/>
          <a:lstStyle/>
          <a:p>
            <a:fld id="{EDEDA31E-5185-4CB0-88E0-309A957138BF}" type="slidenum">
              <a:rPr lang="en-US" smtClean="0"/>
              <a:t>‹#›</a:t>
            </a:fld>
            <a:endParaRPr lang="en-US"/>
          </a:p>
        </p:txBody>
      </p:sp>
    </p:spTree>
    <p:extLst>
      <p:ext uri="{BB962C8B-B14F-4D97-AF65-F5344CB8AC3E}">
        <p14:creationId xmlns:p14="http://schemas.microsoft.com/office/powerpoint/2010/main" val="107995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1/9/2018</a:t>
            </a:r>
          </a:p>
        </p:txBody>
      </p:sp>
      <p:sp>
        <p:nvSpPr>
          <p:cNvPr id="5" name="Footer Placeholder 4"/>
          <p:cNvSpPr>
            <a:spLocks noGrp="1"/>
          </p:cNvSpPr>
          <p:nvPr>
            <p:ph type="ftr" sz="quarter" idx="11"/>
          </p:nvPr>
        </p:nvSpPr>
        <p:spPr/>
        <p:txBody>
          <a:bodyPr/>
          <a:lstStyle/>
          <a:p>
            <a:r>
              <a:rPr lang="en-US"/>
              <a:t>December TAC &amp; Board of Directors Update </a:t>
            </a:r>
          </a:p>
        </p:txBody>
      </p:sp>
      <p:sp>
        <p:nvSpPr>
          <p:cNvPr id="6" name="Slide Number Placeholder 5"/>
          <p:cNvSpPr>
            <a:spLocks noGrp="1"/>
          </p:cNvSpPr>
          <p:nvPr>
            <p:ph type="sldNum" sz="quarter" idx="12"/>
          </p:nvPr>
        </p:nvSpPr>
        <p:spPr/>
        <p:txBody>
          <a:bodyPr/>
          <a:lstStyle/>
          <a:p>
            <a:fld id="{EDEDA31E-5185-4CB0-88E0-309A957138BF}" type="slidenum">
              <a:rPr lang="en-US" smtClean="0"/>
              <a:t>‹#›</a:t>
            </a:fld>
            <a:endParaRPr lang="en-US"/>
          </a:p>
        </p:txBody>
      </p:sp>
    </p:spTree>
    <p:extLst>
      <p:ext uri="{BB962C8B-B14F-4D97-AF65-F5344CB8AC3E}">
        <p14:creationId xmlns:p14="http://schemas.microsoft.com/office/powerpoint/2010/main" val="3472637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en-US"/>
              <a:t>1/9/2018</a:t>
            </a:r>
          </a:p>
        </p:txBody>
      </p:sp>
      <p:sp>
        <p:nvSpPr>
          <p:cNvPr id="5" name="Footer Placeholder 4"/>
          <p:cNvSpPr>
            <a:spLocks noGrp="1"/>
          </p:cNvSpPr>
          <p:nvPr>
            <p:ph type="ftr" sz="quarter" idx="11"/>
          </p:nvPr>
        </p:nvSpPr>
        <p:spPr/>
        <p:txBody>
          <a:bodyPr/>
          <a:lstStyle/>
          <a:p>
            <a:r>
              <a:rPr lang="en-US"/>
              <a:t>December TAC &amp; Board of Directors Update </a:t>
            </a:r>
          </a:p>
        </p:txBody>
      </p:sp>
      <p:sp>
        <p:nvSpPr>
          <p:cNvPr id="6" name="Slide Number Placeholder 5"/>
          <p:cNvSpPr>
            <a:spLocks noGrp="1"/>
          </p:cNvSpPr>
          <p:nvPr>
            <p:ph type="sldNum" sz="quarter" idx="12"/>
          </p:nvPr>
        </p:nvSpPr>
        <p:spPr/>
        <p:txBody>
          <a:bodyPr/>
          <a:lstStyle/>
          <a:p>
            <a:fld id="{EDEDA31E-5185-4CB0-88E0-309A957138BF}"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14465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1/9/2018</a:t>
            </a:r>
          </a:p>
        </p:txBody>
      </p:sp>
      <p:sp>
        <p:nvSpPr>
          <p:cNvPr id="6" name="Footer Placeholder 5"/>
          <p:cNvSpPr>
            <a:spLocks noGrp="1"/>
          </p:cNvSpPr>
          <p:nvPr>
            <p:ph type="ftr" sz="quarter" idx="11"/>
          </p:nvPr>
        </p:nvSpPr>
        <p:spPr/>
        <p:txBody>
          <a:bodyPr/>
          <a:lstStyle/>
          <a:p>
            <a:r>
              <a:rPr lang="en-US"/>
              <a:t>December TAC &amp; Board of Directors Update </a:t>
            </a:r>
          </a:p>
        </p:txBody>
      </p:sp>
      <p:sp>
        <p:nvSpPr>
          <p:cNvPr id="7" name="Slide Number Placeholder 6"/>
          <p:cNvSpPr>
            <a:spLocks noGrp="1"/>
          </p:cNvSpPr>
          <p:nvPr>
            <p:ph type="sldNum" sz="quarter" idx="12"/>
          </p:nvPr>
        </p:nvSpPr>
        <p:spPr/>
        <p:txBody>
          <a:bodyPr/>
          <a:lstStyle/>
          <a:p>
            <a:fld id="{EDEDA31E-5185-4CB0-88E0-309A957138BF}" type="slidenum">
              <a:rPr lang="en-US" smtClean="0"/>
              <a:t>‹#›</a:t>
            </a:fld>
            <a:endParaRPr lang="en-US"/>
          </a:p>
        </p:txBody>
      </p:sp>
    </p:spTree>
    <p:extLst>
      <p:ext uri="{BB962C8B-B14F-4D97-AF65-F5344CB8AC3E}">
        <p14:creationId xmlns:p14="http://schemas.microsoft.com/office/powerpoint/2010/main" val="3935319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1/9/2018</a:t>
            </a:r>
          </a:p>
        </p:txBody>
      </p:sp>
      <p:sp>
        <p:nvSpPr>
          <p:cNvPr id="8" name="Footer Placeholder 7"/>
          <p:cNvSpPr>
            <a:spLocks noGrp="1"/>
          </p:cNvSpPr>
          <p:nvPr>
            <p:ph type="ftr" sz="quarter" idx="11"/>
          </p:nvPr>
        </p:nvSpPr>
        <p:spPr/>
        <p:txBody>
          <a:bodyPr/>
          <a:lstStyle/>
          <a:p>
            <a:r>
              <a:rPr lang="en-US"/>
              <a:t>December TAC &amp; Board of Directors Update </a:t>
            </a:r>
          </a:p>
        </p:txBody>
      </p:sp>
      <p:sp>
        <p:nvSpPr>
          <p:cNvPr id="9" name="Slide Number Placeholder 8"/>
          <p:cNvSpPr>
            <a:spLocks noGrp="1"/>
          </p:cNvSpPr>
          <p:nvPr>
            <p:ph type="sldNum" sz="quarter" idx="12"/>
          </p:nvPr>
        </p:nvSpPr>
        <p:spPr/>
        <p:txBody>
          <a:bodyPr/>
          <a:lstStyle/>
          <a:p>
            <a:fld id="{EDEDA31E-5185-4CB0-88E0-309A957138BF}" type="slidenum">
              <a:rPr lang="en-US" smtClean="0"/>
              <a:t>‹#›</a:t>
            </a:fld>
            <a:endParaRPr lang="en-US"/>
          </a:p>
        </p:txBody>
      </p:sp>
    </p:spTree>
    <p:extLst>
      <p:ext uri="{BB962C8B-B14F-4D97-AF65-F5344CB8AC3E}">
        <p14:creationId xmlns:p14="http://schemas.microsoft.com/office/powerpoint/2010/main" val="4155845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1/9/2018</a:t>
            </a:r>
          </a:p>
        </p:txBody>
      </p:sp>
      <p:sp>
        <p:nvSpPr>
          <p:cNvPr id="4" name="Footer Placeholder 3"/>
          <p:cNvSpPr>
            <a:spLocks noGrp="1"/>
          </p:cNvSpPr>
          <p:nvPr>
            <p:ph type="ftr" sz="quarter" idx="11"/>
          </p:nvPr>
        </p:nvSpPr>
        <p:spPr/>
        <p:txBody>
          <a:bodyPr/>
          <a:lstStyle/>
          <a:p>
            <a:r>
              <a:rPr lang="en-US"/>
              <a:t>December TAC &amp; Board of Directors Update </a:t>
            </a:r>
          </a:p>
        </p:txBody>
      </p:sp>
      <p:sp>
        <p:nvSpPr>
          <p:cNvPr id="5" name="Slide Number Placeholder 4"/>
          <p:cNvSpPr>
            <a:spLocks noGrp="1"/>
          </p:cNvSpPr>
          <p:nvPr>
            <p:ph type="sldNum" sz="quarter" idx="12"/>
          </p:nvPr>
        </p:nvSpPr>
        <p:spPr/>
        <p:txBody>
          <a:bodyPr/>
          <a:lstStyle/>
          <a:p>
            <a:fld id="{EDEDA31E-5185-4CB0-88E0-309A957138BF}" type="slidenum">
              <a:rPr lang="en-US" smtClean="0"/>
              <a:t>‹#›</a:t>
            </a:fld>
            <a:endParaRPr lang="en-US"/>
          </a:p>
        </p:txBody>
      </p:sp>
    </p:spTree>
    <p:extLst>
      <p:ext uri="{BB962C8B-B14F-4D97-AF65-F5344CB8AC3E}">
        <p14:creationId xmlns:p14="http://schemas.microsoft.com/office/powerpoint/2010/main" val="2481963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r>
              <a:rPr lang="en-US"/>
              <a:t>1/9/2018</a:t>
            </a:r>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t>December TAC &amp; Board of Directors Update </a:t>
            </a:r>
          </a:p>
        </p:txBody>
      </p:sp>
      <p:sp>
        <p:nvSpPr>
          <p:cNvPr id="9" name="Slide Number Placeholder 8"/>
          <p:cNvSpPr>
            <a:spLocks noGrp="1"/>
          </p:cNvSpPr>
          <p:nvPr>
            <p:ph type="sldNum" sz="quarter" idx="12"/>
          </p:nvPr>
        </p:nvSpPr>
        <p:spPr/>
        <p:txBody>
          <a:bodyPr/>
          <a:lstStyle/>
          <a:p>
            <a:fld id="{EDEDA31E-5185-4CB0-88E0-309A957138BF}" type="slidenum">
              <a:rPr lang="en-US" smtClean="0"/>
              <a:t>‹#›</a:t>
            </a:fld>
            <a:endParaRPr lang="en-US"/>
          </a:p>
        </p:txBody>
      </p:sp>
    </p:spTree>
    <p:extLst>
      <p:ext uri="{BB962C8B-B14F-4D97-AF65-F5344CB8AC3E}">
        <p14:creationId xmlns:p14="http://schemas.microsoft.com/office/powerpoint/2010/main" val="2063295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r>
              <a:rPr lang="en-US"/>
              <a:t>1/9/2018</a:t>
            </a:r>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r>
              <a:rPr lang="en-US"/>
              <a:t>December TAC &amp; Board of Directors Update </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EDEDA31E-5185-4CB0-88E0-309A957138BF}" type="slidenum">
              <a:rPr lang="en-US" smtClean="0"/>
              <a:t>‹#›</a:t>
            </a:fld>
            <a:endParaRPr lang="en-US"/>
          </a:p>
        </p:txBody>
      </p:sp>
    </p:spTree>
    <p:extLst>
      <p:ext uri="{BB962C8B-B14F-4D97-AF65-F5344CB8AC3E}">
        <p14:creationId xmlns:p14="http://schemas.microsoft.com/office/powerpoint/2010/main" val="1924546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r>
              <a:rPr lang="en-US"/>
              <a:t>1/9/2018</a:t>
            </a:r>
          </a:p>
        </p:txBody>
      </p:sp>
      <p:sp>
        <p:nvSpPr>
          <p:cNvPr id="6" name="Footer Placeholder 5"/>
          <p:cNvSpPr>
            <a:spLocks noGrp="1"/>
          </p:cNvSpPr>
          <p:nvPr>
            <p:ph type="ftr" sz="quarter" idx="11"/>
          </p:nvPr>
        </p:nvSpPr>
        <p:spPr/>
        <p:txBody>
          <a:bodyPr/>
          <a:lstStyle/>
          <a:p>
            <a:r>
              <a:rPr lang="en-US"/>
              <a:t>December TAC &amp; Board of Directors Update </a:t>
            </a:r>
          </a:p>
        </p:txBody>
      </p:sp>
      <p:sp>
        <p:nvSpPr>
          <p:cNvPr id="7" name="Slide Number Placeholder 6"/>
          <p:cNvSpPr>
            <a:spLocks noGrp="1"/>
          </p:cNvSpPr>
          <p:nvPr>
            <p:ph type="sldNum" sz="quarter" idx="12"/>
          </p:nvPr>
        </p:nvSpPr>
        <p:spPr/>
        <p:txBody>
          <a:bodyPr/>
          <a:lstStyle/>
          <a:p>
            <a:fld id="{EDEDA31E-5185-4CB0-88E0-309A957138BF}" type="slidenum">
              <a:rPr lang="en-US" smtClean="0"/>
              <a:t>‹#›</a:t>
            </a:fld>
            <a:endParaRPr lang="en-US"/>
          </a:p>
        </p:txBody>
      </p:sp>
    </p:spTree>
    <p:extLst>
      <p:ext uri="{BB962C8B-B14F-4D97-AF65-F5344CB8AC3E}">
        <p14:creationId xmlns:p14="http://schemas.microsoft.com/office/powerpoint/2010/main" val="40140103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r>
              <a:rPr lang="en-US"/>
              <a:t>1/9/2018</a:t>
            </a:r>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December TAC &amp; Board of Directors Update </a:t>
            </a: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EDEDA31E-5185-4CB0-88E0-309A957138BF}" type="slidenum">
              <a:rPr lang="en-US" smtClean="0"/>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1259407"/>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hf hdr="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notesSlide" Target="../notesSlides/notesSlide1.xml"/><Relationship Id="rId7" Type="http://schemas.openxmlformats.org/officeDocument/2006/relationships/hyperlink" Target="http://www.ercot.com/content/wcm/key_documents_lists/27308/2021_TAC_Strategic_Initiatives_TAC_Approved_20210428.doc" TargetMode="Externa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hyperlink" Target="http://www.ercot.com/content/wcm/key_documents_lists/27308/2021_TAC_Goals_Approved_20210428.doc" TargetMode="External"/><Relationship Id="rId5" Type="http://schemas.openxmlformats.org/officeDocument/2006/relationships/hyperlink" Target="http://www.ercot.com/content/wcm/key_documents_lists/214195/2021_TAC_Combined_Ballot_20210428.xls" TargetMode="External"/><Relationship Id="rId4" Type="http://schemas.openxmlformats.org/officeDocument/2006/relationships/hyperlink" Target="http://www.ercot.com/calendar/2021/4/28/214194-TAC" TargetMode="External"/><Relationship Id="rId9" Type="http://schemas.openxmlformats.org/officeDocument/2006/relationships/image" Target="../media/image2.w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TAC Update</a:t>
            </a:r>
            <a:endParaRPr lang="en-US" dirty="0"/>
          </a:p>
        </p:txBody>
      </p:sp>
      <p:sp>
        <p:nvSpPr>
          <p:cNvPr id="3" name="Subtitle 2"/>
          <p:cNvSpPr>
            <a:spLocks noGrp="1"/>
          </p:cNvSpPr>
          <p:nvPr>
            <p:ph type="subTitle" idx="1"/>
          </p:nvPr>
        </p:nvSpPr>
        <p:spPr/>
        <p:txBody>
          <a:bodyPr/>
          <a:lstStyle/>
          <a:p>
            <a:r>
              <a:rPr lang="en-US" dirty="0" smtClean="0"/>
              <a:t>May 4, 2021</a:t>
            </a:r>
          </a:p>
          <a:p>
            <a:r>
              <a:rPr lang="en-US" dirty="0" smtClean="0"/>
              <a:t>Jim Lee – </a:t>
            </a:r>
            <a:r>
              <a:rPr lang="en-US" dirty="0" err="1" smtClean="0"/>
              <a:t>rms</a:t>
            </a:r>
            <a:r>
              <a:rPr lang="en-US" dirty="0" smtClean="0"/>
              <a:t> chair</a:t>
            </a:r>
            <a:endParaRPr lang="en-US" dirty="0"/>
          </a:p>
        </p:txBody>
      </p:sp>
    </p:spTree>
    <p:extLst>
      <p:ext uri="{BB962C8B-B14F-4D97-AF65-F5344CB8AC3E}">
        <p14:creationId xmlns:p14="http://schemas.microsoft.com/office/powerpoint/2010/main" val="2058812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97061" y="115887"/>
            <a:ext cx="7518400" cy="646113"/>
          </a:xfrm>
        </p:spPr>
        <p:txBody>
          <a:bodyPr>
            <a:normAutofit/>
          </a:bodyPr>
          <a:lstStyle/>
          <a:p>
            <a:r>
              <a:rPr lang="en-US" sz="4000" b="1" dirty="0"/>
              <a:t>TAC Highlights – </a:t>
            </a:r>
            <a:r>
              <a:rPr lang="en-US" sz="4000" b="1" dirty="0" smtClean="0">
                <a:hlinkClick r:id="rId4"/>
              </a:rPr>
              <a:t>April 28, 2021</a:t>
            </a:r>
            <a:endParaRPr lang="en-US" sz="4000" b="1" dirty="0"/>
          </a:p>
        </p:txBody>
      </p:sp>
      <p:sp>
        <p:nvSpPr>
          <p:cNvPr id="3" name="Content Placeholder 2"/>
          <p:cNvSpPr>
            <a:spLocks noGrp="1"/>
          </p:cNvSpPr>
          <p:nvPr>
            <p:ph idx="4294967295"/>
          </p:nvPr>
        </p:nvSpPr>
        <p:spPr>
          <a:xfrm>
            <a:off x="380999" y="838201"/>
            <a:ext cx="8028363" cy="5486400"/>
          </a:xfrm>
        </p:spPr>
        <p:txBody>
          <a:bodyPr>
            <a:normAutofit/>
          </a:bodyPr>
          <a:lstStyle/>
          <a:p>
            <a:pPr marL="0" lvl="1" indent="0">
              <a:buNone/>
            </a:pPr>
            <a:r>
              <a:rPr lang="en-US" sz="800" b="1" u="sng" dirty="0" smtClean="0"/>
              <a:t/>
            </a:r>
            <a:br>
              <a:rPr lang="en-US" sz="800" b="1" u="sng" dirty="0" smtClean="0"/>
            </a:br>
            <a:r>
              <a:rPr lang="en-US" sz="2000" b="1" u="sng" dirty="0" smtClean="0"/>
              <a:t>Discussion Highlights:</a:t>
            </a:r>
            <a:endParaRPr lang="en-US" sz="900" b="1" u="sng" dirty="0" smtClean="0"/>
          </a:p>
          <a:p>
            <a:pPr marL="342900" lvl="1" indent="-342900">
              <a:buFont typeface="Arial" panose="020B0604020202020204" pitchFamily="34" charset="0"/>
              <a:buChar char="•"/>
            </a:pPr>
            <a:r>
              <a:rPr lang="en-US" sz="1600" dirty="0" smtClean="0"/>
              <a:t>Passport Project will be postponed from 2024 to 2025/2026</a:t>
            </a:r>
          </a:p>
          <a:p>
            <a:pPr marL="342900" lvl="1" indent="-342900">
              <a:buFont typeface="Arial" panose="020B0604020202020204" pitchFamily="34" charset="0"/>
              <a:buChar char="•"/>
            </a:pPr>
            <a:r>
              <a:rPr lang="en-US" sz="1600" dirty="0" smtClean="0"/>
              <a:t>Overview of ERS Performance Analysis – February Weather Event</a:t>
            </a:r>
          </a:p>
          <a:p>
            <a:pPr marL="342900" lvl="1" indent="-342900">
              <a:buFont typeface="Arial" panose="020B0604020202020204" pitchFamily="34" charset="0"/>
              <a:buChar char="•"/>
            </a:pPr>
            <a:r>
              <a:rPr lang="en-US" sz="1600" dirty="0" smtClean="0"/>
              <a:t>ERCOT provided update to Listserv Status and backup plans for near term</a:t>
            </a:r>
          </a:p>
          <a:p>
            <a:pPr marL="342900" lvl="1" indent="-342900">
              <a:buFont typeface="Arial" panose="020B0604020202020204" pitchFamily="34" charset="0"/>
              <a:buChar char="•"/>
            </a:pPr>
            <a:r>
              <a:rPr lang="en-US" sz="1600" dirty="0" smtClean="0"/>
              <a:t>Reminder of May 3</a:t>
            </a:r>
            <a:r>
              <a:rPr lang="en-US" sz="1600" baseline="30000" dirty="0" smtClean="0"/>
              <a:t>rd</a:t>
            </a:r>
            <a:r>
              <a:rPr lang="en-US" sz="1600" dirty="0" smtClean="0"/>
              <a:t> Summer Preparedness Workshop</a:t>
            </a:r>
            <a:endParaRPr lang="en-US" sz="1600" dirty="0" smtClean="0"/>
          </a:p>
          <a:p>
            <a:pPr marL="0" indent="0">
              <a:lnSpc>
                <a:spcPct val="100000"/>
              </a:lnSpc>
              <a:buNone/>
            </a:pPr>
            <a:r>
              <a:rPr lang="en-US" b="1" u="sng" dirty="0" smtClean="0"/>
              <a:t>TAC Voting Items: </a:t>
            </a:r>
            <a:r>
              <a:rPr lang="en-US" b="1" u="sng" dirty="0" smtClean="0">
                <a:hlinkClick r:id="rId5"/>
              </a:rPr>
              <a:t>Combined Ballot</a:t>
            </a:r>
            <a:endParaRPr lang="en-US" b="1" u="sng" dirty="0" smtClean="0"/>
          </a:p>
          <a:p>
            <a:pPr marL="0" indent="0">
              <a:lnSpc>
                <a:spcPct val="100000"/>
              </a:lnSpc>
              <a:buNone/>
            </a:pPr>
            <a:r>
              <a:rPr lang="en-US" sz="1600" dirty="0" smtClean="0"/>
              <a:t>Consensus approval:</a:t>
            </a:r>
          </a:p>
          <a:p>
            <a:pPr marL="300038" indent="-300038">
              <a:lnSpc>
                <a:spcPct val="100000"/>
              </a:lnSpc>
              <a:buFont typeface="Wingdings" panose="05000000000000000000" pitchFamily="2" charset="2"/>
              <a:buChar char="§"/>
            </a:pPr>
            <a:r>
              <a:rPr lang="en-US" sz="1600" dirty="0" smtClean="0"/>
              <a:t>2021 </a:t>
            </a:r>
            <a:r>
              <a:rPr lang="en-US" sz="1600" dirty="0" smtClean="0"/>
              <a:t>TAC </a:t>
            </a:r>
            <a:r>
              <a:rPr lang="en-US" sz="1600" dirty="0" smtClean="0">
                <a:hlinkClick r:id="rId6"/>
              </a:rPr>
              <a:t>Goals</a:t>
            </a:r>
            <a:r>
              <a:rPr lang="en-US" sz="1600" dirty="0" smtClean="0"/>
              <a:t> &amp; </a:t>
            </a:r>
            <a:r>
              <a:rPr lang="en-US" sz="1600" dirty="0" smtClean="0">
                <a:hlinkClick r:id="rId7"/>
              </a:rPr>
              <a:t>Strategic Initiatives</a:t>
            </a:r>
            <a:endParaRPr lang="en-US" sz="1600" dirty="0" smtClean="0"/>
          </a:p>
          <a:p>
            <a:pPr marL="300038" indent="-300038">
              <a:lnSpc>
                <a:spcPct val="100000"/>
              </a:lnSpc>
              <a:buFont typeface="Wingdings" panose="05000000000000000000" pitchFamily="2" charset="2"/>
              <a:buChar char="§"/>
            </a:pPr>
            <a:r>
              <a:rPr lang="en-US" sz="1600" dirty="0" smtClean="0"/>
              <a:t>Approved NPRRs: </a:t>
            </a:r>
            <a:r>
              <a:rPr lang="en-US" sz="1600" dirty="0" smtClean="0"/>
              <a:t>NPRR979</a:t>
            </a:r>
            <a:r>
              <a:rPr lang="en-US" sz="1600" dirty="0"/>
              <a:t>, NPRR1062, </a:t>
            </a:r>
            <a:r>
              <a:rPr lang="en-US" sz="1600" dirty="0" smtClean="0"/>
              <a:t>NPRR1073, NPRR1074</a:t>
            </a:r>
          </a:p>
          <a:p>
            <a:pPr marL="300038" indent="-300038">
              <a:lnSpc>
                <a:spcPct val="100000"/>
              </a:lnSpc>
              <a:buFont typeface="Wingdings" panose="05000000000000000000" pitchFamily="2" charset="2"/>
              <a:buChar char="§"/>
            </a:pPr>
            <a:r>
              <a:rPr lang="en-US" sz="1600" dirty="0" smtClean="0"/>
              <a:t>Approved RMGRR164, OBDRR029, NOGRR199 </a:t>
            </a:r>
            <a:r>
              <a:rPr lang="en-US" sz="1600" dirty="0" smtClean="0"/>
              <a:t>(ROS)</a:t>
            </a:r>
          </a:p>
          <a:p>
            <a:pPr marL="300038" indent="-300038">
              <a:lnSpc>
                <a:spcPct val="100000"/>
              </a:lnSpc>
              <a:buFont typeface="Wingdings" panose="05000000000000000000" pitchFamily="2" charset="2"/>
              <a:buChar char="§"/>
            </a:pPr>
            <a:r>
              <a:rPr lang="en-US" sz="1600" dirty="0" smtClean="0"/>
              <a:t>2022 Meeting Calendar </a:t>
            </a:r>
            <a:endParaRPr lang="en-US" sz="1600" dirty="0"/>
          </a:p>
        </p:txBody>
      </p:sp>
      <p:cxnSp>
        <p:nvCxnSpPr>
          <p:cNvPr id="5" name="Straight Connector 4">
            <a:extLst>
              <a:ext uri="{FF2B5EF4-FFF2-40B4-BE49-F238E27FC236}">
                <a16:creationId xmlns:a16="http://schemas.microsoft.com/office/drawing/2014/main" id="{C15F28AF-C8F2-4201-A7AC-CCCAA0DD0B75}"/>
              </a:ext>
            </a:extLst>
          </p:cNvPr>
          <p:cNvCxnSpPr/>
          <p:nvPr/>
        </p:nvCxnSpPr>
        <p:spPr>
          <a:xfrm>
            <a:off x="685800" y="838200"/>
            <a:ext cx="7162800"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Slide Number Placeholder 5">
            <a:extLst>
              <a:ext uri="{FF2B5EF4-FFF2-40B4-BE49-F238E27FC236}">
                <a16:creationId xmlns:a16="http://schemas.microsoft.com/office/drawing/2014/main" id="{2A799451-ED23-4192-A317-AFB1DD03DA65}"/>
              </a:ext>
            </a:extLst>
          </p:cNvPr>
          <p:cNvSpPr>
            <a:spLocks noGrp="1"/>
          </p:cNvSpPr>
          <p:nvPr>
            <p:ph type="sldNum" sz="quarter" idx="12"/>
          </p:nvPr>
        </p:nvSpPr>
        <p:spPr>
          <a:xfrm>
            <a:off x="7425344" y="6459786"/>
            <a:ext cx="984019" cy="365125"/>
          </a:xfrm>
        </p:spPr>
        <p:txBody>
          <a:bodyPr/>
          <a:lstStyle/>
          <a:p>
            <a:fld id="{EDEDA31E-5185-4CB0-88E0-309A957138BF}" type="slidenum">
              <a:rPr lang="en-US" smtClean="0"/>
              <a:pPr/>
              <a:t>2</a:t>
            </a:fld>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4082956432"/>
              </p:ext>
            </p:extLst>
          </p:nvPr>
        </p:nvGraphicFramePr>
        <p:xfrm>
          <a:off x="762000" y="5257800"/>
          <a:ext cx="914400" cy="792163"/>
        </p:xfrm>
        <a:graphic>
          <a:graphicData uri="http://schemas.openxmlformats.org/presentationml/2006/ole">
            <mc:AlternateContent xmlns:mc="http://schemas.openxmlformats.org/markup-compatibility/2006">
              <mc:Choice xmlns:v="urn:schemas-microsoft-com:vml" Requires="v">
                <p:oleObj spid="_x0000_s2050" name="Worksheet" showAsIcon="1" r:id="rId8" imgW="914400" imgH="792360" progId="Excel.Sheet.8">
                  <p:embed/>
                </p:oleObj>
              </mc:Choice>
              <mc:Fallback>
                <p:oleObj name="Worksheet" showAsIcon="1" r:id="rId8" imgW="914400" imgH="792360" progId="Excel.Sheet.8">
                  <p:embed/>
                  <p:pic>
                    <p:nvPicPr>
                      <p:cNvPr id="4" name="Object 3"/>
                      <p:cNvPicPr/>
                      <p:nvPr/>
                    </p:nvPicPr>
                    <p:blipFill>
                      <a:blip r:embed="rId9"/>
                      <a:stretch>
                        <a:fillRect/>
                      </a:stretch>
                    </p:blipFill>
                    <p:spPr>
                      <a:xfrm>
                        <a:off x="762000" y="5257800"/>
                        <a:ext cx="914400" cy="792163"/>
                      </a:xfrm>
                      <a:prstGeom prst="rect">
                        <a:avLst/>
                      </a:prstGeom>
                    </p:spPr>
                  </p:pic>
                </p:oleObj>
              </mc:Fallback>
            </mc:AlternateContent>
          </a:graphicData>
        </a:graphic>
      </p:graphicFrame>
    </p:spTree>
    <p:extLst>
      <p:ext uri="{BB962C8B-B14F-4D97-AF65-F5344CB8AC3E}">
        <p14:creationId xmlns:p14="http://schemas.microsoft.com/office/powerpoint/2010/main" val="3148288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97061" y="115887"/>
            <a:ext cx="7518400" cy="646113"/>
          </a:xfrm>
        </p:spPr>
        <p:txBody>
          <a:bodyPr>
            <a:normAutofit/>
          </a:bodyPr>
          <a:lstStyle/>
          <a:p>
            <a:r>
              <a:rPr lang="en-US" sz="4000" b="1" dirty="0" smtClean="0"/>
              <a:t>2021 TAC Goals</a:t>
            </a:r>
            <a:endParaRPr lang="en-US" sz="4000" b="1" dirty="0"/>
          </a:p>
        </p:txBody>
      </p:sp>
      <p:sp>
        <p:nvSpPr>
          <p:cNvPr id="3" name="Content Placeholder 2"/>
          <p:cNvSpPr>
            <a:spLocks noGrp="1"/>
          </p:cNvSpPr>
          <p:nvPr>
            <p:ph idx="4294967295"/>
          </p:nvPr>
        </p:nvSpPr>
        <p:spPr>
          <a:xfrm>
            <a:off x="610415" y="897185"/>
            <a:ext cx="8028363" cy="5486400"/>
          </a:xfrm>
        </p:spPr>
        <p:txBody>
          <a:bodyPr>
            <a:normAutofit/>
          </a:bodyPr>
          <a:lstStyle/>
          <a:p>
            <a:pPr marL="0" lvl="1" indent="0">
              <a:buNone/>
            </a:pPr>
            <a:r>
              <a:rPr lang="en-US" sz="800" b="1" u="sng" dirty="0" smtClean="0"/>
              <a:t/>
            </a:r>
            <a:br>
              <a:rPr lang="en-US" sz="800" b="1" u="sng" dirty="0" smtClean="0"/>
            </a:br>
            <a:r>
              <a:rPr lang="en-US" sz="2000" b="1" u="sng" dirty="0" smtClean="0"/>
              <a:t>Substantive changes for 2021:</a:t>
            </a:r>
          </a:p>
          <a:p>
            <a:pPr marL="544068" lvl="1" indent="-342900">
              <a:buFont typeface="+mj-lt"/>
              <a:buAutoNum type="arabicPeriod" startAt="4"/>
            </a:pPr>
            <a:r>
              <a:rPr lang="en-US" dirty="0"/>
              <a:t>Improve the monitoring of resource adequacy by ensuring that studies and reports provide a representative view of evolving risks to resource adequacy as a fundamental element of system reliability and resiliency.  Recommend market improvements to support resource adequacy.</a:t>
            </a:r>
            <a:endParaRPr lang="en-US" dirty="0" smtClean="0"/>
          </a:p>
          <a:p>
            <a:pPr marL="544068" lvl="1" indent="-342900">
              <a:buFont typeface="+mj-lt"/>
              <a:buAutoNum type="arabicPeriod" startAt="15"/>
            </a:pPr>
            <a:r>
              <a:rPr lang="en-US" dirty="0"/>
              <a:t>Work with ERCOT Staff to ensure appropriate credit and collateral rules exist or are created to facilitate market participation.  </a:t>
            </a:r>
            <a:r>
              <a:rPr lang="en-US" i="1" dirty="0"/>
              <a:t>Review available means to eliminate or substantially mitigate default uplift</a:t>
            </a:r>
            <a:r>
              <a:rPr lang="en-US" dirty="0"/>
              <a:t>.</a:t>
            </a:r>
            <a:endParaRPr lang="en-US" dirty="0" smtClean="0"/>
          </a:p>
          <a:p>
            <a:pPr marL="544068" lvl="1" indent="-342900">
              <a:buFont typeface="+mj-lt"/>
              <a:buAutoNum type="arabicPeriod" startAt="15"/>
            </a:pPr>
            <a:r>
              <a:rPr lang="en-US" dirty="0" smtClean="0"/>
              <a:t>Develop </a:t>
            </a:r>
            <a:r>
              <a:rPr lang="en-US" dirty="0"/>
              <a:t>a Passport Implementation Working Group or Task Force to address supporting details and market participant needs related to Passport development and implementation (Real-Time Co-optimization, ECRS, BES Single Model, DGR, and EMS upgrade). Assign identified Passport policy and analysis items to the appropriate Subcommittee.</a:t>
            </a:r>
          </a:p>
          <a:p>
            <a:pPr marL="544068" lvl="1" indent="-342900">
              <a:buFont typeface="+mj-lt"/>
              <a:buAutoNum type="arabicPeriod" startAt="15"/>
            </a:pPr>
            <a:r>
              <a:rPr lang="en-US" dirty="0"/>
              <a:t>Develop, maintain, and facilitate changes and prioritization to the Emergency Conditions Issues List.  Work with ERCOT, Stakeholders, Subcommittees and Working Groups to ensure that the items on the Emergency Conditions Issues List are addressed in a timely manner and that recommendations and Revision Requests that arise from those discussions are developed and provided to the Board.</a:t>
            </a:r>
          </a:p>
          <a:p>
            <a:pPr marL="0" lvl="1" indent="0">
              <a:buNone/>
            </a:pPr>
            <a:endParaRPr lang="en-US" dirty="0"/>
          </a:p>
          <a:p>
            <a:pPr marL="0" lvl="1" indent="0">
              <a:buNone/>
            </a:pPr>
            <a:endParaRPr lang="en-US" sz="2000" dirty="0"/>
          </a:p>
        </p:txBody>
      </p:sp>
      <p:cxnSp>
        <p:nvCxnSpPr>
          <p:cNvPr id="5" name="Straight Connector 4">
            <a:extLst>
              <a:ext uri="{FF2B5EF4-FFF2-40B4-BE49-F238E27FC236}">
                <a16:creationId xmlns:a16="http://schemas.microsoft.com/office/drawing/2014/main" id="{C15F28AF-C8F2-4201-A7AC-CCCAA0DD0B75}"/>
              </a:ext>
            </a:extLst>
          </p:cNvPr>
          <p:cNvCxnSpPr/>
          <p:nvPr/>
        </p:nvCxnSpPr>
        <p:spPr>
          <a:xfrm>
            <a:off x="685800" y="838200"/>
            <a:ext cx="7162800"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Slide Number Placeholder 5">
            <a:extLst>
              <a:ext uri="{FF2B5EF4-FFF2-40B4-BE49-F238E27FC236}">
                <a16:creationId xmlns:a16="http://schemas.microsoft.com/office/drawing/2014/main" id="{2A799451-ED23-4192-A317-AFB1DD03DA65}"/>
              </a:ext>
            </a:extLst>
          </p:cNvPr>
          <p:cNvSpPr>
            <a:spLocks noGrp="1"/>
          </p:cNvSpPr>
          <p:nvPr>
            <p:ph type="sldNum" sz="quarter" idx="12"/>
          </p:nvPr>
        </p:nvSpPr>
        <p:spPr>
          <a:xfrm>
            <a:off x="7425344" y="6459786"/>
            <a:ext cx="984019" cy="365125"/>
          </a:xfrm>
        </p:spPr>
        <p:txBody>
          <a:bodyPr/>
          <a:lstStyle/>
          <a:p>
            <a:fld id="{EDEDA31E-5185-4CB0-88E0-309A957138BF}" type="slidenum">
              <a:rPr lang="en-US" smtClean="0"/>
              <a:pPr/>
              <a:t>3</a:t>
            </a:fld>
            <a:endParaRPr lang="en-US" dirty="0"/>
          </a:p>
        </p:txBody>
      </p:sp>
    </p:spTree>
    <p:extLst>
      <p:ext uri="{BB962C8B-B14F-4D97-AF65-F5344CB8AC3E}">
        <p14:creationId xmlns:p14="http://schemas.microsoft.com/office/powerpoint/2010/main" val="276263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97061" y="115887"/>
            <a:ext cx="7518400" cy="646113"/>
          </a:xfrm>
        </p:spPr>
        <p:txBody>
          <a:bodyPr>
            <a:normAutofit/>
          </a:bodyPr>
          <a:lstStyle/>
          <a:p>
            <a:r>
              <a:rPr lang="en-US" sz="4000" b="1" dirty="0" smtClean="0"/>
              <a:t>2021 TAC Strategic Initiatives</a:t>
            </a:r>
            <a:endParaRPr lang="en-US" sz="4000" b="1" dirty="0"/>
          </a:p>
        </p:txBody>
      </p:sp>
      <p:sp>
        <p:nvSpPr>
          <p:cNvPr id="3" name="Content Placeholder 2"/>
          <p:cNvSpPr>
            <a:spLocks noGrp="1"/>
          </p:cNvSpPr>
          <p:nvPr>
            <p:ph idx="4294967295"/>
          </p:nvPr>
        </p:nvSpPr>
        <p:spPr>
          <a:xfrm>
            <a:off x="610415" y="897185"/>
            <a:ext cx="8028363" cy="5486400"/>
          </a:xfrm>
        </p:spPr>
        <p:txBody>
          <a:bodyPr>
            <a:normAutofit/>
          </a:bodyPr>
          <a:lstStyle/>
          <a:p>
            <a:pPr marL="461963" indent="-292100">
              <a:buFont typeface="Wingdings" panose="05000000000000000000" pitchFamily="2" charset="2"/>
              <a:buChar char="Ø"/>
            </a:pPr>
            <a:endParaRPr lang="en-US" dirty="0" smtClean="0"/>
          </a:p>
          <a:p>
            <a:pPr marL="461963" indent="-292100">
              <a:buFont typeface="Wingdings" panose="05000000000000000000" pitchFamily="2" charset="2"/>
              <a:buChar char="Ø"/>
            </a:pPr>
            <a:r>
              <a:rPr lang="en-US" dirty="0" smtClean="0"/>
              <a:t>Load </a:t>
            </a:r>
            <a:r>
              <a:rPr lang="en-US" dirty="0"/>
              <a:t>participation in price formation – </a:t>
            </a:r>
            <a:r>
              <a:rPr lang="en-US" dirty="0">
                <a:solidFill>
                  <a:srgbClr val="00B050"/>
                </a:solidFill>
              </a:rPr>
              <a:t>WMS/RMS</a:t>
            </a:r>
            <a:r>
              <a:rPr lang="en-US" dirty="0"/>
              <a:t> </a:t>
            </a:r>
          </a:p>
          <a:p>
            <a:pPr marL="461963" indent="-292100">
              <a:buFont typeface="Wingdings" panose="05000000000000000000" pitchFamily="2" charset="2"/>
              <a:buChar char="Ø"/>
            </a:pPr>
            <a:r>
              <a:rPr lang="en-US" dirty="0"/>
              <a:t>Switchable Generation – WMS</a:t>
            </a:r>
          </a:p>
          <a:p>
            <a:pPr marL="461963" indent="-292100">
              <a:buFont typeface="Wingdings" panose="05000000000000000000" pitchFamily="2" charset="2"/>
              <a:buChar char="Ø"/>
            </a:pPr>
            <a:r>
              <a:rPr lang="en-US" dirty="0"/>
              <a:t>Distributed Energy Resources – </a:t>
            </a:r>
            <a:r>
              <a:rPr lang="en-US" dirty="0">
                <a:solidFill>
                  <a:srgbClr val="00B050"/>
                </a:solidFill>
              </a:rPr>
              <a:t>RMS/ROS/WMS</a:t>
            </a:r>
          </a:p>
          <a:p>
            <a:pPr marL="461963" indent="-292100">
              <a:buFont typeface="Wingdings" panose="05000000000000000000" pitchFamily="2" charset="2"/>
              <a:buChar char="Ø"/>
            </a:pPr>
            <a:r>
              <a:rPr lang="en-US" dirty="0"/>
              <a:t>Passport Implementation – TAC </a:t>
            </a:r>
          </a:p>
          <a:p>
            <a:pPr marL="461963" indent="-292100">
              <a:buFont typeface="Wingdings" panose="05000000000000000000" pitchFamily="2" charset="2"/>
              <a:buChar char="Ø"/>
            </a:pPr>
            <a:r>
              <a:rPr lang="en-US" dirty="0"/>
              <a:t>DC Tie considerations – ROS/WMS</a:t>
            </a:r>
          </a:p>
          <a:p>
            <a:pPr marL="461963" indent="-292100">
              <a:buFont typeface="Wingdings" panose="05000000000000000000" pitchFamily="2" charset="2"/>
              <a:buChar char="Ø"/>
            </a:pPr>
            <a:r>
              <a:rPr lang="en-US" dirty="0"/>
              <a:t>Review of Planning Processes – ROS</a:t>
            </a:r>
          </a:p>
          <a:p>
            <a:pPr marL="461963" indent="-292100">
              <a:buFont typeface="Wingdings" panose="05000000000000000000" pitchFamily="2" charset="2"/>
              <a:buChar char="Ø"/>
            </a:pPr>
            <a:r>
              <a:rPr lang="en-US" dirty="0"/>
              <a:t>Process for integrating or transitioning Load in ERCOT – </a:t>
            </a:r>
            <a:r>
              <a:rPr lang="en-US" dirty="0">
                <a:solidFill>
                  <a:srgbClr val="00B050"/>
                </a:solidFill>
              </a:rPr>
              <a:t>RMS/WMS</a:t>
            </a:r>
          </a:p>
          <a:p>
            <a:pPr marL="461963" indent="-292100">
              <a:buFont typeface="Wingdings" panose="05000000000000000000" pitchFamily="2" charset="2"/>
              <a:buChar char="Ø"/>
            </a:pPr>
            <a:r>
              <a:rPr lang="en-US" dirty="0"/>
              <a:t>Improve utilization of the stakeholder process – PRS</a:t>
            </a:r>
          </a:p>
          <a:p>
            <a:pPr marL="461963" indent="-292100">
              <a:buFont typeface="Wingdings" panose="05000000000000000000" pitchFamily="2" charset="2"/>
              <a:buChar char="Ø"/>
            </a:pPr>
            <a:r>
              <a:rPr lang="en-US" dirty="0"/>
              <a:t>Good Cause Exception Rules – </a:t>
            </a:r>
            <a:r>
              <a:rPr lang="en-US" dirty="0">
                <a:solidFill>
                  <a:srgbClr val="00B050"/>
                </a:solidFill>
              </a:rPr>
              <a:t>RMS/ROS/WMS</a:t>
            </a:r>
            <a:endParaRPr lang="en-US" dirty="0">
              <a:solidFill>
                <a:srgbClr val="00B050"/>
              </a:solidFill>
            </a:endParaRPr>
          </a:p>
          <a:p>
            <a:pPr marL="0" lvl="1" indent="0">
              <a:buNone/>
            </a:pPr>
            <a:endParaRPr lang="en-US" sz="2000" dirty="0"/>
          </a:p>
        </p:txBody>
      </p:sp>
      <p:cxnSp>
        <p:nvCxnSpPr>
          <p:cNvPr id="5" name="Straight Connector 4">
            <a:extLst>
              <a:ext uri="{FF2B5EF4-FFF2-40B4-BE49-F238E27FC236}">
                <a16:creationId xmlns:a16="http://schemas.microsoft.com/office/drawing/2014/main" id="{C15F28AF-C8F2-4201-A7AC-CCCAA0DD0B75}"/>
              </a:ext>
            </a:extLst>
          </p:cNvPr>
          <p:cNvCxnSpPr/>
          <p:nvPr/>
        </p:nvCxnSpPr>
        <p:spPr>
          <a:xfrm>
            <a:off x="685800" y="838200"/>
            <a:ext cx="7162800"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Slide Number Placeholder 5">
            <a:extLst>
              <a:ext uri="{FF2B5EF4-FFF2-40B4-BE49-F238E27FC236}">
                <a16:creationId xmlns:a16="http://schemas.microsoft.com/office/drawing/2014/main" id="{2A799451-ED23-4192-A317-AFB1DD03DA65}"/>
              </a:ext>
            </a:extLst>
          </p:cNvPr>
          <p:cNvSpPr>
            <a:spLocks noGrp="1"/>
          </p:cNvSpPr>
          <p:nvPr>
            <p:ph type="sldNum" sz="quarter" idx="12"/>
          </p:nvPr>
        </p:nvSpPr>
        <p:spPr>
          <a:xfrm>
            <a:off x="7425344" y="6459786"/>
            <a:ext cx="984019" cy="365125"/>
          </a:xfrm>
        </p:spPr>
        <p:txBody>
          <a:bodyPr/>
          <a:lstStyle/>
          <a:p>
            <a:fld id="{EDEDA31E-5185-4CB0-88E0-309A957138BF}" type="slidenum">
              <a:rPr lang="en-US" smtClean="0"/>
              <a:pPr/>
              <a:t>4</a:t>
            </a:fld>
            <a:endParaRPr lang="en-US" dirty="0"/>
          </a:p>
        </p:txBody>
      </p:sp>
    </p:spTree>
    <p:extLst>
      <p:ext uri="{BB962C8B-B14F-4D97-AF65-F5344CB8AC3E}">
        <p14:creationId xmlns:p14="http://schemas.microsoft.com/office/powerpoint/2010/main" val="2043958200"/>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sisl xmlns:xsi="http://www.w3.org/2001/XMLSchema-instance" xmlns:xsd="http://www.w3.org/2001/XMLSchema" xmlns="http://www.boldonjames.com/2008/01/sie/internal/label" sislVersion="0" policy="e9c0b8d7-bdb4-4fd3-b62a-f50327aaefce" origin="autoSelectedSuggestion">
  <element uid="c5f8eb12-5b27-439d-aaa6-3402af626fa3" value=""/>
  <element uid="c64218ab-b8d1-40b6-a478-cb8be1e10ecc" value=""/>
</sisl>
</file>

<file path=customXml/itemProps1.xml><?xml version="1.0" encoding="utf-8"?>
<ds:datastoreItem xmlns:ds="http://schemas.openxmlformats.org/officeDocument/2006/customXml" ds:itemID="{6A50C303-0192-4A8E-B7FF-FA2E0B44828B}">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Retrospect</Template>
  <TotalTime>15673</TotalTime>
  <Words>354</Words>
  <Application>Microsoft Office PowerPoint</Application>
  <PresentationFormat>On-screen Show (4:3)</PresentationFormat>
  <Paragraphs>38</Paragraphs>
  <Slides>4</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10" baseType="lpstr">
      <vt:lpstr>Arial</vt:lpstr>
      <vt:lpstr>Calibri</vt:lpstr>
      <vt:lpstr>Calibri Light</vt:lpstr>
      <vt:lpstr>Wingdings</vt:lpstr>
      <vt:lpstr>Retrospect</vt:lpstr>
      <vt:lpstr>Microsoft Excel 97-2003 Worksheet</vt:lpstr>
      <vt:lpstr>TAC Update</vt:lpstr>
      <vt:lpstr>TAC Highlights – April 28, 2021</vt:lpstr>
      <vt:lpstr>2021 TAC Goals</vt:lpstr>
      <vt:lpstr>2021 TAC Strategic Initiatives</vt:lpstr>
    </vt:vector>
  </TitlesOfParts>
  <Company>NRG Energy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TAC update to RMS</dc:title>
  <dc:creator>Jim Lee</dc:creator>
  <cp:keywords/>
  <cp:lastModifiedBy>s262089</cp:lastModifiedBy>
  <cp:revision>190</cp:revision>
  <cp:lastPrinted>2018-11-28T18:48:20Z</cp:lastPrinted>
  <dcterms:created xsi:type="dcterms:W3CDTF">2018-01-08T22:15:17Z</dcterms:created>
  <dcterms:modified xsi:type="dcterms:W3CDTF">2021-05-04T13:12:49Z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66fbd887-84f1-44c6-b614-caad1dd41da1</vt:lpwstr>
  </property>
  <property fmtid="{D5CDD505-2E9C-101B-9397-08002B2CF9AE}" pid="3" name="bjSaver">
    <vt:lpwstr>hVeZjyyepu7wfUb3kwBo4T82bAn9HrXq</vt:lpwstr>
  </property>
  <property fmtid="{D5CDD505-2E9C-101B-9397-08002B2CF9AE}" pid="4" name="bjDocumentSecurityLabel">
    <vt:lpwstr>AEP Public</vt:lpwstr>
  </property>
  <property fmtid="{D5CDD505-2E9C-101B-9397-08002B2CF9AE}" pid="5" name="bjDocumentLabelXML">
    <vt:lpwstr>&lt;?xml version="1.0" encoding="us-ascii"?&gt;&lt;sisl xmlns:xsi="http://www.w3.org/2001/XMLSchema-instance" xmlns:xsd="http://www.w3.org/2001/XMLSchema" sislVersion="0" policy="e9c0b8d7-bdb4-4fd3-b62a-f50327aaefce" origin="autoSelectedSuggestion" xmlns="http://w</vt:lpwstr>
  </property>
  <property fmtid="{D5CDD505-2E9C-101B-9397-08002B2CF9AE}" pid="6" name="bjDocumentLabelXML-0">
    <vt:lpwstr>ww.boldonjames.com/2008/01/sie/internal/label"&gt;&lt;element uid="c5f8eb12-5b27-439d-aaa6-3402af626fa3" value="" /&gt;&lt;element uid="c64218ab-b8d1-40b6-a478-cb8be1e10ecc" value="" /&gt;&lt;/sisl&gt;</vt:lpwstr>
  </property>
  <property fmtid="{D5CDD505-2E9C-101B-9397-08002B2CF9AE}" pid="7" name="Visual Markings Removed">
    <vt:lpwstr>No</vt:lpwstr>
  </property>
</Properties>
</file>