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8"/>
  </p:notesMasterIdLst>
  <p:handoutMasterIdLst>
    <p:handoutMasterId r:id="rId19"/>
  </p:handoutMasterIdLst>
  <p:sldIdLst>
    <p:sldId id="355" r:id="rId7"/>
    <p:sldId id="474" r:id="rId8"/>
    <p:sldId id="481" r:id="rId9"/>
    <p:sldId id="475" r:id="rId10"/>
    <p:sldId id="485" r:id="rId11"/>
    <p:sldId id="476" r:id="rId12"/>
    <p:sldId id="483" r:id="rId13"/>
    <p:sldId id="477" r:id="rId14"/>
    <p:sldId id="482" r:id="rId15"/>
    <p:sldId id="484" r:id="rId16"/>
    <p:sldId id="479"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792" userDrawn="1">
          <p15:clr>
            <a:srgbClr val="A4A3A4"/>
          </p15:clr>
        </p15:guide>
        <p15:guide id="2" pos="542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cott Ballew" initials="SB" lastIdx="1" clrIdx="0">
    <p:extLst>
      <p:ext uri="{19B8F6BF-5375-455C-9EA6-DF929625EA0E}">
        <p15:presenceInfo xmlns:p15="http://schemas.microsoft.com/office/powerpoint/2012/main" userId="8633a96b6859f61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200"/>
    <a:srgbClr val="FF2600"/>
    <a:srgbClr val="00AEC7"/>
    <a:srgbClr val="0076C6"/>
    <a:srgbClr val="B03018"/>
    <a:srgbClr val="685BC7"/>
    <a:srgbClr val="FFD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314" autoAdjust="0"/>
    <p:restoredTop sz="80689" autoAdjust="0"/>
  </p:normalViewPr>
  <p:slideViewPr>
    <p:cSldViewPr snapToGrid="0" showGuides="1">
      <p:cViewPr varScale="1">
        <p:scale>
          <a:sx n="129" d="100"/>
          <a:sy n="129" d="100"/>
        </p:scale>
        <p:origin x="104" y="224"/>
      </p:cViewPr>
      <p:guideLst>
        <p:guide orient="horz" pos="3792"/>
        <p:guide pos="5424"/>
      </p:guideLst>
    </p:cSldViewPr>
  </p:slideViewPr>
  <p:outlineViewPr>
    <p:cViewPr>
      <p:scale>
        <a:sx n="33" d="100"/>
        <a:sy n="33" d="100"/>
      </p:scale>
      <p:origin x="0" y="-12240"/>
    </p:cViewPr>
  </p:outlineViewPr>
  <p:notesTextViewPr>
    <p:cViewPr>
      <p:scale>
        <a:sx n="3" d="2"/>
        <a:sy n="3" d="2"/>
      </p:scale>
      <p:origin x="0" y="0"/>
    </p:cViewPr>
  </p:notesTextViewPr>
  <p:sorterViewPr>
    <p:cViewPr varScale="1">
      <p:scale>
        <a:sx n="100" d="100"/>
        <a:sy n="100" d="100"/>
      </p:scale>
      <p:origin x="0" y="-4998"/>
    </p:cViewPr>
  </p:sorterViewPr>
  <p:notesViewPr>
    <p:cSldViewPr snapToGrid="0"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5/3/2021</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5/3/2021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dirty="0"/>
          </a:p>
        </p:txBody>
      </p:sp>
    </p:spTree>
    <p:extLst>
      <p:ext uri="{BB962C8B-B14F-4D97-AF65-F5344CB8AC3E}">
        <p14:creationId xmlns:p14="http://schemas.microsoft.com/office/powerpoint/2010/main" val="3737583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480514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dirty="0"/>
          </a:p>
        </p:txBody>
      </p:sp>
    </p:spTree>
    <p:extLst>
      <p:ext uri="{BB962C8B-B14F-4D97-AF65-F5344CB8AC3E}">
        <p14:creationId xmlns:p14="http://schemas.microsoft.com/office/powerpoint/2010/main" val="8520625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dirty="0"/>
          </a:p>
        </p:txBody>
      </p:sp>
    </p:spTree>
    <p:extLst>
      <p:ext uri="{BB962C8B-B14F-4D97-AF65-F5344CB8AC3E}">
        <p14:creationId xmlns:p14="http://schemas.microsoft.com/office/powerpoint/2010/main" val="11714816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dirty="0"/>
          </a:p>
        </p:txBody>
      </p:sp>
    </p:spTree>
    <p:extLst>
      <p:ext uri="{BB962C8B-B14F-4D97-AF65-F5344CB8AC3E}">
        <p14:creationId xmlns:p14="http://schemas.microsoft.com/office/powerpoint/2010/main" val="11119409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dirty="0"/>
          </a:p>
        </p:txBody>
      </p:sp>
    </p:spTree>
    <p:extLst>
      <p:ext uri="{BB962C8B-B14F-4D97-AF65-F5344CB8AC3E}">
        <p14:creationId xmlns:p14="http://schemas.microsoft.com/office/powerpoint/2010/main" val="5082358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dirty="0"/>
          </a:p>
        </p:txBody>
      </p:sp>
    </p:spTree>
    <p:extLst>
      <p:ext uri="{BB962C8B-B14F-4D97-AF65-F5344CB8AC3E}">
        <p14:creationId xmlns:p14="http://schemas.microsoft.com/office/powerpoint/2010/main" val="13307347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11</a:t>
            </a:fld>
            <a:endParaRPr lang="en-US" dirty="0"/>
          </a:p>
        </p:txBody>
      </p:sp>
    </p:spTree>
    <p:extLst>
      <p:ext uri="{BB962C8B-B14F-4D97-AF65-F5344CB8AC3E}">
        <p14:creationId xmlns:p14="http://schemas.microsoft.com/office/powerpoint/2010/main" val="3855282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dirty="0"/>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4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Only">
    <p:spTree>
      <p:nvGrpSpPr>
        <p:cNvPr id="1" name=""/>
        <p:cNvGrpSpPr/>
        <p:nvPr/>
      </p:nvGrpSpPr>
      <p:grpSpPr>
        <a:xfrm>
          <a:off x="0" y="0"/>
          <a:ext cx="0" cy="0"/>
          <a:chOff x="0" y="0"/>
          <a:chExt cx="0" cy="0"/>
        </a:xfrm>
      </p:grpSpPr>
      <p:cxnSp>
        <p:nvCxnSpPr>
          <p:cNvPr id="7" name="Straight Connector 6"/>
          <p:cNvCxnSpPr/>
          <p:nvPr/>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prstClr val="black"/>
                </a:solidFill>
              </a:rPr>
              <a:pPr/>
              <a:t>‹#›</a:t>
            </a:fld>
            <a:endParaRPr lang="en-US" dirty="0">
              <a:solidFill>
                <a:prstClr val="black"/>
              </a:solidFill>
            </a:endParaRPr>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2925626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8458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657600" y="0"/>
            <a:ext cx="5486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63" r:id="rId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86200" y="2228672"/>
            <a:ext cx="4876800" cy="2677656"/>
          </a:xfrm>
          <a:prstGeom prst="rect">
            <a:avLst/>
          </a:prstGeom>
          <a:noFill/>
        </p:spPr>
        <p:txBody>
          <a:bodyPr wrap="square" rtlCol="0">
            <a:spAutoFit/>
          </a:bodyPr>
          <a:lstStyle/>
          <a:p>
            <a:r>
              <a:rPr lang="en-US" sz="2000" b="1" dirty="0">
                <a:solidFill>
                  <a:schemeClr val="tx2"/>
                </a:solidFill>
              </a:rPr>
              <a:t>Summer Preparedness Workshop</a:t>
            </a:r>
          </a:p>
          <a:p>
            <a:r>
              <a:rPr lang="en-US" sz="2000" b="1" dirty="0">
                <a:solidFill>
                  <a:schemeClr val="tx2"/>
                </a:solidFill>
              </a:rPr>
              <a:t>Technical Advisory Committee</a:t>
            </a:r>
          </a:p>
          <a:p>
            <a:endParaRPr lang="en-US" sz="2000" dirty="0">
              <a:solidFill>
                <a:schemeClr val="tx2"/>
              </a:solidFill>
            </a:endParaRPr>
          </a:p>
          <a:p>
            <a:r>
              <a:rPr lang="en-US" dirty="0">
                <a:solidFill>
                  <a:schemeClr val="accent2"/>
                </a:solidFill>
              </a:rPr>
              <a:t>Woody Rickerson</a:t>
            </a:r>
          </a:p>
          <a:p>
            <a:r>
              <a:rPr lang="en-US" dirty="0">
                <a:solidFill>
                  <a:schemeClr val="accent2"/>
                </a:solidFill>
              </a:rPr>
              <a:t>Grid Planning and Operations</a:t>
            </a:r>
          </a:p>
          <a:p>
            <a:endParaRPr lang="en-US" dirty="0">
              <a:solidFill>
                <a:schemeClr val="tx2"/>
              </a:solidFill>
            </a:endParaRPr>
          </a:p>
          <a:p>
            <a:r>
              <a:rPr lang="en-US" dirty="0">
                <a:solidFill>
                  <a:schemeClr val="tx2"/>
                </a:solidFill>
              </a:rPr>
              <a:t>ERCOT Public</a:t>
            </a:r>
          </a:p>
          <a:p>
            <a:r>
              <a:rPr lang="en-US" dirty="0">
                <a:solidFill>
                  <a:schemeClr val="tx2"/>
                </a:solidFill>
              </a:rPr>
              <a:t>May 3, 2021</a:t>
            </a:r>
          </a:p>
          <a:p>
            <a:endParaRPr lang="en-US" i="1" dirty="0">
              <a:solidFill>
                <a:schemeClr val="tx2"/>
              </a:solidFill>
            </a:endParaRPr>
          </a:p>
        </p:txBody>
      </p:sp>
    </p:spTree>
    <p:extLst>
      <p:ext uri="{BB962C8B-B14F-4D97-AF65-F5344CB8AC3E}">
        <p14:creationId xmlns:p14="http://schemas.microsoft.com/office/powerpoint/2010/main" val="34894981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a:solidFill>
                  <a:srgbClr val="00AEC7"/>
                </a:solidFill>
              </a:rPr>
              <a:t>Generator Weatherization</a:t>
            </a:r>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dirty="0"/>
          </a:p>
        </p:txBody>
      </p:sp>
      <p:grpSp>
        <p:nvGrpSpPr>
          <p:cNvPr id="8" name="Group 7">
            <a:extLst>
              <a:ext uri="{FF2B5EF4-FFF2-40B4-BE49-F238E27FC236}">
                <a16:creationId xmlns="" xmlns:a16="http://schemas.microsoft.com/office/drawing/2014/main" id="{F28771BF-7A26-D945-8F82-4A9E36F6629A}"/>
              </a:ext>
            </a:extLst>
          </p:cNvPr>
          <p:cNvGrpSpPr/>
          <p:nvPr/>
        </p:nvGrpSpPr>
        <p:grpSpPr>
          <a:xfrm>
            <a:off x="457200" y="1133160"/>
            <a:ext cx="8382000" cy="4220907"/>
            <a:chOff x="381000" y="822075"/>
            <a:chExt cx="8382000" cy="4220907"/>
          </a:xfrm>
        </p:grpSpPr>
        <p:sp>
          <p:nvSpPr>
            <p:cNvPr id="9" name="Content Placeholder 2">
              <a:extLst>
                <a:ext uri="{FF2B5EF4-FFF2-40B4-BE49-F238E27FC236}">
                  <a16:creationId xmlns="" xmlns:a16="http://schemas.microsoft.com/office/drawing/2014/main" id="{ED223ECB-C873-6C4C-B06A-3391AC2F872C}"/>
                </a:ext>
              </a:extLst>
            </p:cNvPr>
            <p:cNvSpPr txBox="1">
              <a:spLocks/>
            </p:cNvSpPr>
            <p:nvPr/>
          </p:nvSpPr>
          <p:spPr>
            <a:xfrm>
              <a:off x="1066800" y="822075"/>
              <a:ext cx="7696200" cy="367458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tabLst>
                  <a:tab pos="7153275" algn="l"/>
                </a:tabLst>
              </a:pPr>
              <a:r>
                <a:rPr lang="en-US" sz="1400" dirty="0"/>
                <a:t>Generation owners and operators are not required to implement any minimum weatherization standard or perform an exhaustive review of weather vulnerability. No entity, including the PUC and ERCOT, currently has rules to enforce compliance with weatherization plans or enforce minimum weatherization standards. </a:t>
              </a:r>
            </a:p>
            <a:p>
              <a:pPr marL="0" indent="0">
                <a:buNone/>
                <a:tabLst>
                  <a:tab pos="7153275" algn="l"/>
                </a:tabLst>
              </a:pPr>
              <a:endParaRPr lang="en-US" sz="1400" dirty="0"/>
            </a:p>
            <a:p>
              <a:pPr marL="0" indent="0">
                <a:buNone/>
                <a:tabLst>
                  <a:tab pos="7153275" algn="l"/>
                </a:tabLst>
              </a:pPr>
              <a:r>
                <a:rPr lang="en-US" sz="1400" dirty="0"/>
                <a:t>In 2011, the PUC amended its rules to authorize ERCOT to conduct generator site visits to review compliance with weatherization plans. Spot checks include reviewing the weatherization plan, verifying that plant personnel are following the plan and providing recommendations based on PUC requirements, lessons learned or best practices.</a:t>
              </a:r>
            </a:p>
            <a:p>
              <a:pPr marL="0" indent="0">
                <a:buNone/>
                <a:tabLst>
                  <a:tab pos="7153275" algn="l"/>
                </a:tabLst>
              </a:pPr>
              <a:endParaRPr lang="en-US" sz="1400" dirty="0"/>
            </a:p>
            <a:p>
              <a:pPr marL="0" indent="0">
                <a:buNone/>
                <a:tabLst>
                  <a:tab pos="7153275" algn="l"/>
                </a:tabLst>
              </a:pPr>
              <a:r>
                <a:rPr lang="en-US" sz="1400" dirty="0"/>
                <a:t>While we request and review detailed plant records, the only entity that can confirm that a plant is “weatherized” to any particular standard is the entity that owns or operates the plant.</a:t>
              </a:r>
            </a:p>
            <a:p>
              <a:pPr marL="0" indent="0">
                <a:buNone/>
                <a:tabLst>
                  <a:tab pos="7153275" algn="l"/>
                </a:tabLst>
              </a:pPr>
              <a:endParaRPr lang="en-US" sz="1400" dirty="0"/>
            </a:p>
            <a:p>
              <a:pPr marL="0" indent="0">
                <a:buNone/>
              </a:pPr>
              <a:r>
                <a:rPr lang="en-US" sz="1400" dirty="0"/>
                <a:t>Similar to the Winter Spot Checks, ERCOT will implement Summer Spot Checks for a limited number of units in May and June of 2021.</a:t>
              </a:r>
            </a:p>
            <a:p>
              <a:pPr marL="0" indent="0">
                <a:buNone/>
              </a:pPr>
              <a:endParaRPr lang="en-US" sz="1400" dirty="0"/>
            </a:p>
            <a:p>
              <a:pPr marL="0" indent="0">
                <a:buNone/>
              </a:pPr>
              <a:r>
                <a:rPr lang="en-US" sz="1400" dirty="0"/>
                <a:t>The Spot Checks will consider the implementation of each unit’s Weatherization Plan, with the focus being on preparations for summer operations.</a:t>
              </a:r>
            </a:p>
            <a:p>
              <a:endParaRPr lang="en-US" sz="1950" dirty="0"/>
            </a:p>
          </p:txBody>
        </p:sp>
        <p:pic>
          <p:nvPicPr>
            <p:cNvPr id="10" name="Picture 9" descr="Icon&#10;&#10;Description automatically generated">
              <a:extLst>
                <a:ext uri="{FF2B5EF4-FFF2-40B4-BE49-F238E27FC236}">
                  <a16:creationId xmlns="" xmlns:a16="http://schemas.microsoft.com/office/drawing/2014/main" id="{4162023B-D0CF-1B46-96FC-EE5181EB36D2}"/>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1875" t="22494" r="18750" b="21256"/>
            <a:stretch/>
          </p:blipFill>
          <p:spPr>
            <a:xfrm>
              <a:off x="381000" y="859466"/>
              <a:ext cx="410336" cy="388739"/>
            </a:xfrm>
            <a:prstGeom prst="rect">
              <a:avLst/>
            </a:prstGeom>
          </p:spPr>
        </p:pic>
        <p:pic>
          <p:nvPicPr>
            <p:cNvPr id="11" name="Picture 10" descr="Icon&#10;&#10;Description automatically generated">
              <a:extLst>
                <a:ext uri="{FF2B5EF4-FFF2-40B4-BE49-F238E27FC236}">
                  <a16:creationId xmlns="" xmlns:a16="http://schemas.microsoft.com/office/drawing/2014/main" id="{AAD93C86-32BE-524E-9991-8C3A66B33AE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1875" t="22494" r="18750" b="21256"/>
            <a:stretch/>
          </p:blipFill>
          <p:spPr>
            <a:xfrm>
              <a:off x="415354" y="2049656"/>
              <a:ext cx="410336" cy="388739"/>
            </a:xfrm>
            <a:prstGeom prst="rect">
              <a:avLst/>
            </a:prstGeom>
          </p:spPr>
        </p:pic>
        <p:pic>
          <p:nvPicPr>
            <p:cNvPr id="12" name="Picture 11" descr="Icon&#10;&#10;Description automatically generated">
              <a:extLst>
                <a:ext uri="{FF2B5EF4-FFF2-40B4-BE49-F238E27FC236}">
                  <a16:creationId xmlns="" xmlns:a16="http://schemas.microsoft.com/office/drawing/2014/main" id="{1D2A76BE-AED9-E14F-98F6-AFC104E82137}"/>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1875" t="22494" r="18750" b="21256"/>
            <a:stretch/>
          </p:blipFill>
          <p:spPr>
            <a:xfrm>
              <a:off x="415354" y="3158590"/>
              <a:ext cx="410336" cy="388739"/>
            </a:xfrm>
            <a:prstGeom prst="rect">
              <a:avLst/>
            </a:prstGeom>
          </p:spPr>
        </p:pic>
        <p:pic>
          <p:nvPicPr>
            <p:cNvPr id="13" name="Picture 12" descr="Icon&#10;&#10;Description automatically generated">
              <a:extLst>
                <a:ext uri="{FF2B5EF4-FFF2-40B4-BE49-F238E27FC236}">
                  <a16:creationId xmlns="" xmlns:a16="http://schemas.microsoft.com/office/drawing/2014/main" id="{9AC87E46-1FFC-BF41-A926-61EF1079AE69}"/>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1875" t="22494" r="18750" b="21256"/>
            <a:stretch/>
          </p:blipFill>
          <p:spPr>
            <a:xfrm>
              <a:off x="415354" y="3912847"/>
              <a:ext cx="410336" cy="388739"/>
            </a:xfrm>
            <a:prstGeom prst="rect">
              <a:avLst/>
            </a:prstGeom>
          </p:spPr>
        </p:pic>
        <p:pic>
          <p:nvPicPr>
            <p:cNvPr id="14" name="Picture 13" descr="Icon&#10;&#10;Description automatically generated">
              <a:extLst>
                <a:ext uri="{FF2B5EF4-FFF2-40B4-BE49-F238E27FC236}">
                  <a16:creationId xmlns="" xmlns:a16="http://schemas.microsoft.com/office/drawing/2014/main" id="{A7521247-4185-B548-9DF9-EA83CFFC34E6}"/>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1875" t="22494" r="18750" b="21256"/>
            <a:stretch/>
          </p:blipFill>
          <p:spPr>
            <a:xfrm>
              <a:off x="415354" y="4654243"/>
              <a:ext cx="410336" cy="388739"/>
            </a:xfrm>
            <a:prstGeom prst="rect">
              <a:avLst/>
            </a:prstGeom>
          </p:spPr>
        </p:pic>
      </p:grpSp>
    </p:spTree>
    <p:extLst>
      <p:ext uri="{BB962C8B-B14F-4D97-AF65-F5344CB8AC3E}">
        <p14:creationId xmlns:p14="http://schemas.microsoft.com/office/powerpoint/2010/main" val="7359789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a:solidFill>
                  <a:srgbClr val="00AEC7"/>
                </a:solidFill>
              </a:rPr>
              <a:t>Gas and Electric Coordination</a:t>
            </a:r>
          </a:p>
        </p:txBody>
      </p:sp>
      <p:sp>
        <p:nvSpPr>
          <p:cNvPr id="3" name="Content Placeholder 2"/>
          <p:cNvSpPr>
            <a:spLocks noGrp="1"/>
          </p:cNvSpPr>
          <p:nvPr>
            <p:ph idx="1"/>
          </p:nvPr>
        </p:nvSpPr>
        <p:spPr>
          <a:xfrm>
            <a:off x="379150" y="1133573"/>
            <a:ext cx="8534400" cy="4319832"/>
          </a:xfrm>
        </p:spPr>
        <p:txBody>
          <a:bodyPr/>
          <a:lstStyle/>
          <a:p>
            <a:pPr marL="0" indent="0">
              <a:buNone/>
            </a:pPr>
            <a:r>
              <a:rPr lang="en-US" sz="1600" b="1" dirty="0"/>
              <a:t>NOTICE DATE:</a:t>
            </a:r>
            <a:r>
              <a:rPr lang="en-US" sz="1600" dirty="0"/>
              <a:t> April 30, 2021</a:t>
            </a:r>
          </a:p>
          <a:p>
            <a:pPr marL="0" indent="0">
              <a:buNone/>
            </a:pPr>
            <a:endParaRPr lang="en-US" sz="1600" dirty="0"/>
          </a:p>
          <a:p>
            <a:pPr marL="0" indent="0">
              <a:buNone/>
            </a:pPr>
            <a:r>
              <a:rPr lang="en-US" sz="1600" b="1" dirty="0"/>
              <a:t>NOTICE TYPE:</a:t>
            </a:r>
            <a:r>
              <a:rPr lang="en-US" sz="1600" dirty="0"/>
              <a:t> W-A043021-01 Operations</a:t>
            </a:r>
          </a:p>
          <a:p>
            <a:pPr marL="0" indent="0">
              <a:buNone/>
            </a:pPr>
            <a:endParaRPr lang="en-US" sz="1600" dirty="0"/>
          </a:p>
          <a:p>
            <a:pPr marL="0" indent="0">
              <a:buNone/>
            </a:pPr>
            <a:r>
              <a:rPr lang="en-US" sz="1600" b="1" dirty="0"/>
              <a:t>SHORT DESCRIPTION:</a:t>
            </a:r>
            <a:r>
              <a:rPr lang="en-US" sz="1600" dirty="0"/>
              <a:t> Reminder of Upcoming Submission Period for Declarations of Completion of Generation Resource Summer Weatherization Preparations and Natural Gas Pipeline Coordination for Resource Entities with Natural Gas Generation Resources </a:t>
            </a:r>
          </a:p>
          <a:p>
            <a:pPr marL="0" indent="0">
              <a:buNone/>
            </a:pPr>
            <a:endParaRPr lang="en-US" sz="1600" dirty="0"/>
          </a:p>
          <a:p>
            <a:pPr marL="0" indent="0">
              <a:buNone/>
            </a:pPr>
            <a:r>
              <a:rPr lang="en-US" sz="1600" b="1" dirty="0"/>
              <a:t>INTENDED AUDIENCE:</a:t>
            </a:r>
            <a:r>
              <a:rPr lang="en-US" sz="1600" dirty="0"/>
              <a:t> Resource Entities with Generation Resources</a:t>
            </a:r>
          </a:p>
          <a:p>
            <a:pPr marL="0" indent="0">
              <a:buNone/>
            </a:pPr>
            <a:endParaRPr lang="en-US" sz="1600" dirty="0"/>
          </a:p>
          <a:p>
            <a:pPr marL="0" indent="0">
              <a:buNone/>
            </a:pPr>
            <a:r>
              <a:rPr lang="en-US" sz="1600" b="1" dirty="0"/>
              <a:t>DAYS AFFECTED:</a:t>
            </a:r>
            <a:r>
              <a:rPr lang="en-US" sz="1600" dirty="0"/>
              <a:t> May 1, 2021 to June 1, 2021</a:t>
            </a:r>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dirty="0"/>
          </a:p>
        </p:txBody>
      </p:sp>
    </p:spTree>
    <p:extLst>
      <p:ext uri="{BB962C8B-B14F-4D97-AF65-F5344CB8AC3E}">
        <p14:creationId xmlns:p14="http://schemas.microsoft.com/office/powerpoint/2010/main" val="39771964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a:solidFill>
                  <a:srgbClr val="00AEC7"/>
                </a:solidFill>
              </a:rPr>
              <a:t>Summer Expectations</a:t>
            </a:r>
          </a:p>
        </p:txBody>
      </p:sp>
      <p:sp>
        <p:nvSpPr>
          <p:cNvPr id="3" name="Content Placeholder 2"/>
          <p:cNvSpPr>
            <a:spLocks noGrp="1"/>
          </p:cNvSpPr>
          <p:nvPr>
            <p:ph idx="1"/>
          </p:nvPr>
        </p:nvSpPr>
        <p:spPr>
          <a:xfrm>
            <a:off x="381000" y="1020339"/>
            <a:ext cx="8534400" cy="4319832"/>
          </a:xfrm>
        </p:spPr>
        <p:txBody>
          <a:bodyPr>
            <a:normAutofit/>
          </a:bodyPr>
          <a:lstStyle/>
          <a:p>
            <a:pPr marL="0" indent="0">
              <a:buNone/>
            </a:pPr>
            <a:r>
              <a:rPr lang="en-US" sz="1600" dirty="0"/>
              <a:t>• Final Summer SARA will be released later this week</a:t>
            </a:r>
          </a:p>
          <a:p>
            <a:pPr marL="0" indent="0">
              <a:buNone/>
            </a:pPr>
            <a:endParaRPr lang="en-US" sz="800" dirty="0"/>
          </a:p>
          <a:p>
            <a:pPr marL="0" indent="0">
              <a:buNone/>
            </a:pPr>
            <a:r>
              <a:rPr lang="en-US" sz="1600" dirty="0"/>
              <a:t>• Preliminary SARA indicate</a:t>
            </a:r>
            <a:r>
              <a:rPr lang="en-US" sz="1600" dirty="0">
                <a:solidFill>
                  <a:schemeClr val="tx2"/>
                </a:solidFill>
              </a:rPr>
              <a:t>s</a:t>
            </a:r>
            <a:r>
              <a:rPr lang="en-US" sz="1600" dirty="0"/>
              <a:t> a peak above 77,000 MW which would be a new load record</a:t>
            </a:r>
          </a:p>
          <a:p>
            <a:pPr marL="0" indent="0">
              <a:buNone/>
            </a:pPr>
            <a:endParaRPr lang="en-US" sz="800" dirty="0"/>
          </a:p>
          <a:p>
            <a:pPr marL="0" indent="0">
              <a:buNone/>
            </a:pPr>
            <a:r>
              <a:rPr lang="en-US" sz="1600" dirty="0"/>
              <a:t>• December CDR reported a 15.5% reserve margin</a:t>
            </a:r>
          </a:p>
          <a:p>
            <a:pPr marL="0" indent="0">
              <a:buNone/>
            </a:pPr>
            <a:endParaRPr lang="en-US" sz="800" dirty="0"/>
          </a:p>
          <a:p>
            <a:pPr marL="0" indent="0">
              <a:buNone/>
            </a:pPr>
            <a:r>
              <a:rPr lang="en-US" sz="1600" dirty="0"/>
              <a:t>• This will be the first summer where we anticipate some impact from Battery Storage </a:t>
            </a:r>
          </a:p>
          <a:p>
            <a:pPr marL="0" indent="0">
              <a:buNone/>
            </a:pPr>
            <a:r>
              <a:rPr lang="en-US" sz="1600" dirty="0"/>
              <a:t>   devices with almost 1000MW available by summer peak</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pSp>
        <p:nvGrpSpPr>
          <p:cNvPr id="60" name="Group 59">
            <a:extLst>
              <a:ext uri="{FF2B5EF4-FFF2-40B4-BE49-F238E27FC236}">
                <a16:creationId xmlns="" xmlns:a16="http://schemas.microsoft.com/office/drawing/2014/main" id="{6F7E8B7E-77F1-1A4D-BFD5-F8FCB6D0554D}"/>
              </a:ext>
            </a:extLst>
          </p:cNvPr>
          <p:cNvGrpSpPr/>
          <p:nvPr/>
        </p:nvGrpSpPr>
        <p:grpSpPr>
          <a:xfrm>
            <a:off x="874271" y="3382487"/>
            <a:ext cx="7947987" cy="2545041"/>
            <a:chOff x="778207" y="3330383"/>
            <a:chExt cx="7981637" cy="2545041"/>
          </a:xfrm>
        </p:grpSpPr>
        <p:sp>
          <p:nvSpPr>
            <p:cNvPr id="42" name="Rectangle 41">
              <a:extLst>
                <a:ext uri="{FF2B5EF4-FFF2-40B4-BE49-F238E27FC236}">
                  <a16:creationId xmlns="" xmlns:a16="http://schemas.microsoft.com/office/drawing/2014/main" id="{0ACEF0BA-FA5D-234F-A083-097EE3CB95ED}"/>
                </a:ext>
              </a:extLst>
            </p:cNvPr>
            <p:cNvSpPr/>
            <p:nvPr/>
          </p:nvSpPr>
          <p:spPr>
            <a:xfrm>
              <a:off x="1393942" y="3330383"/>
              <a:ext cx="614120" cy="2531542"/>
            </a:xfrm>
            <a:prstGeom prst="rect">
              <a:avLst/>
            </a:prstGeom>
            <a:solidFill>
              <a:schemeClr val="bg1">
                <a:lumMod val="75000"/>
                <a:alpha val="1380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 xmlns:a16="http://schemas.microsoft.com/office/drawing/2014/main" id="{ADC1B1B5-F8C4-8543-A166-F891F7DAAB92}"/>
                </a:ext>
              </a:extLst>
            </p:cNvPr>
            <p:cNvSpPr/>
            <p:nvPr/>
          </p:nvSpPr>
          <p:spPr>
            <a:xfrm>
              <a:off x="2007388" y="3335043"/>
              <a:ext cx="614120" cy="2531542"/>
            </a:xfrm>
            <a:prstGeom prst="rect">
              <a:avLst/>
            </a:prstGeom>
            <a:solidFill>
              <a:schemeClr val="bg1">
                <a:lumMod val="75000"/>
                <a:alpha val="26355"/>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 xmlns:a16="http://schemas.microsoft.com/office/drawing/2014/main" id="{546913A7-E4EB-5449-9D58-9EAA3AB66452}"/>
                </a:ext>
              </a:extLst>
            </p:cNvPr>
            <p:cNvSpPr/>
            <p:nvPr/>
          </p:nvSpPr>
          <p:spPr>
            <a:xfrm>
              <a:off x="2617564" y="3336786"/>
              <a:ext cx="614120" cy="2531542"/>
            </a:xfrm>
            <a:prstGeom prst="rect">
              <a:avLst/>
            </a:prstGeom>
            <a:solidFill>
              <a:schemeClr val="bg1">
                <a:lumMod val="75000"/>
                <a:alpha val="1380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 xmlns:a16="http://schemas.microsoft.com/office/drawing/2014/main" id="{BDE34EBB-3886-114C-BB90-2DBBCCEBBFF8}"/>
                </a:ext>
              </a:extLst>
            </p:cNvPr>
            <p:cNvSpPr/>
            <p:nvPr/>
          </p:nvSpPr>
          <p:spPr>
            <a:xfrm>
              <a:off x="3232825" y="3343507"/>
              <a:ext cx="614120" cy="2531542"/>
            </a:xfrm>
            <a:prstGeom prst="rect">
              <a:avLst/>
            </a:prstGeom>
            <a:solidFill>
              <a:schemeClr val="bg1">
                <a:lumMod val="75000"/>
                <a:alpha val="26355"/>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 xmlns:a16="http://schemas.microsoft.com/office/drawing/2014/main" id="{26C20511-989E-6844-886F-B36CC57C27E4}"/>
                </a:ext>
              </a:extLst>
            </p:cNvPr>
            <p:cNvSpPr/>
            <p:nvPr/>
          </p:nvSpPr>
          <p:spPr>
            <a:xfrm>
              <a:off x="778207" y="3332632"/>
              <a:ext cx="614120" cy="2531542"/>
            </a:xfrm>
            <a:prstGeom prst="rect">
              <a:avLst/>
            </a:prstGeom>
            <a:solidFill>
              <a:schemeClr val="bg1">
                <a:lumMod val="75000"/>
                <a:alpha val="26355"/>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 xmlns:a16="http://schemas.microsoft.com/office/drawing/2014/main" id="{CDEEA40C-7EC5-6740-BBBE-C8D288046678}"/>
                </a:ext>
              </a:extLst>
            </p:cNvPr>
            <p:cNvSpPr/>
            <p:nvPr/>
          </p:nvSpPr>
          <p:spPr>
            <a:xfrm>
              <a:off x="3848560" y="3343507"/>
              <a:ext cx="614120" cy="2531542"/>
            </a:xfrm>
            <a:prstGeom prst="rect">
              <a:avLst/>
            </a:prstGeom>
            <a:solidFill>
              <a:schemeClr val="bg1">
                <a:lumMod val="75000"/>
                <a:alpha val="1380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 xmlns:a16="http://schemas.microsoft.com/office/drawing/2014/main" id="{5E168DEE-41F9-944E-8449-31DE73857CB5}"/>
                </a:ext>
              </a:extLst>
            </p:cNvPr>
            <p:cNvSpPr/>
            <p:nvPr/>
          </p:nvSpPr>
          <p:spPr>
            <a:xfrm>
              <a:off x="4463877" y="3343507"/>
              <a:ext cx="614120" cy="2531542"/>
            </a:xfrm>
            <a:prstGeom prst="rect">
              <a:avLst/>
            </a:prstGeom>
            <a:solidFill>
              <a:schemeClr val="bg1">
                <a:lumMod val="75000"/>
                <a:alpha val="26355"/>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 xmlns:a16="http://schemas.microsoft.com/office/drawing/2014/main" id="{C9225C43-8099-B34A-B64D-39A3B7486D18}"/>
                </a:ext>
              </a:extLst>
            </p:cNvPr>
            <p:cNvSpPr/>
            <p:nvPr/>
          </p:nvSpPr>
          <p:spPr>
            <a:xfrm>
              <a:off x="5075789" y="3343882"/>
              <a:ext cx="614120" cy="2531542"/>
            </a:xfrm>
            <a:prstGeom prst="rect">
              <a:avLst/>
            </a:prstGeom>
            <a:solidFill>
              <a:schemeClr val="bg1">
                <a:lumMod val="75000"/>
                <a:alpha val="1380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 xmlns:a16="http://schemas.microsoft.com/office/drawing/2014/main" id="{0ED6079E-5E47-2F42-8484-C4CC647C1156}"/>
                </a:ext>
              </a:extLst>
            </p:cNvPr>
            <p:cNvSpPr/>
            <p:nvPr/>
          </p:nvSpPr>
          <p:spPr>
            <a:xfrm>
              <a:off x="5692866" y="3343507"/>
              <a:ext cx="614120" cy="2531542"/>
            </a:xfrm>
            <a:prstGeom prst="rect">
              <a:avLst/>
            </a:prstGeom>
            <a:solidFill>
              <a:schemeClr val="bg1">
                <a:lumMod val="75000"/>
                <a:alpha val="26355"/>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 xmlns:a16="http://schemas.microsoft.com/office/drawing/2014/main" id="{F2DD24F8-EBE1-154C-ABAA-842D37E0BBB3}"/>
                </a:ext>
              </a:extLst>
            </p:cNvPr>
            <p:cNvSpPr/>
            <p:nvPr/>
          </p:nvSpPr>
          <p:spPr>
            <a:xfrm>
              <a:off x="6304778" y="3343625"/>
              <a:ext cx="614120" cy="2531542"/>
            </a:xfrm>
            <a:prstGeom prst="rect">
              <a:avLst/>
            </a:prstGeom>
            <a:solidFill>
              <a:schemeClr val="bg1">
                <a:lumMod val="75000"/>
                <a:alpha val="1380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 xmlns:a16="http://schemas.microsoft.com/office/drawing/2014/main" id="{BA3A001F-4C94-9E45-A51B-9CB0FE2E1CD2}"/>
                </a:ext>
              </a:extLst>
            </p:cNvPr>
            <p:cNvSpPr/>
            <p:nvPr/>
          </p:nvSpPr>
          <p:spPr>
            <a:xfrm>
              <a:off x="6920122" y="3343507"/>
              <a:ext cx="614120" cy="2531542"/>
            </a:xfrm>
            <a:prstGeom prst="rect">
              <a:avLst/>
            </a:prstGeom>
            <a:solidFill>
              <a:schemeClr val="bg1">
                <a:lumMod val="75000"/>
                <a:alpha val="26355"/>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Rectangle 57">
              <a:extLst>
                <a:ext uri="{FF2B5EF4-FFF2-40B4-BE49-F238E27FC236}">
                  <a16:creationId xmlns="" xmlns:a16="http://schemas.microsoft.com/office/drawing/2014/main" id="{EB58ABF1-61A2-784A-8CD8-63C3CA3A898E}"/>
                </a:ext>
              </a:extLst>
            </p:cNvPr>
            <p:cNvSpPr/>
            <p:nvPr/>
          </p:nvSpPr>
          <p:spPr>
            <a:xfrm>
              <a:off x="7533767" y="3343507"/>
              <a:ext cx="614120" cy="2531542"/>
            </a:xfrm>
            <a:prstGeom prst="rect">
              <a:avLst/>
            </a:prstGeom>
            <a:solidFill>
              <a:schemeClr val="bg1">
                <a:lumMod val="75000"/>
                <a:alpha val="13801"/>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 xmlns:a16="http://schemas.microsoft.com/office/drawing/2014/main" id="{26555F08-5639-E943-99EE-66627D6A7BCF}"/>
                </a:ext>
              </a:extLst>
            </p:cNvPr>
            <p:cNvSpPr/>
            <p:nvPr/>
          </p:nvSpPr>
          <p:spPr>
            <a:xfrm>
              <a:off x="8145724" y="3343507"/>
              <a:ext cx="614120" cy="2531542"/>
            </a:xfrm>
            <a:prstGeom prst="rect">
              <a:avLst/>
            </a:prstGeom>
            <a:solidFill>
              <a:schemeClr val="bg1">
                <a:lumMod val="75000"/>
                <a:alpha val="26355"/>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0" name="Group 29">
            <a:extLst>
              <a:ext uri="{FF2B5EF4-FFF2-40B4-BE49-F238E27FC236}">
                <a16:creationId xmlns="" xmlns:a16="http://schemas.microsoft.com/office/drawing/2014/main" id="{5443C4ED-4FD5-854F-B31E-5C7A267B443D}"/>
              </a:ext>
            </a:extLst>
          </p:cNvPr>
          <p:cNvGrpSpPr/>
          <p:nvPr/>
        </p:nvGrpSpPr>
        <p:grpSpPr>
          <a:xfrm>
            <a:off x="869867" y="3390861"/>
            <a:ext cx="7953894" cy="2673192"/>
            <a:chOff x="847476" y="3333584"/>
            <a:chExt cx="7931426" cy="2673192"/>
          </a:xfrm>
        </p:grpSpPr>
        <p:grpSp>
          <p:nvGrpSpPr>
            <p:cNvPr id="9" name="Group 8">
              <a:extLst>
                <a:ext uri="{FF2B5EF4-FFF2-40B4-BE49-F238E27FC236}">
                  <a16:creationId xmlns="" xmlns:a16="http://schemas.microsoft.com/office/drawing/2014/main" id="{7E52A182-BE97-5844-86A1-96589754FA41}"/>
                </a:ext>
              </a:extLst>
            </p:cNvPr>
            <p:cNvGrpSpPr/>
            <p:nvPr/>
          </p:nvGrpSpPr>
          <p:grpSpPr>
            <a:xfrm>
              <a:off x="847476" y="3333584"/>
              <a:ext cx="7931426" cy="2256846"/>
              <a:chOff x="847476" y="3333584"/>
              <a:chExt cx="7931426" cy="2256846"/>
            </a:xfrm>
          </p:grpSpPr>
          <p:cxnSp>
            <p:nvCxnSpPr>
              <p:cNvPr id="7" name="Straight Connector 6">
                <a:extLst>
                  <a:ext uri="{FF2B5EF4-FFF2-40B4-BE49-F238E27FC236}">
                    <a16:creationId xmlns="" xmlns:a16="http://schemas.microsoft.com/office/drawing/2014/main" id="{3D418D44-E5B6-DC45-8279-3CE48683D187}"/>
                  </a:ext>
                </a:extLst>
              </p:cNvPr>
              <p:cNvCxnSpPr/>
              <p:nvPr/>
            </p:nvCxnSpPr>
            <p:spPr>
              <a:xfrm>
                <a:off x="854102" y="3333584"/>
                <a:ext cx="7924800"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 xmlns:a16="http://schemas.microsoft.com/office/drawing/2014/main" id="{9299BE8B-2B00-EB4B-B94B-2FFBE1622B30}"/>
                  </a:ext>
                </a:extLst>
              </p:cNvPr>
              <p:cNvCxnSpPr/>
              <p:nvPr/>
            </p:nvCxnSpPr>
            <p:spPr>
              <a:xfrm>
                <a:off x="847476" y="3780182"/>
                <a:ext cx="7924800"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 xmlns:a16="http://schemas.microsoft.com/office/drawing/2014/main" id="{91F03421-CFBC-DE4D-AF37-6A6E4C4B2F52}"/>
                  </a:ext>
                </a:extLst>
              </p:cNvPr>
              <p:cNvCxnSpPr/>
              <p:nvPr/>
            </p:nvCxnSpPr>
            <p:spPr>
              <a:xfrm>
                <a:off x="847476" y="4234732"/>
                <a:ext cx="7924800"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 xmlns:a16="http://schemas.microsoft.com/office/drawing/2014/main" id="{7C724D31-D8E1-D44D-9B77-9FBEA33A871A}"/>
                  </a:ext>
                </a:extLst>
              </p:cNvPr>
              <p:cNvCxnSpPr/>
              <p:nvPr/>
            </p:nvCxnSpPr>
            <p:spPr>
              <a:xfrm>
                <a:off x="854102" y="4697233"/>
                <a:ext cx="7924800"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 xmlns:a16="http://schemas.microsoft.com/office/drawing/2014/main" id="{81F57894-7514-F741-BCC3-B841DB77C1E4}"/>
                  </a:ext>
                </a:extLst>
              </p:cNvPr>
              <p:cNvCxnSpPr/>
              <p:nvPr/>
            </p:nvCxnSpPr>
            <p:spPr>
              <a:xfrm>
                <a:off x="847476" y="5135880"/>
                <a:ext cx="7924800"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 xmlns:a16="http://schemas.microsoft.com/office/drawing/2014/main" id="{68FB7E60-7757-4141-AB2C-4F96F85CFEBC}"/>
                  </a:ext>
                </a:extLst>
              </p:cNvPr>
              <p:cNvCxnSpPr/>
              <p:nvPr/>
            </p:nvCxnSpPr>
            <p:spPr>
              <a:xfrm>
                <a:off x="847476" y="5590430"/>
                <a:ext cx="7924800"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9" name="Group 28">
              <a:extLst>
                <a:ext uri="{FF2B5EF4-FFF2-40B4-BE49-F238E27FC236}">
                  <a16:creationId xmlns="" xmlns:a16="http://schemas.microsoft.com/office/drawing/2014/main" id="{88203247-30CF-494E-A1CE-F2EA3B0F7D52}"/>
                </a:ext>
              </a:extLst>
            </p:cNvPr>
            <p:cNvGrpSpPr/>
            <p:nvPr/>
          </p:nvGrpSpPr>
          <p:grpSpPr>
            <a:xfrm>
              <a:off x="931484" y="5629790"/>
              <a:ext cx="7754725" cy="376986"/>
              <a:chOff x="931484" y="5629790"/>
              <a:chExt cx="7754725" cy="376986"/>
            </a:xfrm>
          </p:grpSpPr>
          <p:sp>
            <p:nvSpPr>
              <p:cNvPr id="16" name="TextBox 15">
                <a:extLst>
                  <a:ext uri="{FF2B5EF4-FFF2-40B4-BE49-F238E27FC236}">
                    <a16:creationId xmlns="" xmlns:a16="http://schemas.microsoft.com/office/drawing/2014/main" id="{8D209EA1-8C50-F24D-B395-461A0A2D4870}"/>
                  </a:ext>
                </a:extLst>
              </p:cNvPr>
              <p:cNvSpPr txBox="1"/>
              <p:nvPr/>
            </p:nvSpPr>
            <p:spPr>
              <a:xfrm>
                <a:off x="931484" y="5629790"/>
                <a:ext cx="441146" cy="230832"/>
              </a:xfrm>
              <a:prstGeom prst="rect">
                <a:avLst/>
              </a:prstGeom>
              <a:noFill/>
            </p:spPr>
            <p:txBody>
              <a:bodyPr wrap="none" rtlCol="0">
                <a:spAutoFit/>
              </a:bodyPr>
              <a:lstStyle/>
              <a:p>
                <a:r>
                  <a:rPr lang="en-US" sz="900" b="1" dirty="0">
                    <a:solidFill>
                      <a:schemeClr val="bg1">
                        <a:lumMod val="50000"/>
                      </a:schemeClr>
                    </a:solidFill>
                  </a:rPr>
                  <a:t>2009</a:t>
                </a:r>
              </a:p>
            </p:txBody>
          </p:sp>
          <p:sp>
            <p:nvSpPr>
              <p:cNvPr id="17" name="TextBox 16">
                <a:extLst>
                  <a:ext uri="{FF2B5EF4-FFF2-40B4-BE49-F238E27FC236}">
                    <a16:creationId xmlns="" xmlns:a16="http://schemas.microsoft.com/office/drawing/2014/main" id="{447070C7-782E-8045-B1F0-E45BB6B823CF}"/>
                  </a:ext>
                </a:extLst>
              </p:cNvPr>
              <p:cNvSpPr txBox="1"/>
              <p:nvPr/>
            </p:nvSpPr>
            <p:spPr>
              <a:xfrm>
                <a:off x="1549526" y="5637444"/>
                <a:ext cx="441146" cy="230832"/>
              </a:xfrm>
              <a:prstGeom prst="rect">
                <a:avLst/>
              </a:prstGeom>
              <a:noFill/>
            </p:spPr>
            <p:txBody>
              <a:bodyPr wrap="none" rtlCol="0">
                <a:spAutoFit/>
              </a:bodyPr>
              <a:lstStyle/>
              <a:p>
                <a:r>
                  <a:rPr lang="en-US" sz="900" b="1" dirty="0">
                    <a:solidFill>
                      <a:schemeClr val="bg1">
                        <a:lumMod val="50000"/>
                      </a:schemeClr>
                    </a:solidFill>
                  </a:rPr>
                  <a:t>2010</a:t>
                </a:r>
              </a:p>
            </p:txBody>
          </p:sp>
          <p:sp>
            <p:nvSpPr>
              <p:cNvPr id="18" name="TextBox 17">
                <a:extLst>
                  <a:ext uri="{FF2B5EF4-FFF2-40B4-BE49-F238E27FC236}">
                    <a16:creationId xmlns="" xmlns:a16="http://schemas.microsoft.com/office/drawing/2014/main" id="{E7C5AB2E-E868-EF45-9B03-A425F9E34349}"/>
                  </a:ext>
                </a:extLst>
              </p:cNvPr>
              <p:cNvSpPr txBox="1"/>
              <p:nvPr/>
            </p:nvSpPr>
            <p:spPr>
              <a:xfrm>
                <a:off x="2156682" y="5637444"/>
                <a:ext cx="441146" cy="230832"/>
              </a:xfrm>
              <a:prstGeom prst="rect">
                <a:avLst/>
              </a:prstGeom>
              <a:noFill/>
            </p:spPr>
            <p:txBody>
              <a:bodyPr wrap="none" rtlCol="0">
                <a:spAutoFit/>
              </a:bodyPr>
              <a:lstStyle/>
              <a:p>
                <a:r>
                  <a:rPr lang="en-US" sz="900" b="1" dirty="0">
                    <a:solidFill>
                      <a:schemeClr val="bg1">
                        <a:lumMod val="50000"/>
                      </a:schemeClr>
                    </a:solidFill>
                  </a:rPr>
                  <a:t>2011</a:t>
                </a:r>
              </a:p>
            </p:txBody>
          </p:sp>
          <p:sp>
            <p:nvSpPr>
              <p:cNvPr id="19" name="TextBox 18">
                <a:extLst>
                  <a:ext uri="{FF2B5EF4-FFF2-40B4-BE49-F238E27FC236}">
                    <a16:creationId xmlns="" xmlns:a16="http://schemas.microsoft.com/office/drawing/2014/main" id="{8F06C86A-5601-0E4D-9A42-C455768C4967}"/>
                  </a:ext>
                </a:extLst>
              </p:cNvPr>
              <p:cNvSpPr txBox="1"/>
              <p:nvPr/>
            </p:nvSpPr>
            <p:spPr>
              <a:xfrm>
                <a:off x="2760260" y="5630872"/>
                <a:ext cx="441146" cy="230832"/>
              </a:xfrm>
              <a:prstGeom prst="rect">
                <a:avLst/>
              </a:prstGeom>
              <a:noFill/>
            </p:spPr>
            <p:txBody>
              <a:bodyPr wrap="none" rtlCol="0">
                <a:spAutoFit/>
              </a:bodyPr>
              <a:lstStyle/>
              <a:p>
                <a:r>
                  <a:rPr lang="en-US" sz="900" b="1" dirty="0">
                    <a:solidFill>
                      <a:schemeClr val="bg1">
                        <a:lumMod val="50000"/>
                      </a:schemeClr>
                    </a:solidFill>
                  </a:rPr>
                  <a:t>2012</a:t>
                </a:r>
              </a:p>
            </p:txBody>
          </p:sp>
          <p:sp>
            <p:nvSpPr>
              <p:cNvPr id="20" name="TextBox 19">
                <a:extLst>
                  <a:ext uri="{FF2B5EF4-FFF2-40B4-BE49-F238E27FC236}">
                    <a16:creationId xmlns="" xmlns:a16="http://schemas.microsoft.com/office/drawing/2014/main" id="{91CCC5B0-D499-7245-848D-D5195B85000A}"/>
                  </a:ext>
                </a:extLst>
              </p:cNvPr>
              <p:cNvSpPr txBox="1"/>
              <p:nvPr/>
            </p:nvSpPr>
            <p:spPr>
              <a:xfrm>
                <a:off x="3385688" y="5634869"/>
                <a:ext cx="441146" cy="230832"/>
              </a:xfrm>
              <a:prstGeom prst="rect">
                <a:avLst/>
              </a:prstGeom>
              <a:noFill/>
            </p:spPr>
            <p:txBody>
              <a:bodyPr wrap="none" rtlCol="0">
                <a:spAutoFit/>
              </a:bodyPr>
              <a:lstStyle/>
              <a:p>
                <a:r>
                  <a:rPr lang="en-US" sz="900" b="1" dirty="0">
                    <a:solidFill>
                      <a:schemeClr val="bg1">
                        <a:lumMod val="50000"/>
                      </a:schemeClr>
                    </a:solidFill>
                  </a:rPr>
                  <a:t>2013</a:t>
                </a:r>
              </a:p>
            </p:txBody>
          </p:sp>
          <p:sp>
            <p:nvSpPr>
              <p:cNvPr id="21" name="TextBox 20">
                <a:extLst>
                  <a:ext uri="{FF2B5EF4-FFF2-40B4-BE49-F238E27FC236}">
                    <a16:creationId xmlns="" xmlns:a16="http://schemas.microsoft.com/office/drawing/2014/main" id="{9ABA018E-BD6A-B648-907A-4B068943FF61}"/>
                  </a:ext>
                </a:extLst>
              </p:cNvPr>
              <p:cNvSpPr txBox="1"/>
              <p:nvPr/>
            </p:nvSpPr>
            <p:spPr>
              <a:xfrm>
                <a:off x="3987622" y="5630872"/>
                <a:ext cx="441146" cy="230832"/>
              </a:xfrm>
              <a:prstGeom prst="rect">
                <a:avLst/>
              </a:prstGeom>
              <a:noFill/>
            </p:spPr>
            <p:txBody>
              <a:bodyPr wrap="none" rtlCol="0">
                <a:spAutoFit/>
              </a:bodyPr>
              <a:lstStyle/>
              <a:p>
                <a:r>
                  <a:rPr lang="en-US" sz="900" b="1" dirty="0">
                    <a:solidFill>
                      <a:schemeClr val="bg1">
                        <a:lumMod val="50000"/>
                      </a:schemeClr>
                    </a:solidFill>
                  </a:rPr>
                  <a:t>2014</a:t>
                </a:r>
              </a:p>
            </p:txBody>
          </p:sp>
          <p:sp>
            <p:nvSpPr>
              <p:cNvPr id="22" name="TextBox 21">
                <a:extLst>
                  <a:ext uri="{FF2B5EF4-FFF2-40B4-BE49-F238E27FC236}">
                    <a16:creationId xmlns="" xmlns:a16="http://schemas.microsoft.com/office/drawing/2014/main" id="{3EACDEAD-404B-8F4B-8601-47534715F37E}"/>
                  </a:ext>
                </a:extLst>
              </p:cNvPr>
              <p:cNvSpPr txBox="1"/>
              <p:nvPr/>
            </p:nvSpPr>
            <p:spPr>
              <a:xfrm>
                <a:off x="4597591" y="5637444"/>
                <a:ext cx="441146" cy="230832"/>
              </a:xfrm>
              <a:prstGeom prst="rect">
                <a:avLst/>
              </a:prstGeom>
              <a:noFill/>
            </p:spPr>
            <p:txBody>
              <a:bodyPr wrap="none" rtlCol="0">
                <a:spAutoFit/>
              </a:bodyPr>
              <a:lstStyle/>
              <a:p>
                <a:r>
                  <a:rPr lang="en-US" sz="900" b="1" dirty="0">
                    <a:solidFill>
                      <a:schemeClr val="bg1">
                        <a:lumMod val="50000"/>
                      </a:schemeClr>
                    </a:solidFill>
                  </a:rPr>
                  <a:t>2015</a:t>
                </a:r>
              </a:p>
            </p:txBody>
          </p:sp>
          <p:sp>
            <p:nvSpPr>
              <p:cNvPr id="23" name="TextBox 22">
                <a:extLst>
                  <a:ext uri="{FF2B5EF4-FFF2-40B4-BE49-F238E27FC236}">
                    <a16:creationId xmlns="" xmlns:a16="http://schemas.microsoft.com/office/drawing/2014/main" id="{BDFBFD7F-2590-4443-A8C3-61482CAB763F}"/>
                  </a:ext>
                </a:extLst>
              </p:cNvPr>
              <p:cNvSpPr txBox="1"/>
              <p:nvPr/>
            </p:nvSpPr>
            <p:spPr>
              <a:xfrm>
                <a:off x="5211832" y="5638526"/>
                <a:ext cx="441146" cy="230832"/>
              </a:xfrm>
              <a:prstGeom prst="rect">
                <a:avLst/>
              </a:prstGeom>
              <a:noFill/>
            </p:spPr>
            <p:txBody>
              <a:bodyPr wrap="none" rtlCol="0">
                <a:spAutoFit/>
              </a:bodyPr>
              <a:lstStyle/>
              <a:p>
                <a:r>
                  <a:rPr lang="en-US" sz="900" b="1" dirty="0">
                    <a:solidFill>
                      <a:schemeClr val="bg1">
                        <a:lumMod val="50000"/>
                      </a:schemeClr>
                    </a:solidFill>
                  </a:rPr>
                  <a:t>2016</a:t>
                </a:r>
              </a:p>
            </p:txBody>
          </p:sp>
          <p:sp>
            <p:nvSpPr>
              <p:cNvPr id="24" name="TextBox 23">
                <a:extLst>
                  <a:ext uri="{FF2B5EF4-FFF2-40B4-BE49-F238E27FC236}">
                    <a16:creationId xmlns="" xmlns:a16="http://schemas.microsoft.com/office/drawing/2014/main" id="{90A3469C-905D-514F-AF46-F9793D9F986A}"/>
                  </a:ext>
                </a:extLst>
              </p:cNvPr>
              <p:cNvSpPr txBox="1"/>
              <p:nvPr/>
            </p:nvSpPr>
            <p:spPr>
              <a:xfrm>
                <a:off x="5818699" y="5631211"/>
                <a:ext cx="441146" cy="230832"/>
              </a:xfrm>
              <a:prstGeom prst="rect">
                <a:avLst/>
              </a:prstGeom>
              <a:noFill/>
            </p:spPr>
            <p:txBody>
              <a:bodyPr wrap="none" rtlCol="0">
                <a:spAutoFit/>
              </a:bodyPr>
              <a:lstStyle/>
              <a:p>
                <a:r>
                  <a:rPr lang="en-US" sz="900" b="1" dirty="0">
                    <a:solidFill>
                      <a:schemeClr val="bg1">
                        <a:lumMod val="50000"/>
                      </a:schemeClr>
                    </a:solidFill>
                  </a:rPr>
                  <a:t>2017</a:t>
                </a:r>
              </a:p>
            </p:txBody>
          </p:sp>
          <p:sp>
            <p:nvSpPr>
              <p:cNvPr id="25" name="TextBox 24">
                <a:extLst>
                  <a:ext uri="{FF2B5EF4-FFF2-40B4-BE49-F238E27FC236}">
                    <a16:creationId xmlns="" xmlns:a16="http://schemas.microsoft.com/office/drawing/2014/main" id="{8E681F7D-FFFE-1241-A6FA-C371DBF4E206}"/>
                  </a:ext>
                </a:extLst>
              </p:cNvPr>
              <p:cNvSpPr txBox="1"/>
              <p:nvPr/>
            </p:nvSpPr>
            <p:spPr>
              <a:xfrm>
                <a:off x="6424220" y="5637444"/>
                <a:ext cx="441146" cy="369332"/>
              </a:xfrm>
              <a:prstGeom prst="rect">
                <a:avLst/>
              </a:prstGeom>
              <a:noFill/>
            </p:spPr>
            <p:txBody>
              <a:bodyPr wrap="none" rtlCol="0">
                <a:spAutoFit/>
              </a:bodyPr>
              <a:lstStyle/>
              <a:p>
                <a:r>
                  <a:rPr lang="en-US" sz="900" b="1" dirty="0">
                    <a:solidFill>
                      <a:schemeClr val="bg1">
                        <a:lumMod val="50000"/>
                      </a:schemeClr>
                    </a:solidFill>
                  </a:rPr>
                  <a:t>2018</a:t>
                </a:r>
              </a:p>
              <a:p>
                <a:endParaRPr lang="en-US" sz="900" b="1" dirty="0">
                  <a:solidFill>
                    <a:schemeClr val="bg1">
                      <a:lumMod val="50000"/>
                    </a:schemeClr>
                  </a:solidFill>
                </a:endParaRPr>
              </a:p>
            </p:txBody>
          </p:sp>
          <p:sp>
            <p:nvSpPr>
              <p:cNvPr id="26" name="TextBox 25">
                <a:extLst>
                  <a:ext uri="{FF2B5EF4-FFF2-40B4-BE49-F238E27FC236}">
                    <a16:creationId xmlns="" xmlns:a16="http://schemas.microsoft.com/office/drawing/2014/main" id="{111BCA0C-6D30-454C-9B83-426550C167D8}"/>
                  </a:ext>
                </a:extLst>
              </p:cNvPr>
              <p:cNvSpPr txBox="1"/>
              <p:nvPr/>
            </p:nvSpPr>
            <p:spPr>
              <a:xfrm>
                <a:off x="7036618" y="5637444"/>
                <a:ext cx="441146" cy="369332"/>
              </a:xfrm>
              <a:prstGeom prst="rect">
                <a:avLst/>
              </a:prstGeom>
              <a:noFill/>
            </p:spPr>
            <p:txBody>
              <a:bodyPr wrap="none" rtlCol="0">
                <a:spAutoFit/>
              </a:bodyPr>
              <a:lstStyle/>
              <a:p>
                <a:r>
                  <a:rPr lang="en-US" sz="900" b="1" dirty="0">
                    <a:solidFill>
                      <a:schemeClr val="bg1">
                        <a:lumMod val="50000"/>
                      </a:schemeClr>
                    </a:solidFill>
                  </a:rPr>
                  <a:t>2019</a:t>
                </a:r>
              </a:p>
              <a:p>
                <a:endParaRPr lang="en-US" sz="900" b="1" dirty="0">
                  <a:solidFill>
                    <a:schemeClr val="bg1">
                      <a:lumMod val="50000"/>
                    </a:schemeClr>
                  </a:solidFill>
                </a:endParaRPr>
              </a:p>
            </p:txBody>
          </p:sp>
          <p:sp>
            <p:nvSpPr>
              <p:cNvPr id="27" name="TextBox 26">
                <a:extLst>
                  <a:ext uri="{FF2B5EF4-FFF2-40B4-BE49-F238E27FC236}">
                    <a16:creationId xmlns="" xmlns:a16="http://schemas.microsoft.com/office/drawing/2014/main" id="{6FC56959-C172-6C4C-A2C5-8A2718AB3997}"/>
                  </a:ext>
                </a:extLst>
              </p:cNvPr>
              <p:cNvSpPr txBox="1"/>
              <p:nvPr/>
            </p:nvSpPr>
            <p:spPr>
              <a:xfrm>
                <a:off x="7639593" y="5629790"/>
                <a:ext cx="441146" cy="369332"/>
              </a:xfrm>
              <a:prstGeom prst="rect">
                <a:avLst/>
              </a:prstGeom>
              <a:noFill/>
            </p:spPr>
            <p:txBody>
              <a:bodyPr wrap="none" rtlCol="0">
                <a:spAutoFit/>
              </a:bodyPr>
              <a:lstStyle/>
              <a:p>
                <a:r>
                  <a:rPr lang="en-US" sz="900" b="1" dirty="0">
                    <a:solidFill>
                      <a:schemeClr val="bg1">
                        <a:lumMod val="50000"/>
                      </a:schemeClr>
                    </a:solidFill>
                  </a:rPr>
                  <a:t>2020</a:t>
                </a:r>
              </a:p>
              <a:p>
                <a:endParaRPr lang="en-US" sz="900" b="1" dirty="0">
                  <a:solidFill>
                    <a:schemeClr val="bg1">
                      <a:lumMod val="50000"/>
                    </a:schemeClr>
                  </a:solidFill>
                </a:endParaRPr>
              </a:p>
            </p:txBody>
          </p:sp>
          <p:sp>
            <p:nvSpPr>
              <p:cNvPr id="28" name="TextBox 27">
                <a:extLst>
                  <a:ext uri="{FF2B5EF4-FFF2-40B4-BE49-F238E27FC236}">
                    <a16:creationId xmlns="" xmlns:a16="http://schemas.microsoft.com/office/drawing/2014/main" id="{F904E057-E775-8343-9E31-09DB9D50272A}"/>
                  </a:ext>
                </a:extLst>
              </p:cNvPr>
              <p:cNvSpPr txBox="1"/>
              <p:nvPr/>
            </p:nvSpPr>
            <p:spPr>
              <a:xfrm>
                <a:off x="8245063" y="5629790"/>
                <a:ext cx="441146" cy="369332"/>
              </a:xfrm>
              <a:prstGeom prst="rect">
                <a:avLst/>
              </a:prstGeom>
              <a:noFill/>
            </p:spPr>
            <p:txBody>
              <a:bodyPr wrap="none" rtlCol="0">
                <a:spAutoFit/>
              </a:bodyPr>
              <a:lstStyle/>
              <a:p>
                <a:r>
                  <a:rPr lang="en-US" sz="900" b="1" dirty="0">
                    <a:solidFill>
                      <a:schemeClr val="bg1">
                        <a:lumMod val="50000"/>
                      </a:schemeClr>
                    </a:solidFill>
                  </a:rPr>
                  <a:t>2021</a:t>
                </a:r>
              </a:p>
              <a:p>
                <a:endParaRPr lang="en-US" sz="900" b="1" dirty="0">
                  <a:solidFill>
                    <a:schemeClr val="bg1">
                      <a:lumMod val="50000"/>
                    </a:schemeClr>
                  </a:solidFill>
                </a:endParaRPr>
              </a:p>
            </p:txBody>
          </p:sp>
        </p:grpSp>
      </p:grpSp>
      <p:grpSp>
        <p:nvGrpSpPr>
          <p:cNvPr id="37" name="Group 36">
            <a:extLst>
              <a:ext uri="{FF2B5EF4-FFF2-40B4-BE49-F238E27FC236}">
                <a16:creationId xmlns="" xmlns:a16="http://schemas.microsoft.com/office/drawing/2014/main" id="{81216BFF-BEBB-0C41-9FF0-511F0AB08FC1}"/>
              </a:ext>
            </a:extLst>
          </p:cNvPr>
          <p:cNvGrpSpPr/>
          <p:nvPr/>
        </p:nvGrpSpPr>
        <p:grpSpPr>
          <a:xfrm>
            <a:off x="537220" y="3285074"/>
            <a:ext cx="336759" cy="2493036"/>
            <a:chOff x="503096" y="3218168"/>
            <a:chExt cx="336759" cy="2493036"/>
          </a:xfrm>
        </p:grpSpPr>
        <p:sp>
          <p:nvSpPr>
            <p:cNvPr id="31" name="TextBox 30">
              <a:extLst>
                <a:ext uri="{FF2B5EF4-FFF2-40B4-BE49-F238E27FC236}">
                  <a16:creationId xmlns="" xmlns:a16="http://schemas.microsoft.com/office/drawing/2014/main" id="{C9BBBC8B-CB13-A34B-864B-7FC4E77EED63}"/>
                </a:ext>
              </a:extLst>
            </p:cNvPr>
            <p:cNvSpPr txBox="1"/>
            <p:nvPr/>
          </p:nvSpPr>
          <p:spPr>
            <a:xfrm>
              <a:off x="503096" y="3218168"/>
              <a:ext cx="312906" cy="230832"/>
            </a:xfrm>
            <a:prstGeom prst="rect">
              <a:avLst/>
            </a:prstGeom>
            <a:noFill/>
          </p:spPr>
          <p:txBody>
            <a:bodyPr wrap="none" rtlCol="0">
              <a:spAutoFit/>
            </a:bodyPr>
            <a:lstStyle/>
            <a:p>
              <a:pPr algn="r"/>
              <a:r>
                <a:rPr lang="en-US" sz="900" b="1" dirty="0">
                  <a:solidFill>
                    <a:schemeClr val="bg1">
                      <a:lumMod val="50000"/>
                    </a:schemeClr>
                  </a:solidFill>
                </a:rPr>
                <a:t>25</a:t>
              </a:r>
            </a:p>
          </p:txBody>
        </p:sp>
        <p:sp>
          <p:nvSpPr>
            <p:cNvPr id="32" name="TextBox 31">
              <a:extLst>
                <a:ext uri="{FF2B5EF4-FFF2-40B4-BE49-F238E27FC236}">
                  <a16:creationId xmlns="" xmlns:a16="http://schemas.microsoft.com/office/drawing/2014/main" id="{F51039AC-43DA-3F4F-919A-E1B22E63689A}"/>
                </a:ext>
              </a:extLst>
            </p:cNvPr>
            <p:cNvSpPr txBox="1"/>
            <p:nvPr/>
          </p:nvSpPr>
          <p:spPr>
            <a:xfrm>
              <a:off x="526948" y="3664766"/>
              <a:ext cx="312907" cy="230832"/>
            </a:xfrm>
            <a:prstGeom prst="rect">
              <a:avLst/>
            </a:prstGeom>
            <a:noFill/>
          </p:spPr>
          <p:txBody>
            <a:bodyPr wrap="none" rtlCol="0">
              <a:spAutoFit/>
            </a:bodyPr>
            <a:lstStyle/>
            <a:p>
              <a:pPr algn="r"/>
              <a:r>
                <a:rPr lang="en-US" sz="900" b="1" dirty="0">
                  <a:solidFill>
                    <a:schemeClr val="bg1">
                      <a:lumMod val="50000"/>
                    </a:schemeClr>
                  </a:solidFill>
                </a:rPr>
                <a:t>20</a:t>
              </a:r>
            </a:p>
          </p:txBody>
        </p:sp>
        <p:sp>
          <p:nvSpPr>
            <p:cNvPr id="33" name="TextBox 32">
              <a:extLst>
                <a:ext uri="{FF2B5EF4-FFF2-40B4-BE49-F238E27FC236}">
                  <a16:creationId xmlns="" xmlns:a16="http://schemas.microsoft.com/office/drawing/2014/main" id="{057AC85A-B5B2-2A42-A30F-BE9E08D968AD}"/>
                </a:ext>
              </a:extLst>
            </p:cNvPr>
            <p:cNvSpPr txBox="1"/>
            <p:nvPr/>
          </p:nvSpPr>
          <p:spPr>
            <a:xfrm>
              <a:off x="512714" y="4119316"/>
              <a:ext cx="312907" cy="230832"/>
            </a:xfrm>
            <a:prstGeom prst="rect">
              <a:avLst/>
            </a:prstGeom>
            <a:noFill/>
          </p:spPr>
          <p:txBody>
            <a:bodyPr wrap="none" rtlCol="0">
              <a:spAutoFit/>
            </a:bodyPr>
            <a:lstStyle/>
            <a:p>
              <a:pPr algn="r"/>
              <a:r>
                <a:rPr lang="en-US" sz="900" b="1" dirty="0">
                  <a:solidFill>
                    <a:schemeClr val="bg1">
                      <a:lumMod val="50000"/>
                    </a:schemeClr>
                  </a:solidFill>
                </a:rPr>
                <a:t>15</a:t>
              </a:r>
            </a:p>
          </p:txBody>
        </p:sp>
        <p:sp>
          <p:nvSpPr>
            <p:cNvPr id="34" name="TextBox 33">
              <a:extLst>
                <a:ext uri="{FF2B5EF4-FFF2-40B4-BE49-F238E27FC236}">
                  <a16:creationId xmlns="" xmlns:a16="http://schemas.microsoft.com/office/drawing/2014/main" id="{DEFD8969-C12C-024A-93C8-D8ED9F283B30}"/>
                </a:ext>
              </a:extLst>
            </p:cNvPr>
            <p:cNvSpPr txBox="1"/>
            <p:nvPr/>
          </p:nvSpPr>
          <p:spPr>
            <a:xfrm>
              <a:off x="526285" y="4572000"/>
              <a:ext cx="312907" cy="230832"/>
            </a:xfrm>
            <a:prstGeom prst="rect">
              <a:avLst/>
            </a:prstGeom>
            <a:noFill/>
          </p:spPr>
          <p:txBody>
            <a:bodyPr wrap="none" rtlCol="0">
              <a:spAutoFit/>
            </a:bodyPr>
            <a:lstStyle/>
            <a:p>
              <a:pPr algn="r"/>
              <a:r>
                <a:rPr lang="en-US" sz="900" b="1" dirty="0">
                  <a:solidFill>
                    <a:schemeClr val="bg1">
                      <a:lumMod val="50000"/>
                    </a:schemeClr>
                  </a:solidFill>
                </a:rPr>
                <a:t>10</a:t>
              </a:r>
            </a:p>
          </p:txBody>
        </p:sp>
        <p:sp>
          <p:nvSpPr>
            <p:cNvPr id="35" name="TextBox 34">
              <a:extLst>
                <a:ext uri="{FF2B5EF4-FFF2-40B4-BE49-F238E27FC236}">
                  <a16:creationId xmlns="" xmlns:a16="http://schemas.microsoft.com/office/drawing/2014/main" id="{2A2CEA8E-15BF-3F4B-AEBA-8446F89EE5BD}"/>
                </a:ext>
              </a:extLst>
            </p:cNvPr>
            <p:cNvSpPr txBox="1"/>
            <p:nvPr/>
          </p:nvSpPr>
          <p:spPr>
            <a:xfrm>
              <a:off x="579959" y="5011786"/>
              <a:ext cx="248786" cy="230832"/>
            </a:xfrm>
            <a:prstGeom prst="rect">
              <a:avLst/>
            </a:prstGeom>
            <a:noFill/>
          </p:spPr>
          <p:txBody>
            <a:bodyPr wrap="none" rtlCol="0">
              <a:spAutoFit/>
            </a:bodyPr>
            <a:lstStyle/>
            <a:p>
              <a:pPr algn="r"/>
              <a:r>
                <a:rPr lang="en-US" sz="900" b="1" dirty="0">
                  <a:solidFill>
                    <a:schemeClr val="bg1">
                      <a:lumMod val="50000"/>
                    </a:schemeClr>
                  </a:solidFill>
                </a:rPr>
                <a:t>5</a:t>
              </a:r>
            </a:p>
          </p:txBody>
        </p:sp>
        <p:sp>
          <p:nvSpPr>
            <p:cNvPr id="36" name="TextBox 35">
              <a:extLst>
                <a:ext uri="{FF2B5EF4-FFF2-40B4-BE49-F238E27FC236}">
                  <a16:creationId xmlns="" xmlns:a16="http://schemas.microsoft.com/office/drawing/2014/main" id="{BE118C24-696F-A842-9AA3-43DDB6FCA710}"/>
                </a:ext>
              </a:extLst>
            </p:cNvPr>
            <p:cNvSpPr txBox="1"/>
            <p:nvPr/>
          </p:nvSpPr>
          <p:spPr>
            <a:xfrm>
              <a:off x="586957" y="5480372"/>
              <a:ext cx="248786" cy="230832"/>
            </a:xfrm>
            <a:prstGeom prst="rect">
              <a:avLst/>
            </a:prstGeom>
            <a:noFill/>
          </p:spPr>
          <p:txBody>
            <a:bodyPr wrap="none" rtlCol="0">
              <a:spAutoFit/>
            </a:bodyPr>
            <a:lstStyle/>
            <a:p>
              <a:pPr algn="r"/>
              <a:r>
                <a:rPr lang="en-US" sz="900" b="1" dirty="0">
                  <a:solidFill>
                    <a:schemeClr val="bg1">
                      <a:lumMod val="50000"/>
                    </a:schemeClr>
                  </a:solidFill>
                </a:rPr>
                <a:t>0</a:t>
              </a:r>
            </a:p>
          </p:txBody>
        </p:sp>
      </p:grpSp>
      <p:sp>
        <p:nvSpPr>
          <p:cNvPr id="70" name="TextBox 69">
            <a:extLst>
              <a:ext uri="{FF2B5EF4-FFF2-40B4-BE49-F238E27FC236}">
                <a16:creationId xmlns="" xmlns:a16="http://schemas.microsoft.com/office/drawing/2014/main" id="{5DAF5FBC-9895-4B4C-BB73-3398872B7CE0}"/>
              </a:ext>
            </a:extLst>
          </p:cNvPr>
          <p:cNvSpPr txBox="1"/>
          <p:nvPr/>
        </p:nvSpPr>
        <p:spPr>
          <a:xfrm>
            <a:off x="976321" y="4208071"/>
            <a:ext cx="409086" cy="230832"/>
          </a:xfrm>
          <a:prstGeom prst="rect">
            <a:avLst/>
          </a:prstGeom>
          <a:noFill/>
        </p:spPr>
        <p:txBody>
          <a:bodyPr wrap="none" rtlCol="0">
            <a:spAutoFit/>
          </a:bodyPr>
          <a:lstStyle/>
          <a:p>
            <a:r>
              <a:rPr lang="en-US" sz="900" dirty="0"/>
              <a:t>15.8</a:t>
            </a:r>
          </a:p>
        </p:txBody>
      </p:sp>
      <p:sp>
        <p:nvSpPr>
          <p:cNvPr id="71" name="TextBox 70">
            <a:extLst>
              <a:ext uri="{FF2B5EF4-FFF2-40B4-BE49-F238E27FC236}">
                <a16:creationId xmlns="" xmlns:a16="http://schemas.microsoft.com/office/drawing/2014/main" id="{A26796F3-ACF3-424C-A553-06E8D58448B4}"/>
              </a:ext>
            </a:extLst>
          </p:cNvPr>
          <p:cNvSpPr txBox="1"/>
          <p:nvPr/>
        </p:nvSpPr>
        <p:spPr>
          <a:xfrm>
            <a:off x="1569689" y="3465345"/>
            <a:ext cx="409086" cy="230832"/>
          </a:xfrm>
          <a:prstGeom prst="rect">
            <a:avLst/>
          </a:prstGeom>
          <a:noFill/>
        </p:spPr>
        <p:txBody>
          <a:bodyPr wrap="none" rtlCol="0">
            <a:spAutoFit/>
          </a:bodyPr>
          <a:lstStyle/>
          <a:p>
            <a:r>
              <a:rPr lang="en-US" sz="900" dirty="0"/>
              <a:t>21.8</a:t>
            </a:r>
          </a:p>
        </p:txBody>
      </p:sp>
      <p:sp>
        <p:nvSpPr>
          <p:cNvPr id="72" name="TextBox 71">
            <a:extLst>
              <a:ext uri="{FF2B5EF4-FFF2-40B4-BE49-F238E27FC236}">
                <a16:creationId xmlns="" xmlns:a16="http://schemas.microsoft.com/office/drawing/2014/main" id="{FF7F1A1B-F7F4-6242-8A8D-673B4F95A7F6}"/>
              </a:ext>
            </a:extLst>
          </p:cNvPr>
          <p:cNvSpPr txBox="1"/>
          <p:nvPr/>
        </p:nvSpPr>
        <p:spPr>
          <a:xfrm>
            <a:off x="2193838" y="3948415"/>
            <a:ext cx="409086" cy="230832"/>
          </a:xfrm>
          <a:prstGeom prst="rect">
            <a:avLst/>
          </a:prstGeom>
          <a:noFill/>
        </p:spPr>
        <p:txBody>
          <a:bodyPr wrap="none" rtlCol="0">
            <a:spAutoFit/>
          </a:bodyPr>
          <a:lstStyle/>
          <a:p>
            <a:r>
              <a:rPr lang="en-US" sz="900" dirty="0"/>
              <a:t>15.9</a:t>
            </a:r>
          </a:p>
        </p:txBody>
      </p:sp>
      <p:sp>
        <p:nvSpPr>
          <p:cNvPr id="73" name="TextBox 72">
            <a:extLst>
              <a:ext uri="{FF2B5EF4-FFF2-40B4-BE49-F238E27FC236}">
                <a16:creationId xmlns="" xmlns:a16="http://schemas.microsoft.com/office/drawing/2014/main" id="{539F193C-2D75-574E-981F-480519487ADA}"/>
              </a:ext>
            </a:extLst>
          </p:cNvPr>
          <p:cNvSpPr txBox="1"/>
          <p:nvPr/>
        </p:nvSpPr>
        <p:spPr>
          <a:xfrm>
            <a:off x="2804724" y="4321699"/>
            <a:ext cx="409086" cy="230832"/>
          </a:xfrm>
          <a:prstGeom prst="rect">
            <a:avLst/>
          </a:prstGeom>
          <a:noFill/>
        </p:spPr>
        <p:txBody>
          <a:bodyPr wrap="none" rtlCol="0">
            <a:spAutoFit/>
          </a:bodyPr>
          <a:lstStyle/>
          <a:p>
            <a:r>
              <a:rPr lang="en-US" sz="900" dirty="0"/>
              <a:t>12.1</a:t>
            </a:r>
          </a:p>
        </p:txBody>
      </p:sp>
      <p:sp>
        <p:nvSpPr>
          <p:cNvPr id="74" name="TextBox 73">
            <a:extLst>
              <a:ext uri="{FF2B5EF4-FFF2-40B4-BE49-F238E27FC236}">
                <a16:creationId xmlns="" xmlns:a16="http://schemas.microsoft.com/office/drawing/2014/main" id="{49E88D9F-19DB-784E-A297-960EFB19F0D5}"/>
              </a:ext>
            </a:extLst>
          </p:cNvPr>
          <p:cNvSpPr txBox="1"/>
          <p:nvPr/>
        </p:nvSpPr>
        <p:spPr>
          <a:xfrm>
            <a:off x="3386162" y="4235852"/>
            <a:ext cx="409086" cy="230832"/>
          </a:xfrm>
          <a:prstGeom prst="rect">
            <a:avLst/>
          </a:prstGeom>
          <a:noFill/>
        </p:spPr>
        <p:txBody>
          <a:bodyPr wrap="none" rtlCol="0">
            <a:spAutoFit/>
          </a:bodyPr>
          <a:lstStyle/>
          <a:p>
            <a:r>
              <a:rPr lang="en-US" sz="900" dirty="0"/>
              <a:t>13.2</a:t>
            </a:r>
          </a:p>
        </p:txBody>
      </p:sp>
      <p:sp>
        <p:nvSpPr>
          <p:cNvPr id="75" name="TextBox 74">
            <a:extLst>
              <a:ext uri="{FF2B5EF4-FFF2-40B4-BE49-F238E27FC236}">
                <a16:creationId xmlns="" xmlns:a16="http://schemas.microsoft.com/office/drawing/2014/main" id="{D2BA968C-47EB-4347-A677-C73C31041DC1}"/>
              </a:ext>
            </a:extLst>
          </p:cNvPr>
          <p:cNvSpPr txBox="1"/>
          <p:nvPr/>
        </p:nvSpPr>
        <p:spPr>
          <a:xfrm>
            <a:off x="4018908" y="4235570"/>
            <a:ext cx="312906" cy="230832"/>
          </a:xfrm>
          <a:prstGeom prst="rect">
            <a:avLst/>
          </a:prstGeom>
          <a:noFill/>
        </p:spPr>
        <p:txBody>
          <a:bodyPr wrap="none" rtlCol="0">
            <a:spAutoFit/>
          </a:bodyPr>
          <a:lstStyle/>
          <a:p>
            <a:r>
              <a:rPr lang="en-US" sz="900" dirty="0"/>
              <a:t>13</a:t>
            </a:r>
          </a:p>
        </p:txBody>
      </p:sp>
      <p:sp>
        <p:nvSpPr>
          <p:cNvPr id="76" name="TextBox 75">
            <a:extLst>
              <a:ext uri="{FF2B5EF4-FFF2-40B4-BE49-F238E27FC236}">
                <a16:creationId xmlns="" xmlns:a16="http://schemas.microsoft.com/office/drawing/2014/main" id="{879FF81F-CF19-2E43-AAA5-EADC0D485103}"/>
              </a:ext>
            </a:extLst>
          </p:cNvPr>
          <p:cNvSpPr txBox="1"/>
          <p:nvPr/>
        </p:nvSpPr>
        <p:spPr>
          <a:xfrm>
            <a:off x="4605050" y="3977239"/>
            <a:ext cx="409086" cy="230832"/>
          </a:xfrm>
          <a:prstGeom prst="rect">
            <a:avLst/>
          </a:prstGeom>
          <a:noFill/>
        </p:spPr>
        <p:txBody>
          <a:bodyPr wrap="none" rtlCol="0">
            <a:spAutoFit/>
          </a:bodyPr>
          <a:lstStyle/>
          <a:p>
            <a:r>
              <a:rPr lang="en-US" sz="900" dirty="0"/>
              <a:t>15.7</a:t>
            </a:r>
          </a:p>
        </p:txBody>
      </p:sp>
      <p:sp>
        <p:nvSpPr>
          <p:cNvPr id="77" name="TextBox 76">
            <a:extLst>
              <a:ext uri="{FF2B5EF4-FFF2-40B4-BE49-F238E27FC236}">
                <a16:creationId xmlns="" xmlns:a16="http://schemas.microsoft.com/office/drawing/2014/main" id="{6B17195E-542F-094F-980A-BE37D313723E}"/>
              </a:ext>
            </a:extLst>
          </p:cNvPr>
          <p:cNvSpPr txBox="1"/>
          <p:nvPr/>
        </p:nvSpPr>
        <p:spPr>
          <a:xfrm>
            <a:off x="5241872" y="3920014"/>
            <a:ext cx="409086" cy="230832"/>
          </a:xfrm>
          <a:prstGeom prst="rect">
            <a:avLst/>
          </a:prstGeom>
          <a:noFill/>
        </p:spPr>
        <p:txBody>
          <a:bodyPr wrap="none" rtlCol="0">
            <a:spAutoFit/>
          </a:bodyPr>
          <a:lstStyle/>
          <a:p>
            <a:r>
              <a:rPr lang="en-US" sz="900" dirty="0"/>
              <a:t>16.5</a:t>
            </a:r>
          </a:p>
        </p:txBody>
      </p:sp>
      <p:sp>
        <p:nvSpPr>
          <p:cNvPr id="78" name="TextBox 77">
            <a:extLst>
              <a:ext uri="{FF2B5EF4-FFF2-40B4-BE49-F238E27FC236}">
                <a16:creationId xmlns="" xmlns:a16="http://schemas.microsoft.com/office/drawing/2014/main" id="{13AE5ED5-F531-704C-BE6F-7C5059E4BFEB}"/>
              </a:ext>
            </a:extLst>
          </p:cNvPr>
          <p:cNvSpPr txBox="1"/>
          <p:nvPr/>
        </p:nvSpPr>
        <p:spPr>
          <a:xfrm>
            <a:off x="5835265" y="3910272"/>
            <a:ext cx="409086" cy="230832"/>
          </a:xfrm>
          <a:prstGeom prst="rect">
            <a:avLst/>
          </a:prstGeom>
          <a:noFill/>
        </p:spPr>
        <p:txBody>
          <a:bodyPr wrap="none" rtlCol="0">
            <a:spAutoFit/>
          </a:bodyPr>
          <a:lstStyle/>
          <a:p>
            <a:r>
              <a:rPr lang="en-US" sz="900" dirty="0"/>
              <a:t>16.9</a:t>
            </a:r>
          </a:p>
        </p:txBody>
      </p:sp>
      <p:sp>
        <p:nvSpPr>
          <p:cNvPr id="79" name="TextBox 78">
            <a:extLst>
              <a:ext uri="{FF2B5EF4-FFF2-40B4-BE49-F238E27FC236}">
                <a16:creationId xmlns="" xmlns:a16="http://schemas.microsoft.com/office/drawing/2014/main" id="{8C9730F8-8D67-E442-83F3-9D83F36BA90B}"/>
              </a:ext>
            </a:extLst>
          </p:cNvPr>
          <p:cNvSpPr txBox="1"/>
          <p:nvPr/>
        </p:nvSpPr>
        <p:spPr>
          <a:xfrm>
            <a:off x="6509375" y="4556289"/>
            <a:ext cx="344966" cy="230832"/>
          </a:xfrm>
          <a:prstGeom prst="rect">
            <a:avLst/>
          </a:prstGeom>
          <a:noFill/>
        </p:spPr>
        <p:txBody>
          <a:bodyPr wrap="none" rtlCol="0">
            <a:spAutoFit/>
          </a:bodyPr>
          <a:lstStyle/>
          <a:p>
            <a:r>
              <a:rPr lang="en-US" sz="900" dirty="0"/>
              <a:t>9.3</a:t>
            </a:r>
          </a:p>
        </p:txBody>
      </p:sp>
      <p:sp>
        <p:nvSpPr>
          <p:cNvPr id="80" name="TextBox 79">
            <a:extLst>
              <a:ext uri="{FF2B5EF4-FFF2-40B4-BE49-F238E27FC236}">
                <a16:creationId xmlns="" xmlns:a16="http://schemas.microsoft.com/office/drawing/2014/main" id="{069EE934-F4B4-8944-B566-419CCD72B334}"/>
              </a:ext>
            </a:extLst>
          </p:cNvPr>
          <p:cNvSpPr txBox="1"/>
          <p:nvPr/>
        </p:nvSpPr>
        <p:spPr>
          <a:xfrm>
            <a:off x="7106219" y="4693479"/>
            <a:ext cx="344966" cy="230832"/>
          </a:xfrm>
          <a:prstGeom prst="rect">
            <a:avLst/>
          </a:prstGeom>
          <a:noFill/>
        </p:spPr>
        <p:txBody>
          <a:bodyPr wrap="none" rtlCol="0">
            <a:spAutoFit/>
          </a:bodyPr>
          <a:lstStyle/>
          <a:p>
            <a:r>
              <a:rPr lang="en-US" sz="900" dirty="0"/>
              <a:t>8.1</a:t>
            </a:r>
          </a:p>
        </p:txBody>
      </p:sp>
      <p:sp>
        <p:nvSpPr>
          <p:cNvPr id="81" name="TextBox 80">
            <a:extLst>
              <a:ext uri="{FF2B5EF4-FFF2-40B4-BE49-F238E27FC236}">
                <a16:creationId xmlns="" xmlns:a16="http://schemas.microsoft.com/office/drawing/2014/main" id="{88E89807-187D-A944-BD4A-32BF7EC54AE7}"/>
              </a:ext>
            </a:extLst>
          </p:cNvPr>
          <p:cNvSpPr txBox="1"/>
          <p:nvPr/>
        </p:nvSpPr>
        <p:spPr>
          <a:xfrm>
            <a:off x="7683579" y="4431321"/>
            <a:ext cx="409086" cy="230832"/>
          </a:xfrm>
          <a:prstGeom prst="rect">
            <a:avLst/>
          </a:prstGeom>
          <a:noFill/>
        </p:spPr>
        <p:txBody>
          <a:bodyPr wrap="none" rtlCol="0">
            <a:spAutoFit/>
          </a:bodyPr>
          <a:lstStyle/>
          <a:p>
            <a:r>
              <a:rPr lang="en-US" sz="900" dirty="0"/>
              <a:t>10.6</a:t>
            </a:r>
          </a:p>
        </p:txBody>
      </p:sp>
      <p:sp>
        <p:nvSpPr>
          <p:cNvPr id="82" name="TextBox 81">
            <a:extLst>
              <a:ext uri="{FF2B5EF4-FFF2-40B4-BE49-F238E27FC236}">
                <a16:creationId xmlns="" xmlns:a16="http://schemas.microsoft.com/office/drawing/2014/main" id="{D1C333AB-6108-4646-83C9-DCABB224506A}"/>
              </a:ext>
            </a:extLst>
          </p:cNvPr>
          <p:cNvSpPr txBox="1"/>
          <p:nvPr/>
        </p:nvSpPr>
        <p:spPr>
          <a:xfrm>
            <a:off x="8305873" y="3987398"/>
            <a:ext cx="409086" cy="230832"/>
          </a:xfrm>
          <a:prstGeom prst="rect">
            <a:avLst/>
          </a:prstGeom>
          <a:noFill/>
        </p:spPr>
        <p:txBody>
          <a:bodyPr wrap="none" rtlCol="0">
            <a:spAutoFit/>
          </a:bodyPr>
          <a:lstStyle/>
          <a:p>
            <a:r>
              <a:rPr lang="en-US" sz="900" dirty="0"/>
              <a:t>15.5</a:t>
            </a:r>
          </a:p>
        </p:txBody>
      </p:sp>
      <p:sp>
        <p:nvSpPr>
          <p:cNvPr id="86" name="TextBox 85">
            <a:extLst>
              <a:ext uri="{FF2B5EF4-FFF2-40B4-BE49-F238E27FC236}">
                <a16:creationId xmlns="" xmlns:a16="http://schemas.microsoft.com/office/drawing/2014/main" id="{6F0CEAF5-ABB7-BB4E-87AC-48BF42A56A55}"/>
              </a:ext>
            </a:extLst>
          </p:cNvPr>
          <p:cNvSpPr txBox="1"/>
          <p:nvPr/>
        </p:nvSpPr>
        <p:spPr>
          <a:xfrm>
            <a:off x="483373" y="3061661"/>
            <a:ext cx="8321702" cy="307777"/>
          </a:xfrm>
          <a:prstGeom prst="rect">
            <a:avLst/>
          </a:prstGeom>
          <a:noFill/>
        </p:spPr>
        <p:txBody>
          <a:bodyPr wrap="square" rtlCol="0">
            <a:spAutoFit/>
          </a:bodyPr>
          <a:lstStyle/>
          <a:p>
            <a:pPr algn="ctr"/>
            <a:r>
              <a:rPr lang="en-US" sz="1400" b="1" dirty="0"/>
              <a:t>Reserve Margin Percentage</a:t>
            </a:r>
          </a:p>
        </p:txBody>
      </p:sp>
      <p:sp>
        <p:nvSpPr>
          <p:cNvPr id="103" name="Freeform 102">
            <a:extLst>
              <a:ext uri="{FF2B5EF4-FFF2-40B4-BE49-F238E27FC236}">
                <a16:creationId xmlns="" xmlns:a16="http://schemas.microsoft.com/office/drawing/2014/main" id="{EAB7E46B-CEBD-8341-B8CB-0D327B2EAD43}"/>
              </a:ext>
            </a:extLst>
          </p:cNvPr>
          <p:cNvSpPr/>
          <p:nvPr/>
        </p:nvSpPr>
        <p:spPr>
          <a:xfrm>
            <a:off x="1183341" y="3688647"/>
            <a:ext cx="7333130" cy="1255059"/>
          </a:xfrm>
          <a:custGeom>
            <a:avLst/>
            <a:gdLst>
              <a:gd name="connsiteX0" fmla="*/ 0 w 7333130"/>
              <a:gd name="connsiteY0" fmla="*/ 502024 h 1255059"/>
              <a:gd name="connsiteX1" fmla="*/ 582706 w 7333130"/>
              <a:gd name="connsiteY1" fmla="*/ 0 h 1255059"/>
              <a:gd name="connsiteX2" fmla="*/ 1201271 w 7333130"/>
              <a:gd name="connsiteY2" fmla="*/ 519953 h 1255059"/>
              <a:gd name="connsiteX3" fmla="*/ 1810871 w 7333130"/>
              <a:gd name="connsiteY3" fmla="*/ 896471 h 1255059"/>
              <a:gd name="connsiteX4" fmla="*/ 2420471 w 7333130"/>
              <a:gd name="connsiteY4" fmla="*/ 788894 h 1255059"/>
              <a:gd name="connsiteX5" fmla="*/ 3003177 w 7333130"/>
              <a:gd name="connsiteY5" fmla="*/ 788894 h 1255059"/>
              <a:gd name="connsiteX6" fmla="*/ 3648635 w 7333130"/>
              <a:gd name="connsiteY6" fmla="*/ 537883 h 1255059"/>
              <a:gd name="connsiteX7" fmla="*/ 4249271 w 7333130"/>
              <a:gd name="connsiteY7" fmla="*/ 475130 h 1255059"/>
              <a:gd name="connsiteX8" fmla="*/ 4885765 w 7333130"/>
              <a:gd name="connsiteY8" fmla="*/ 457200 h 1255059"/>
              <a:gd name="connsiteX9" fmla="*/ 5486400 w 7333130"/>
              <a:gd name="connsiteY9" fmla="*/ 1147483 h 1255059"/>
              <a:gd name="connsiteX10" fmla="*/ 6096000 w 7333130"/>
              <a:gd name="connsiteY10" fmla="*/ 1255059 h 1255059"/>
              <a:gd name="connsiteX11" fmla="*/ 6732494 w 7333130"/>
              <a:gd name="connsiteY11" fmla="*/ 995083 h 1255059"/>
              <a:gd name="connsiteX12" fmla="*/ 7333130 w 7333130"/>
              <a:gd name="connsiteY12" fmla="*/ 537883 h 1255059"/>
              <a:gd name="connsiteX13" fmla="*/ 7333130 w 7333130"/>
              <a:gd name="connsiteY13" fmla="*/ 537883 h 12550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333130" h="1255059">
                <a:moveTo>
                  <a:pt x="0" y="502024"/>
                </a:moveTo>
                <a:lnTo>
                  <a:pt x="582706" y="0"/>
                </a:lnTo>
                <a:lnTo>
                  <a:pt x="1201271" y="519953"/>
                </a:lnTo>
                <a:lnTo>
                  <a:pt x="1810871" y="896471"/>
                </a:lnTo>
                <a:lnTo>
                  <a:pt x="2420471" y="788894"/>
                </a:lnTo>
                <a:lnTo>
                  <a:pt x="3003177" y="788894"/>
                </a:lnTo>
                <a:lnTo>
                  <a:pt x="3648635" y="537883"/>
                </a:lnTo>
                <a:lnTo>
                  <a:pt x="4249271" y="475130"/>
                </a:lnTo>
                <a:lnTo>
                  <a:pt x="4885765" y="457200"/>
                </a:lnTo>
                <a:lnTo>
                  <a:pt x="5486400" y="1147483"/>
                </a:lnTo>
                <a:lnTo>
                  <a:pt x="6096000" y="1255059"/>
                </a:lnTo>
                <a:lnTo>
                  <a:pt x="6732494" y="995083"/>
                </a:lnTo>
                <a:lnTo>
                  <a:pt x="7333130" y="537883"/>
                </a:lnTo>
                <a:lnTo>
                  <a:pt x="7333130" y="537883"/>
                </a:lnTo>
              </a:path>
            </a:pathLst>
          </a:custGeom>
          <a:noFill/>
          <a:ln>
            <a:solidFill>
              <a:srgbClr val="0076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TextBox 105">
            <a:extLst>
              <a:ext uri="{FF2B5EF4-FFF2-40B4-BE49-F238E27FC236}">
                <a16:creationId xmlns="" xmlns:a16="http://schemas.microsoft.com/office/drawing/2014/main" id="{DF78D035-B23D-6145-83DC-09267B3A6622}"/>
              </a:ext>
            </a:extLst>
          </p:cNvPr>
          <p:cNvSpPr txBox="1"/>
          <p:nvPr/>
        </p:nvSpPr>
        <p:spPr>
          <a:xfrm>
            <a:off x="8112602" y="3656412"/>
            <a:ext cx="714840" cy="338554"/>
          </a:xfrm>
          <a:prstGeom prst="rect">
            <a:avLst/>
          </a:prstGeom>
          <a:noFill/>
        </p:spPr>
        <p:txBody>
          <a:bodyPr wrap="square" rtlCol="0">
            <a:spAutoFit/>
          </a:bodyPr>
          <a:lstStyle/>
          <a:p>
            <a:pPr algn="ctr"/>
            <a:r>
              <a:rPr lang="en-US" sz="800" i="1" dirty="0"/>
              <a:t>December </a:t>
            </a:r>
          </a:p>
          <a:p>
            <a:pPr algn="ctr"/>
            <a:r>
              <a:rPr lang="en-US" sz="800" i="1" dirty="0"/>
              <a:t>2020 CDR</a:t>
            </a:r>
          </a:p>
        </p:txBody>
      </p:sp>
      <p:sp>
        <p:nvSpPr>
          <p:cNvPr id="89" name="Oval 88">
            <a:extLst>
              <a:ext uri="{FF2B5EF4-FFF2-40B4-BE49-F238E27FC236}">
                <a16:creationId xmlns="" xmlns:a16="http://schemas.microsoft.com/office/drawing/2014/main" id="{8F67EADD-10F6-504F-BA2C-40EA470AE918}"/>
              </a:ext>
            </a:extLst>
          </p:cNvPr>
          <p:cNvSpPr/>
          <p:nvPr/>
        </p:nvSpPr>
        <p:spPr>
          <a:xfrm>
            <a:off x="1135380" y="4160937"/>
            <a:ext cx="96253" cy="96253"/>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 xmlns:a16="http://schemas.microsoft.com/office/drawing/2014/main" id="{C3378AF2-A58C-2441-A168-635A617AD70E}"/>
              </a:ext>
            </a:extLst>
          </p:cNvPr>
          <p:cNvSpPr/>
          <p:nvPr/>
        </p:nvSpPr>
        <p:spPr>
          <a:xfrm>
            <a:off x="1717514" y="3648508"/>
            <a:ext cx="96253" cy="96253"/>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 xmlns:a16="http://schemas.microsoft.com/office/drawing/2014/main" id="{43343153-A53C-3E47-BBC5-2DFA961FEAC4}"/>
              </a:ext>
            </a:extLst>
          </p:cNvPr>
          <p:cNvSpPr/>
          <p:nvPr/>
        </p:nvSpPr>
        <p:spPr>
          <a:xfrm>
            <a:off x="2330653" y="4153212"/>
            <a:ext cx="96253" cy="96253"/>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 xmlns:a16="http://schemas.microsoft.com/office/drawing/2014/main" id="{E2148088-3B66-8A48-AEA0-3D1B4C4C7C04}"/>
              </a:ext>
            </a:extLst>
          </p:cNvPr>
          <p:cNvSpPr/>
          <p:nvPr/>
        </p:nvSpPr>
        <p:spPr>
          <a:xfrm>
            <a:off x="2950405" y="4527828"/>
            <a:ext cx="96253" cy="96253"/>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 xmlns:a16="http://schemas.microsoft.com/office/drawing/2014/main" id="{3F2D7E7C-890C-B14E-ACE3-C443733D4DEC}"/>
              </a:ext>
            </a:extLst>
          </p:cNvPr>
          <p:cNvSpPr/>
          <p:nvPr/>
        </p:nvSpPr>
        <p:spPr>
          <a:xfrm>
            <a:off x="3549117" y="4420646"/>
            <a:ext cx="96253" cy="96253"/>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94" name="Oval 93">
            <a:extLst>
              <a:ext uri="{FF2B5EF4-FFF2-40B4-BE49-F238E27FC236}">
                <a16:creationId xmlns="" xmlns:a16="http://schemas.microsoft.com/office/drawing/2014/main" id="{0D6B913E-D0F0-CF46-8C75-286D652EA96D}"/>
              </a:ext>
            </a:extLst>
          </p:cNvPr>
          <p:cNvSpPr/>
          <p:nvPr/>
        </p:nvSpPr>
        <p:spPr>
          <a:xfrm>
            <a:off x="4139293" y="4429957"/>
            <a:ext cx="96253" cy="96253"/>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95" name="Oval 94">
            <a:extLst>
              <a:ext uri="{FF2B5EF4-FFF2-40B4-BE49-F238E27FC236}">
                <a16:creationId xmlns="" xmlns:a16="http://schemas.microsoft.com/office/drawing/2014/main" id="{BA5BFC1C-EC39-6943-80C5-B97BB5F195C0}"/>
              </a:ext>
            </a:extLst>
          </p:cNvPr>
          <p:cNvSpPr/>
          <p:nvPr/>
        </p:nvSpPr>
        <p:spPr>
          <a:xfrm>
            <a:off x="4781665" y="4175407"/>
            <a:ext cx="96253" cy="96253"/>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96" name="Oval 95">
            <a:extLst>
              <a:ext uri="{FF2B5EF4-FFF2-40B4-BE49-F238E27FC236}">
                <a16:creationId xmlns="" xmlns:a16="http://schemas.microsoft.com/office/drawing/2014/main" id="{0090D12C-368C-B04F-9D65-034E4D8D8931}"/>
              </a:ext>
            </a:extLst>
          </p:cNvPr>
          <p:cNvSpPr/>
          <p:nvPr/>
        </p:nvSpPr>
        <p:spPr>
          <a:xfrm>
            <a:off x="5374701" y="4112395"/>
            <a:ext cx="96253" cy="96253"/>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97" name="Oval 96">
            <a:extLst>
              <a:ext uri="{FF2B5EF4-FFF2-40B4-BE49-F238E27FC236}">
                <a16:creationId xmlns="" xmlns:a16="http://schemas.microsoft.com/office/drawing/2014/main" id="{86287571-3A3E-6C44-B07A-BA5A2AA41362}"/>
              </a:ext>
            </a:extLst>
          </p:cNvPr>
          <p:cNvSpPr/>
          <p:nvPr/>
        </p:nvSpPr>
        <p:spPr>
          <a:xfrm>
            <a:off x="6014907" y="4099477"/>
            <a:ext cx="96253" cy="96253"/>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98" name="Oval 97">
            <a:extLst>
              <a:ext uri="{FF2B5EF4-FFF2-40B4-BE49-F238E27FC236}">
                <a16:creationId xmlns="" xmlns:a16="http://schemas.microsoft.com/office/drawing/2014/main" id="{EB024D82-4E8C-2B47-8FBF-CF52FDBBC795}"/>
              </a:ext>
            </a:extLst>
          </p:cNvPr>
          <p:cNvSpPr/>
          <p:nvPr/>
        </p:nvSpPr>
        <p:spPr>
          <a:xfrm>
            <a:off x="6624744" y="4793312"/>
            <a:ext cx="96253" cy="96253"/>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99" name="Oval 98">
            <a:extLst>
              <a:ext uri="{FF2B5EF4-FFF2-40B4-BE49-F238E27FC236}">
                <a16:creationId xmlns="" xmlns:a16="http://schemas.microsoft.com/office/drawing/2014/main" id="{C14812A0-65C8-4640-8AC1-2FC144B099F3}"/>
              </a:ext>
            </a:extLst>
          </p:cNvPr>
          <p:cNvSpPr/>
          <p:nvPr/>
        </p:nvSpPr>
        <p:spPr>
          <a:xfrm>
            <a:off x="7232426" y="4892951"/>
            <a:ext cx="96253" cy="96253"/>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0" name="Oval 99">
            <a:extLst>
              <a:ext uri="{FF2B5EF4-FFF2-40B4-BE49-F238E27FC236}">
                <a16:creationId xmlns="" xmlns:a16="http://schemas.microsoft.com/office/drawing/2014/main" id="{4A1D7FAE-C8B8-1B48-A84E-46CF79E4E4F2}"/>
              </a:ext>
            </a:extLst>
          </p:cNvPr>
          <p:cNvSpPr/>
          <p:nvPr/>
        </p:nvSpPr>
        <p:spPr>
          <a:xfrm>
            <a:off x="7863805" y="4628057"/>
            <a:ext cx="96253" cy="96253"/>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1" name="Oval 100">
            <a:extLst>
              <a:ext uri="{FF2B5EF4-FFF2-40B4-BE49-F238E27FC236}">
                <a16:creationId xmlns="" xmlns:a16="http://schemas.microsoft.com/office/drawing/2014/main" id="{5829D373-CB57-054D-A0E0-F6307902847A}"/>
              </a:ext>
            </a:extLst>
          </p:cNvPr>
          <p:cNvSpPr/>
          <p:nvPr/>
        </p:nvSpPr>
        <p:spPr>
          <a:xfrm>
            <a:off x="8466680" y="4181445"/>
            <a:ext cx="96253" cy="96253"/>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Tree>
    <p:extLst>
      <p:ext uri="{BB962C8B-B14F-4D97-AF65-F5344CB8AC3E}">
        <p14:creationId xmlns:p14="http://schemas.microsoft.com/office/powerpoint/2010/main" val="2265509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AEC7"/>
                </a:solidFill>
              </a:rPr>
              <a:t>Current Drought Assessment</a:t>
            </a:r>
            <a:br>
              <a:rPr lang="en-US" dirty="0">
                <a:solidFill>
                  <a:srgbClr val="00AEC7"/>
                </a:solidFill>
              </a:rPr>
            </a:br>
            <a:r>
              <a:rPr lang="en-US" sz="1600" b="0" dirty="0">
                <a:solidFill>
                  <a:srgbClr val="00AEC7"/>
                </a:solidFill>
              </a:rPr>
              <a:t>Released: April 29, 2021</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pic>
        <p:nvPicPr>
          <p:cNvPr id="9" name="Picture 8" descr="Map&#10;&#10;Description automatically generated">
            <a:extLst>
              <a:ext uri="{FF2B5EF4-FFF2-40B4-BE49-F238E27FC236}">
                <a16:creationId xmlns="" xmlns:a16="http://schemas.microsoft.com/office/drawing/2014/main" id="{99A625F3-0DB2-5546-9AD6-DFA2FF57FC99}"/>
              </a:ext>
            </a:extLst>
          </p:cNvPr>
          <p:cNvPicPr>
            <a:picLocks noChangeAspect="1"/>
          </p:cNvPicPr>
          <p:nvPr/>
        </p:nvPicPr>
        <p:blipFill rotWithShape="1">
          <a:blip r:embed="rId2">
            <a:extLst>
              <a:ext uri="{28A0092B-C50C-407E-A947-70E740481C1C}">
                <a14:useLocalDpi xmlns:a14="http://schemas.microsoft.com/office/drawing/2010/main" val="0"/>
              </a:ext>
            </a:extLst>
          </a:blip>
          <a:srcRect t="6954" b="6177"/>
          <a:stretch/>
        </p:blipFill>
        <p:spPr>
          <a:xfrm>
            <a:off x="154363" y="1219200"/>
            <a:ext cx="5699681" cy="4951295"/>
          </a:xfrm>
          <a:prstGeom prst="rect">
            <a:avLst/>
          </a:prstGeom>
        </p:spPr>
      </p:pic>
      <p:pic>
        <p:nvPicPr>
          <p:cNvPr id="13" name="Picture 12" descr="Graphical user interface&#10;&#10;Description automatically generated with low confidence">
            <a:extLst>
              <a:ext uri="{FF2B5EF4-FFF2-40B4-BE49-F238E27FC236}">
                <a16:creationId xmlns="" xmlns:a16="http://schemas.microsoft.com/office/drawing/2014/main" id="{03D601D3-0A2A-AC46-8035-23692D3FDF2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9231" b="3640"/>
          <a:stretch/>
        </p:blipFill>
        <p:spPr>
          <a:xfrm>
            <a:off x="5832048" y="2155596"/>
            <a:ext cx="3311952" cy="2454111"/>
          </a:xfrm>
          <a:prstGeom prst="rect">
            <a:avLst/>
          </a:prstGeom>
        </p:spPr>
      </p:pic>
    </p:spTree>
    <p:extLst>
      <p:ext uri="{BB962C8B-B14F-4D97-AF65-F5344CB8AC3E}">
        <p14:creationId xmlns:p14="http://schemas.microsoft.com/office/powerpoint/2010/main" val="39141998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a:solidFill>
                  <a:srgbClr val="00AEC7"/>
                </a:solidFill>
              </a:rPr>
              <a:t>Spring Outage Coordination</a:t>
            </a:r>
          </a:p>
        </p:txBody>
      </p:sp>
      <p:sp>
        <p:nvSpPr>
          <p:cNvPr id="3" name="Content Placeholder 2"/>
          <p:cNvSpPr>
            <a:spLocks noGrp="1"/>
          </p:cNvSpPr>
          <p:nvPr>
            <p:ph idx="1"/>
          </p:nvPr>
        </p:nvSpPr>
        <p:spPr>
          <a:xfrm>
            <a:off x="447782" y="838200"/>
            <a:ext cx="8534400" cy="4439575"/>
          </a:xfrm>
        </p:spPr>
        <p:txBody>
          <a:bodyPr/>
          <a:lstStyle/>
          <a:p>
            <a:pPr marL="0" indent="0">
              <a:buNone/>
            </a:pPr>
            <a:r>
              <a:rPr lang="en-US" sz="1600" dirty="0"/>
              <a:t>• </a:t>
            </a:r>
            <a:r>
              <a:rPr lang="en-US" sz="1600" dirty="0" smtClean="0"/>
              <a:t>Graph </a:t>
            </a:r>
            <a:r>
              <a:rPr lang="en-US" sz="1600" dirty="0"/>
              <a:t>represents both Transmission and Resource </a:t>
            </a:r>
            <a:r>
              <a:rPr lang="en-US" sz="1600" dirty="0" smtClean="0"/>
              <a:t>Outages.</a:t>
            </a:r>
          </a:p>
          <a:p>
            <a:pPr marL="0" indent="0">
              <a:buNone/>
            </a:pPr>
            <a:r>
              <a:rPr lang="en-US" sz="1600" dirty="0" smtClean="0"/>
              <a:t>• </a:t>
            </a:r>
            <a:r>
              <a:rPr lang="en-US" sz="1600" dirty="0"/>
              <a:t>Large number of outages being processed this Spring in preparation for Summer</a:t>
            </a:r>
            <a:r>
              <a:rPr lang="en-US" sz="1600" dirty="0" smtClean="0"/>
              <a:t>.</a:t>
            </a:r>
            <a:endParaRPr lang="en-US" sz="800" dirty="0"/>
          </a:p>
          <a:p>
            <a:pPr marL="0" indent="0">
              <a:buNone/>
            </a:pPr>
            <a:r>
              <a:rPr lang="en-US" sz="1600" dirty="0"/>
              <a:t>• Several factors are involved in the increased number of outages</a:t>
            </a:r>
            <a:r>
              <a:rPr lang="en-US" sz="1600" dirty="0" smtClean="0"/>
              <a:t>.</a:t>
            </a:r>
            <a:endParaRPr lang="en-US" sz="800" dirty="0"/>
          </a:p>
          <a:p>
            <a:pPr marL="0" indent="0">
              <a:buNone/>
            </a:pPr>
            <a:r>
              <a:rPr lang="en-US" sz="1600" dirty="0" smtClean="0"/>
              <a:t>• Important </a:t>
            </a:r>
            <a:r>
              <a:rPr lang="en-US" sz="1600" dirty="0"/>
              <a:t>to reduce the number of outages during the summer months.</a:t>
            </a: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pic>
        <p:nvPicPr>
          <p:cNvPr id="5" name="Picture 4"/>
          <p:cNvPicPr>
            <a:picLocks noChangeAspect="1"/>
          </p:cNvPicPr>
          <p:nvPr/>
        </p:nvPicPr>
        <p:blipFill>
          <a:blip r:embed="rId3"/>
          <a:stretch>
            <a:fillRect/>
          </a:stretch>
        </p:blipFill>
        <p:spPr>
          <a:xfrm>
            <a:off x="447782" y="2286000"/>
            <a:ext cx="8001000" cy="3898551"/>
          </a:xfrm>
          <a:prstGeom prst="rect">
            <a:avLst/>
          </a:prstGeom>
        </p:spPr>
      </p:pic>
    </p:spTree>
    <p:extLst>
      <p:ext uri="{BB962C8B-B14F-4D97-AF65-F5344CB8AC3E}">
        <p14:creationId xmlns:p14="http://schemas.microsoft.com/office/powerpoint/2010/main" val="22900493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 Outage </a:t>
            </a:r>
            <a:r>
              <a:rPr lang="en-US" dirty="0" smtClean="0"/>
              <a:t>Coordination</a:t>
            </a:r>
            <a:endParaRPr lang="en-US"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
        <p:nvSpPr>
          <p:cNvPr id="10" name="Content Placeholder 2"/>
          <p:cNvSpPr>
            <a:spLocks noGrp="1"/>
          </p:cNvSpPr>
          <p:nvPr>
            <p:ph idx="1"/>
          </p:nvPr>
        </p:nvSpPr>
        <p:spPr>
          <a:xfrm>
            <a:off x="156028" y="1047672"/>
            <a:ext cx="8763000" cy="4319832"/>
          </a:xfrm>
        </p:spPr>
        <p:txBody>
          <a:bodyPr/>
          <a:lstStyle/>
          <a:p>
            <a:pPr marL="407988" lvl="1">
              <a:buFont typeface="Arial" panose="020B0604020202020204" pitchFamily="34" charset="0"/>
              <a:buChar char="•"/>
            </a:pPr>
            <a:r>
              <a:rPr lang="en-US" sz="1600" dirty="0" smtClean="0"/>
              <a:t>Resource Outages in </a:t>
            </a:r>
            <a:r>
              <a:rPr lang="en-US" sz="1600" dirty="0" smtClean="0"/>
              <a:t>Spring of 2020 </a:t>
            </a:r>
            <a:r>
              <a:rPr lang="en-US" sz="1600" dirty="0" smtClean="0"/>
              <a:t>and </a:t>
            </a:r>
            <a:r>
              <a:rPr lang="en-US" sz="1600" dirty="0" smtClean="0"/>
              <a:t>2021.</a:t>
            </a:r>
            <a:endParaRPr lang="en-US" sz="1600" dirty="0" smtClean="0"/>
          </a:p>
          <a:p>
            <a:pPr marL="407988" lvl="1">
              <a:buFont typeface="Arial" panose="020B0604020202020204" pitchFamily="34" charset="0"/>
              <a:buChar char="•"/>
            </a:pPr>
            <a:r>
              <a:rPr lang="en-US" sz="1600" dirty="0" smtClean="0"/>
              <a:t>March and April are traditionally months in which a large amount of thermal generation undergoes routine maintenance in preparation for Summer.</a:t>
            </a:r>
          </a:p>
          <a:p>
            <a:pPr marL="407988" lvl="1">
              <a:buFont typeface="Arial" panose="020B0604020202020204" pitchFamily="34" charset="0"/>
              <a:buChar char="•"/>
            </a:pPr>
            <a:r>
              <a:rPr lang="en-US" sz="1600" dirty="0" smtClean="0"/>
              <a:t>The effects of Winter Storm Uri can be seen in </a:t>
            </a:r>
            <a:r>
              <a:rPr lang="en-US" sz="1600" dirty="0" smtClean="0"/>
              <a:t>2021.</a:t>
            </a:r>
            <a:endParaRPr lang="en-US" dirty="0">
              <a:solidFill>
                <a:srgbClr val="FF0000"/>
              </a:solidFill>
            </a:endParaRPr>
          </a:p>
        </p:txBody>
      </p:sp>
      <p:pic>
        <p:nvPicPr>
          <p:cNvPr id="1026" name="Picture 6"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453967"/>
            <a:ext cx="9028002" cy="35103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01787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solidFill>
                  <a:srgbClr val="00AEC7"/>
                </a:solidFill>
              </a:rPr>
              <a:t>Planned Transmission Outage Restrictions</a:t>
            </a:r>
            <a:endParaRPr lang="en-US" dirty="0">
              <a:solidFill>
                <a:srgbClr val="00AEC7"/>
              </a:solidFill>
            </a:endParaRPr>
          </a:p>
        </p:txBody>
      </p:sp>
      <p:sp>
        <p:nvSpPr>
          <p:cNvPr id="3" name="Content Placeholder 2"/>
          <p:cNvSpPr>
            <a:spLocks noGrp="1"/>
          </p:cNvSpPr>
          <p:nvPr>
            <p:ph idx="1"/>
          </p:nvPr>
        </p:nvSpPr>
        <p:spPr>
          <a:xfrm>
            <a:off x="381000" y="1140644"/>
            <a:ext cx="8534400" cy="4319832"/>
          </a:xfrm>
        </p:spPr>
        <p:txBody>
          <a:bodyPr/>
          <a:lstStyle/>
          <a:p>
            <a:pPr marL="0" indent="0">
              <a:buNone/>
            </a:pPr>
            <a:r>
              <a:rPr lang="en-US" sz="1600" dirty="0"/>
              <a:t>• Market Notice January 26</a:t>
            </a:r>
            <a:r>
              <a:rPr lang="en-US" sz="1600" baseline="30000" dirty="0"/>
              <a:t>th</a:t>
            </a:r>
            <a:r>
              <a:rPr lang="en-US" sz="1600" dirty="0"/>
              <a:t>, 2021:  Planned Transmission Outage </a:t>
            </a:r>
          </a:p>
          <a:p>
            <a:pPr marL="0" indent="0">
              <a:buNone/>
            </a:pPr>
            <a:r>
              <a:rPr lang="en-US" sz="1600" dirty="0"/>
              <a:t>   Restrictions for Summer.</a:t>
            </a:r>
          </a:p>
          <a:p>
            <a:pPr marL="0" indent="0">
              <a:buNone/>
            </a:pPr>
            <a:endParaRPr lang="en-US" sz="1600" dirty="0"/>
          </a:p>
          <a:p>
            <a:pPr marL="0" indent="0">
              <a:buNone/>
            </a:pPr>
            <a:r>
              <a:rPr lang="en-US" sz="1600" dirty="0"/>
              <a:t>• Manage Transmission Outages that might limit generation availability </a:t>
            </a:r>
          </a:p>
          <a:p>
            <a:pPr marL="0" indent="0">
              <a:buNone/>
            </a:pPr>
            <a:r>
              <a:rPr lang="en-US" sz="1600" dirty="0"/>
              <a:t>   during high load conditions.</a:t>
            </a:r>
          </a:p>
          <a:p>
            <a:pPr marL="0" indent="0">
              <a:buNone/>
            </a:pPr>
            <a:endParaRPr lang="en-US" sz="1600" dirty="0"/>
          </a:p>
          <a:p>
            <a:pPr marL="0" indent="0">
              <a:buNone/>
            </a:pPr>
            <a:r>
              <a:rPr lang="en-US" sz="1600" dirty="0"/>
              <a:t>• Revision of standards from Summer 2020</a:t>
            </a:r>
          </a:p>
          <a:p>
            <a:pPr marL="0" indent="0">
              <a:buNone/>
            </a:pPr>
            <a:endParaRPr lang="en-US" sz="1600" dirty="0"/>
          </a:p>
          <a:p>
            <a:pPr marL="457200" lvl="1" indent="0">
              <a:buNone/>
            </a:pPr>
            <a:endParaRPr lang="en-US" dirty="0">
              <a:solidFill>
                <a:srgbClr val="FF0000"/>
              </a:solidFill>
            </a:endParaRPr>
          </a:p>
          <a:p>
            <a:pPr lvl="1"/>
            <a:endParaRPr lang="en-US"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14822663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smtClean="0">
                <a:solidFill>
                  <a:srgbClr val="00AEC7"/>
                </a:solidFill>
              </a:rPr>
              <a:t>Planned Transmission Outage Restrictions continued</a:t>
            </a:r>
            <a:endParaRPr lang="en-US" sz="2000" i="1" dirty="0">
              <a:solidFill>
                <a:srgbClr val="00AEC7"/>
              </a:solidFill>
            </a:endParaRPr>
          </a:p>
        </p:txBody>
      </p:sp>
      <p:sp>
        <p:nvSpPr>
          <p:cNvPr id="3" name="Content Placeholder 2"/>
          <p:cNvSpPr>
            <a:spLocks noGrp="1"/>
          </p:cNvSpPr>
          <p:nvPr>
            <p:ph idx="1"/>
          </p:nvPr>
        </p:nvSpPr>
        <p:spPr>
          <a:xfrm>
            <a:off x="381000" y="975100"/>
            <a:ext cx="8763000" cy="4319832"/>
          </a:xfrm>
        </p:spPr>
        <p:txBody>
          <a:bodyPr/>
          <a:lstStyle/>
          <a:p>
            <a:pPr marL="122238" lvl="1" indent="0">
              <a:buNone/>
            </a:pPr>
            <a:r>
              <a:rPr lang="en-US" sz="1600" dirty="0"/>
              <a:t>May 15 through September 15</a:t>
            </a:r>
          </a:p>
          <a:p>
            <a:pPr lvl="1"/>
            <a:r>
              <a:rPr lang="en-US" sz="1600" dirty="0"/>
              <a:t>345kV</a:t>
            </a:r>
          </a:p>
          <a:p>
            <a:pPr lvl="2"/>
            <a:r>
              <a:rPr lang="en-US" sz="1400" i="1" dirty="0"/>
              <a:t>No Outages during Hour Ending (HE) 1300 through HE 2000.</a:t>
            </a:r>
          </a:p>
          <a:p>
            <a:pPr lvl="2"/>
            <a:endParaRPr lang="en-US" sz="1400" i="1" dirty="0"/>
          </a:p>
          <a:p>
            <a:pPr lvl="2"/>
            <a:r>
              <a:rPr lang="en-US" sz="1400" i="1" dirty="0"/>
              <a:t>No 345kV bus Outages that alter system topology (pre- or post-contingency). Outages on </a:t>
            </a:r>
            <a:br>
              <a:rPr lang="en-US" sz="1400" i="1" dirty="0"/>
            </a:br>
            <a:r>
              <a:rPr lang="en-US" sz="1400" i="1" dirty="0"/>
              <a:t>double breaker or breaker-and-a-half buses may be allowed with a 4-hour restoration</a:t>
            </a:r>
            <a:r>
              <a:rPr lang="en-US" sz="1400" i="1" dirty="0">
                <a:solidFill>
                  <a:schemeClr val="tx2"/>
                </a:solidFill>
              </a:rPr>
              <a:t>.</a:t>
            </a:r>
            <a:r>
              <a:rPr lang="en-US" sz="1400" i="1" dirty="0"/>
              <a:t> Transmission Service Providers (TSPs) are required to ensure proper interim contingency definitions are included in the Network Operations Model prior to the Outage occurring so </a:t>
            </a:r>
            <a:br>
              <a:rPr lang="en-US" sz="1400" i="1" dirty="0"/>
            </a:br>
            <a:r>
              <a:rPr lang="en-US" sz="1400" i="1" dirty="0"/>
              <a:t>that ERCOT systems can properly assess system conditions during the bus Outage</a:t>
            </a:r>
            <a:r>
              <a:rPr lang="en-US" sz="1350" i="1" dirty="0"/>
              <a:t>.</a:t>
            </a:r>
          </a:p>
          <a:p>
            <a:pPr lvl="2"/>
            <a:endParaRPr lang="en-US" sz="1350" i="1" dirty="0"/>
          </a:p>
          <a:p>
            <a:pPr lvl="1"/>
            <a:r>
              <a:rPr lang="en-US" sz="1600" dirty="0"/>
              <a:t>138kV</a:t>
            </a:r>
          </a:p>
          <a:p>
            <a:pPr lvl="2"/>
            <a:r>
              <a:rPr lang="en-US" sz="1400" i="1" dirty="0"/>
              <a:t>No Outages during HE 1300 through HE 2000 if the Outage may affect generation dispatch.</a:t>
            </a:r>
          </a:p>
          <a:p>
            <a:pPr lvl="2"/>
            <a:endParaRPr lang="en-US" sz="1400" i="1" dirty="0"/>
          </a:p>
          <a:p>
            <a:pPr lvl="2"/>
            <a:r>
              <a:rPr lang="en-US" sz="1400" i="1" dirty="0"/>
              <a:t>No continuous 138 kV Outages longer than 7 days.</a:t>
            </a:r>
          </a:p>
          <a:p>
            <a:pPr lvl="2"/>
            <a:endParaRPr lang="en-US" sz="1400" i="1" dirty="0"/>
          </a:p>
          <a:p>
            <a:pPr lvl="2"/>
            <a:r>
              <a:rPr lang="en-US" sz="1400" i="1" dirty="0"/>
              <a:t>No continuous 138 kV Outages with a restoration time greater than 6 hours.</a:t>
            </a:r>
          </a:p>
          <a:p>
            <a:pPr marL="914400" lvl="2" indent="0">
              <a:buNone/>
            </a:pPr>
            <a:endParaRPr lang="en-US" sz="1350" i="1" dirty="0"/>
          </a:p>
          <a:p>
            <a:pPr lvl="1"/>
            <a:r>
              <a:rPr lang="en-US" sz="1600" dirty="0"/>
              <a:t>69kV</a:t>
            </a:r>
          </a:p>
          <a:p>
            <a:pPr lvl="2"/>
            <a:r>
              <a:rPr lang="en-US" sz="1400" i="1" dirty="0"/>
              <a:t>No Outages during HE 1300 through HE 2000 if the Outage would affect generation dispatch.</a:t>
            </a:r>
          </a:p>
          <a:p>
            <a:pPr lvl="1"/>
            <a:endParaRPr lang="en-US" dirty="0">
              <a:solidFill>
                <a:srgbClr val="FF0000"/>
              </a:solidFill>
            </a:endParaRPr>
          </a:p>
          <a:p>
            <a:pPr lvl="1"/>
            <a:endParaRPr lang="en-US"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39136837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94518"/>
          </a:xfrm>
        </p:spPr>
        <p:txBody>
          <a:bodyPr/>
          <a:lstStyle/>
          <a:p>
            <a:r>
              <a:rPr lang="en-US" dirty="0">
                <a:solidFill>
                  <a:srgbClr val="00AEC7"/>
                </a:solidFill>
              </a:rPr>
              <a:t>Resource (COP Values)</a:t>
            </a:r>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dirty="0"/>
          </a:p>
        </p:txBody>
      </p:sp>
      <p:pic>
        <p:nvPicPr>
          <p:cNvPr id="3" name="Picture 2"/>
          <p:cNvPicPr>
            <a:picLocks noChangeAspect="1"/>
          </p:cNvPicPr>
          <p:nvPr/>
        </p:nvPicPr>
        <p:blipFill rotWithShape="1">
          <a:blip r:embed="rId3"/>
          <a:srcRect t="17804"/>
          <a:stretch/>
        </p:blipFill>
        <p:spPr>
          <a:xfrm>
            <a:off x="376286" y="1706252"/>
            <a:ext cx="8427781" cy="4425696"/>
          </a:xfrm>
          <a:prstGeom prst="rect">
            <a:avLst/>
          </a:prstGeom>
        </p:spPr>
      </p:pic>
      <p:sp>
        <p:nvSpPr>
          <p:cNvPr id="5" name="Title 1"/>
          <p:cNvSpPr txBox="1">
            <a:spLocks/>
          </p:cNvSpPr>
          <p:nvPr/>
        </p:nvSpPr>
        <p:spPr>
          <a:xfrm>
            <a:off x="135117" y="1142978"/>
            <a:ext cx="8458200" cy="594518"/>
          </a:xfrm>
          <a:prstGeom prst="rect">
            <a:avLst/>
          </a:prstGeom>
        </p:spPr>
        <p:txBody>
          <a:bodyPr/>
          <a:lstStyle>
            <a:lvl1pPr algn="l" defTabSz="914400" rtl="0" eaLnBrk="1" latinLnBrk="0" hangingPunct="1">
              <a:spcBef>
                <a:spcPct val="0"/>
              </a:spcBef>
              <a:buNone/>
              <a:defRPr sz="2400" b="1" kern="1200">
                <a:solidFill>
                  <a:schemeClr val="accent1"/>
                </a:solidFill>
                <a:latin typeface="+mj-lt"/>
                <a:ea typeface="+mj-ea"/>
                <a:cs typeface="+mj-cs"/>
              </a:defRPr>
            </a:lvl1pPr>
          </a:lstStyle>
          <a:p>
            <a:pPr algn="ctr"/>
            <a:r>
              <a:rPr lang="en-US" sz="1400" dirty="0">
                <a:solidFill>
                  <a:schemeClr val="tx1"/>
                </a:solidFill>
                <a:latin typeface="+mn-lt"/>
              </a:rPr>
              <a:t>March 2021 -  Monthly COP Error by Delivery Hour: Day-Ahead at 12:00</a:t>
            </a:r>
          </a:p>
          <a:p>
            <a:pPr algn="ctr"/>
            <a:r>
              <a:rPr lang="en-US" sz="1200" dirty="0">
                <a:solidFill>
                  <a:schemeClr val="bg1">
                    <a:lumMod val="50000"/>
                  </a:schemeClr>
                </a:solidFill>
                <a:latin typeface="+mn-lt"/>
              </a:rPr>
              <a:t>Excludes Renewables and Startup/Shutdown   </a:t>
            </a:r>
            <a:r>
              <a:rPr lang="en-US" sz="1200" dirty="0">
                <a:solidFill>
                  <a:schemeClr val="tx1"/>
                </a:solidFill>
              </a:rPr>
              <a:t>Monthly Mean Absolute Error (MAE) = </a:t>
            </a:r>
            <a:r>
              <a:rPr lang="en-US" sz="1200" dirty="0">
                <a:solidFill>
                  <a:srgbClr val="FF8200"/>
                </a:solidFill>
              </a:rPr>
              <a:t>6,902 MW</a:t>
            </a:r>
          </a:p>
          <a:p>
            <a:pPr algn="ctr"/>
            <a:endParaRPr lang="en-US" sz="1200" dirty="0">
              <a:solidFill>
                <a:schemeClr val="bg1">
                  <a:lumMod val="50000"/>
                </a:schemeClr>
              </a:solidFill>
              <a:latin typeface="+mn-lt"/>
            </a:endParaRPr>
          </a:p>
        </p:txBody>
      </p:sp>
    </p:spTree>
    <p:extLst>
      <p:ext uri="{BB962C8B-B14F-4D97-AF65-F5344CB8AC3E}">
        <p14:creationId xmlns:p14="http://schemas.microsoft.com/office/powerpoint/2010/main" val="40494585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AEC7"/>
                </a:solidFill>
              </a:rPr>
              <a:t>Resource COP Values</a:t>
            </a:r>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dirty="0"/>
          </a:p>
        </p:txBody>
      </p:sp>
      <p:grpSp>
        <p:nvGrpSpPr>
          <p:cNvPr id="20" name="Group 19"/>
          <p:cNvGrpSpPr/>
          <p:nvPr/>
        </p:nvGrpSpPr>
        <p:grpSpPr>
          <a:xfrm>
            <a:off x="381000" y="664983"/>
            <a:ext cx="8229600" cy="5660938"/>
            <a:chOff x="758546" y="977014"/>
            <a:chExt cx="7852054" cy="5371747"/>
          </a:xfrm>
        </p:grpSpPr>
        <p:sp>
          <p:nvSpPr>
            <p:cNvPr id="17" name="Rectangle 16"/>
            <p:cNvSpPr/>
            <p:nvPr/>
          </p:nvSpPr>
          <p:spPr>
            <a:xfrm>
              <a:off x="2564780" y="5984488"/>
              <a:ext cx="4832196" cy="36427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p:cNvGrpSpPr/>
            <p:nvPr/>
          </p:nvGrpSpPr>
          <p:grpSpPr>
            <a:xfrm>
              <a:off x="758546" y="977014"/>
              <a:ext cx="7852054" cy="5236097"/>
              <a:chOff x="758546" y="977014"/>
              <a:chExt cx="7852054" cy="5236097"/>
            </a:xfrm>
          </p:grpSpPr>
          <p:pic>
            <p:nvPicPr>
              <p:cNvPr id="9" name="Picture 8"/>
              <p:cNvPicPr>
                <a:picLocks noChangeAspect="1"/>
              </p:cNvPicPr>
              <p:nvPr/>
            </p:nvPicPr>
            <p:blipFill>
              <a:blip r:embed="rId2"/>
              <a:stretch>
                <a:fillRect/>
              </a:stretch>
            </p:blipFill>
            <p:spPr>
              <a:xfrm>
                <a:off x="758546" y="991951"/>
                <a:ext cx="7852054" cy="5221160"/>
              </a:xfrm>
              <a:prstGeom prst="rect">
                <a:avLst/>
              </a:prstGeom>
            </p:spPr>
          </p:pic>
          <p:sp>
            <p:nvSpPr>
              <p:cNvPr id="13" name="Rectangle 12"/>
              <p:cNvSpPr/>
              <p:nvPr/>
            </p:nvSpPr>
            <p:spPr>
              <a:xfrm>
                <a:off x="4780156" y="2133600"/>
                <a:ext cx="3679903" cy="27075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917672" y="2554732"/>
                <a:ext cx="3679903" cy="27075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4917671" y="2975864"/>
                <a:ext cx="3679903" cy="27075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2341798" y="977014"/>
                <a:ext cx="5750423" cy="81933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4929298" y="1621899"/>
                <a:ext cx="3617936" cy="3489095"/>
              </a:xfrm>
              <a:prstGeom prst="rect">
                <a:avLst/>
              </a:prstGeom>
              <a:solidFill>
                <a:srgbClr val="00B0F0">
                  <a:alpha val="23160"/>
                </a:srgbClr>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p:cNvCxnSpPr/>
              <p:nvPr/>
            </p:nvCxnSpPr>
            <p:spPr>
              <a:xfrm flipH="1">
                <a:off x="3565254" y="1554854"/>
                <a:ext cx="2056" cy="28575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1" name="Title 1"/>
              <p:cNvSpPr txBox="1">
                <a:spLocks/>
              </p:cNvSpPr>
              <p:nvPr/>
            </p:nvSpPr>
            <p:spPr>
              <a:xfrm>
                <a:off x="3605359" y="1626465"/>
                <a:ext cx="1323939" cy="594518"/>
              </a:xfrm>
              <a:prstGeom prst="rect">
                <a:avLst/>
              </a:prstGeom>
            </p:spPr>
            <p:txBody>
              <a:bodyPr/>
              <a:lstStyle>
                <a:lvl1pPr algn="l" defTabSz="914400" rtl="0" eaLnBrk="1" latinLnBrk="0" hangingPunct="1">
                  <a:spcBef>
                    <a:spcPct val="0"/>
                  </a:spcBef>
                  <a:buNone/>
                  <a:defRPr sz="2400" b="1" kern="1200">
                    <a:solidFill>
                      <a:schemeClr val="accent1"/>
                    </a:solidFill>
                    <a:latin typeface="+mj-lt"/>
                    <a:ea typeface="+mj-ea"/>
                    <a:cs typeface="+mj-cs"/>
                  </a:defRPr>
                </a:lvl1pPr>
              </a:lstStyle>
              <a:p>
                <a:r>
                  <a:rPr lang="en-US" sz="1200" dirty="0">
                    <a:solidFill>
                      <a:schemeClr val="bg1">
                        <a:lumMod val="50000"/>
                      </a:schemeClr>
                    </a:solidFill>
                  </a:rPr>
                  <a:t>Day Ahead Market Completes</a:t>
                </a:r>
              </a:p>
            </p:txBody>
          </p:sp>
          <p:sp>
            <p:nvSpPr>
              <p:cNvPr id="8" name="Title 1"/>
              <p:cNvSpPr txBox="1">
                <a:spLocks/>
              </p:cNvSpPr>
              <p:nvPr/>
            </p:nvSpPr>
            <p:spPr>
              <a:xfrm>
                <a:off x="5370759" y="1645125"/>
                <a:ext cx="1671664" cy="594518"/>
              </a:xfrm>
              <a:prstGeom prst="rect">
                <a:avLst/>
              </a:prstGeom>
            </p:spPr>
            <p:txBody>
              <a:bodyPr/>
              <a:lstStyle>
                <a:lvl1pPr algn="l" defTabSz="914400" rtl="0" eaLnBrk="1" latinLnBrk="0" hangingPunct="1">
                  <a:spcBef>
                    <a:spcPct val="0"/>
                  </a:spcBef>
                  <a:buNone/>
                  <a:defRPr sz="2400" b="1" kern="1200">
                    <a:solidFill>
                      <a:schemeClr val="accent1"/>
                    </a:solidFill>
                    <a:latin typeface="+mj-lt"/>
                    <a:ea typeface="+mj-ea"/>
                    <a:cs typeface="+mj-cs"/>
                  </a:defRPr>
                </a:lvl1pPr>
              </a:lstStyle>
              <a:p>
                <a:r>
                  <a:rPr lang="en-US" sz="1200" dirty="0">
                    <a:solidFill>
                      <a:schemeClr val="bg1">
                        <a:lumMod val="50000"/>
                      </a:schemeClr>
                    </a:solidFill>
                  </a:rPr>
                  <a:t>Operating Day</a:t>
                </a:r>
              </a:p>
            </p:txBody>
          </p:sp>
        </p:grpSp>
        <p:sp>
          <p:nvSpPr>
            <p:cNvPr id="19" name="Rectangle 18"/>
            <p:cNvSpPr/>
            <p:nvPr/>
          </p:nvSpPr>
          <p:spPr>
            <a:xfrm>
              <a:off x="3212538" y="5984488"/>
              <a:ext cx="4184438" cy="364273"/>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Title 1">
            <a:extLst>
              <a:ext uri="{FF2B5EF4-FFF2-40B4-BE49-F238E27FC236}">
                <a16:creationId xmlns="" xmlns:a16="http://schemas.microsoft.com/office/drawing/2014/main" id="{923D40B0-6B35-AD49-B520-EC2768D7175A}"/>
              </a:ext>
            </a:extLst>
          </p:cNvPr>
          <p:cNvSpPr txBox="1">
            <a:spLocks/>
          </p:cNvSpPr>
          <p:nvPr/>
        </p:nvSpPr>
        <p:spPr>
          <a:xfrm>
            <a:off x="408892" y="868929"/>
            <a:ext cx="8686800" cy="594518"/>
          </a:xfrm>
          <a:prstGeom prst="rect">
            <a:avLst/>
          </a:prstGeom>
        </p:spPr>
        <p:txBody>
          <a:bodyPr/>
          <a:lstStyle>
            <a:lvl1pPr algn="l" defTabSz="914400" rtl="0" eaLnBrk="1" latinLnBrk="0" hangingPunct="1">
              <a:spcBef>
                <a:spcPct val="0"/>
              </a:spcBef>
              <a:buNone/>
              <a:defRPr sz="2400" b="1" kern="1200">
                <a:solidFill>
                  <a:schemeClr val="accent1"/>
                </a:solidFill>
                <a:latin typeface="+mj-lt"/>
                <a:ea typeface="+mj-ea"/>
                <a:cs typeface="+mj-cs"/>
              </a:defRPr>
            </a:lvl1pPr>
          </a:lstStyle>
          <a:p>
            <a:pPr algn="ctr"/>
            <a:r>
              <a:rPr lang="en-US" sz="1400" dirty="0">
                <a:solidFill>
                  <a:schemeClr val="tx1"/>
                </a:solidFill>
                <a:latin typeface="+mn-lt"/>
              </a:rPr>
              <a:t>Monthly Mean Absolute Error for March</a:t>
            </a:r>
          </a:p>
          <a:p>
            <a:pPr algn="ctr"/>
            <a:endParaRPr lang="en-US" sz="1200" dirty="0">
              <a:solidFill>
                <a:schemeClr val="bg1">
                  <a:lumMod val="50000"/>
                </a:schemeClr>
              </a:solidFill>
              <a:latin typeface="+mn-lt"/>
            </a:endParaRPr>
          </a:p>
        </p:txBody>
      </p:sp>
      <p:sp>
        <p:nvSpPr>
          <p:cNvPr id="3" name="Rectangle 2"/>
          <p:cNvSpPr/>
          <p:nvPr/>
        </p:nvSpPr>
        <p:spPr>
          <a:xfrm>
            <a:off x="2851608" y="1776953"/>
            <a:ext cx="169683" cy="3973398"/>
          </a:xfrm>
          <a:prstGeom prst="rect">
            <a:avLst/>
          </a:prstGeom>
          <a:noFill/>
          <a:ln>
            <a:solidFill>
              <a:srgbClr val="FF8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2404776" y="5766092"/>
            <a:ext cx="1233030" cy="215444"/>
          </a:xfrm>
          <a:prstGeom prst="rect">
            <a:avLst/>
          </a:prstGeom>
          <a:noFill/>
        </p:spPr>
        <p:txBody>
          <a:bodyPr wrap="none" rtlCol="0">
            <a:spAutoFit/>
          </a:bodyPr>
          <a:lstStyle/>
          <a:p>
            <a:r>
              <a:rPr lang="en-US" sz="800" dirty="0" smtClean="0">
                <a:solidFill>
                  <a:srgbClr val="FF8200"/>
                </a:solidFill>
              </a:rPr>
              <a:t>6,902 MW from Slide 8</a:t>
            </a:r>
            <a:endParaRPr lang="en-US" sz="800" dirty="0">
              <a:solidFill>
                <a:srgbClr val="FF8200"/>
              </a:solidFill>
            </a:endParaRPr>
          </a:p>
        </p:txBody>
      </p:sp>
    </p:spTree>
    <p:extLst>
      <p:ext uri="{BB962C8B-B14F-4D97-AF65-F5344CB8AC3E}">
        <p14:creationId xmlns:p14="http://schemas.microsoft.com/office/powerpoint/2010/main" val="248781074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A526C54-2038-4DDB-9077-84C80FF069E0}">
  <ds:schemaRefs>
    <ds:schemaRef ds:uri="http://purl.org/dc/terms/"/>
    <ds:schemaRef ds:uri="http://schemas.openxmlformats.org/package/2006/metadata/core-properties"/>
    <ds:schemaRef ds:uri="http://schemas.microsoft.com/office/2006/documentManagement/types"/>
    <ds:schemaRef ds:uri="http://purl.org/dc/dcmitype/"/>
    <ds:schemaRef ds:uri="c34af464-7aa1-4edd-9be4-83dffc1cb926"/>
    <ds:schemaRef ds:uri="http://purl.org/dc/elements/1.1/"/>
    <ds:schemaRef ds:uri="http://schemas.microsoft.com/office/2006/metadata/properties"/>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508731BF-D15C-4FCE-A269-B7C793DB6C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F18ABE5-2C97-4413-ACB0-B3080BAFCA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16146</TotalTime>
  <Words>575</Words>
  <Application>Microsoft Office PowerPoint</Application>
  <PresentationFormat>On-screen Show (4:3)</PresentationFormat>
  <Paragraphs>142</Paragraphs>
  <Slides>11</Slides>
  <Notes>8</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11</vt:i4>
      </vt:variant>
    </vt:vector>
  </HeadingPairs>
  <TitlesOfParts>
    <vt:vector size="16" baseType="lpstr">
      <vt:lpstr>Arial</vt:lpstr>
      <vt:lpstr>Calibri</vt:lpstr>
      <vt:lpstr>1_Custom Design</vt:lpstr>
      <vt:lpstr>Office Theme</vt:lpstr>
      <vt:lpstr>Custom Design</vt:lpstr>
      <vt:lpstr>PowerPoint Presentation</vt:lpstr>
      <vt:lpstr>Summer Expectations</vt:lpstr>
      <vt:lpstr>Current Drought Assessment Released: April 29, 2021</vt:lpstr>
      <vt:lpstr>Spring Outage Coordination</vt:lpstr>
      <vt:lpstr>Resource Outage Coordination</vt:lpstr>
      <vt:lpstr>Planned Transmission Outage Restrictions</vt:lpstr>
      <vt:lpstr>Planned Transmission Outage Restrictions continued</vt:lpstr>
      <vt:lpstr>Resource (COP Values)</vt:lpstr>
      <vt:lpstr>Resource COP Values</vt:lpstr>
      <vt:lpstr>Generator Weatherization</vt:lpstr>
      <vt:lpstr>Gas and Electric Coordination</vt:lpstr>
    </vt:vector>
  </TitlesOfParts>
  <Manager/>
  <Company>The Electric Reliability Council of Texas</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Pysh, Danya</dc:creator>
  <cp:keywords/>
  <dc:description/>
  <cp:lastModifiedBy>Rickerson, Woody</cp:lastModifiedBy>
  <cp:revision>570</cp:revision>
  <cp:lastPrinted>2019-12-16T13:26:09Z</cp:lastPrinted>
  <dcterms:created xsi:type="dcterms:W3CDTF">2016-01-21T15:20:31Z</dcterms:created>
  <dcterms:modified xsi:type="dcterms:W3CDTF">2021-05-03T13:01:33Z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