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11"/>
  </p:notesMasterIdLst>
  <p:sldIdLst>
    <p:sldId id="256" r:id="rId2"/>
    <p:sldId id="265" r:id="rId3"/>
    <p:sldId id="261" r:id="rId4"/>
    <p:sldId id="271" r:id="rId5"/>
    <p:sldId id="274" r:id="rId6"/>
    <p:sldId id="276" r:id="rId7"/>
    <p:sldId id="264" r:id="rId8"/>
    <p:sldId id="275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76" d="100"/>
          <a:sy n="76" d="100"/>
        </p:scale>
        <p:origin x="25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SCR Switch Hold Repository Proposal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Switch Hold Notification Process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00B99B59-757C-4BEC-9FE5-15894DFA03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u="sng" dirty="0"/>
            <a:t>PROPOSED Process</a:t>
          </a:r>
          <a:r>
            <a:rPr lang="en-US" sz="2000" dirty="0"/>
            <a:t>:</a:t>
          </a:r>
        </a:p>
      </dgm:t>
    </dgm:pt>
    <dgm:pt modelId="{181CC217-4D26-4DA0-8941-C5D14AD43092}" type="parTrans" cxnId="{D9CBD1ED-47DB-4403-913B-DEC119D304B2}">
      <dgm:prSet/>
      <dgm:spPr/>
      <dgm:t>
        <a:bodyPr/>
        <a:lstStyle/>
        <a:p>
          <a:endParaRPr lang="en-US"/>
        </a:p>
      </dgm:t>
    </dgm:pt>
    <dgm:pt modelId="{6276343D-6A72-4121-9AC4-3118634486B4}" type="sibTrans" cxnId="{D9CBD1ED-47DB-4403-913B-DEC119D304B2}">
      <dgm:prSet/>
      <dgm:spPr/>
      <dgm:t>
        <a:bodyPr/>
        <a:lstStyle/>
        <a:p>
          <a:endParaRPr lang="en-US"/>
        </a:p>
      </dgm:t>
    </dgm:pt>
    <dgm:pt modelId="{C4BB93DA-5744-45D1-AFA7-F1672F9730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u="sng" dirty="0"/>
            <a:t>CURRENT Process</a:t>
          </a:r>
          <a:r>
            <a:rPr lang="en-US" sz="2000" dirty="0"/>
            <a:t>:  files delivered by TDSPs to secured FTP sites by 9 AM weekdays</a:t>
          </a:r>
        </a:p>
      </dgm:t>
    </dgm:pt>
    <dgm:pt modelId="{AF42D34B-A59B-4B72-BD79-4E50C75FFCD4}" type="sibTrans" cxnId="{FB87316E-F5B7-4325-8824-B3E67C6CA83E}">
      <dgm:prSet/>
      <dgm:spPr/>
      <dgm:t>
        <a:bodyPr/>
        <a:lstStyle/>
        <a:p>
          <a:endParaRPr lang="en-US"/>
        </a:p>
      </dgm:t>
    </dgm:pt>
    <dgm:pt modelId="{8FB91470-945E-485D-B1EA-E08B28CD7E06}" type="parTrans" cxnId="{FB87316E-F5B7-4325-8824-B3E67C6CA83E}">
      <dgm:prSet/>
      <dgm:spPr/>
      <dgm:t>
        <a:bodyPr/>
        <a:lstStyle/>
        <a:p>
          <a:endParaRPr lang="en-US"/>
        </a:p>
      </dgm:t>
    </dgm:pt>
    <dgm:pt modelId="{B43BAEC5-B871-4E7B-BA36-ADC47923D76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Master files submitted by TDSPs to ERCOT via NAESB for posting via secured MIS site no later than </a:t>
          </a:r>
          <a:r>
            <a:rPr lang="en-US" sz="2000" u="sng" dirty="0"/>
            <a:t>5 AM </a:t>
          </a:r>
          <a:r>
            <a:rPr lang="en-US" sz="2000" dirty="0"/>
            <a:t>each day representing SH revisions of the day prior</a:t>
          </a:r>
        </a:p>
      </dgm:t>
    </dgm:pt>
    <dgm:pt modelId="{5027B0D0-FBA9-43DF-AA91-3D409810FE78}" type="parTrans" cxnId="{1CF83F23-9D75-4423-B262-F21677B64D88}">
      <dgm:prSet/>
      <dgm:spPr/>
      <dgm:t>
        <a:bodyPr/>
        <a:lstStyle/>
        <a:p>
          <a:endParaRPr lang="en-US"/>
        </a:p>
      </dgm:t>
    </dgm:pt>
    <dgm:pt modelId="{2B1007D3-F81F-4D59-94C1-3F518B5F09AD}" type="sibTrans" cxnId="{1CF83F23-9D75-4423-B262-F21677B64D88}">
      <dgm:prSet/>
      <dgm:spPr/>
      <dgm:t>
        <a:bodyPr/>
        <a:lstStyle/>
        <a:p>
          <a:endParaRPr lang="en-US"/>
        </a:p>
      </dgm:t>
    </dgm:pt>
    <dgm:pt modelId="{EC6C4C5D-46C6-4C70-9085-7AAF7B7D8D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ERCOT to receive and post the five .csv formatted switch hold files (one from each TDU) in a designated location on ERCOT MIS behind a digital certificate by </a:t>
          </a:r>
          <a:r>
            <a:rPr lang="en-US" sz="2000" u="sng" dirty="0"/>
            <a:t>6 AM </a:t>
          </a:r>
          <a:r>
            <a:rPr lang="en-US" sz="2000" dirty="0"/>
            <a:t>each day</a:t>
          </a:r>
        </a:p>
      </dgm:t>
    </dgm:pt>
    <dgm:pt modelId="{9E15A266-44FC-4ADA-818D-C515461E057E}" type="parTrans" cxnId="{9580B044-B1EB-442B-BA73-9F10CE4E3F95}">
      <dgm:prSet/>
      <dgm:spPr/>
      <dgm:t>
        <a:bodyPr/>
        <a:lstStyle/>
        <a:p>
          <a:endParaRPr lang="en-US"/>
        </a:p>
      </dgm:t>
    </dgm:pt>
    <dgm:pt modelId="{E5C6BF1C-359D-48AB-A157-3EC2DDE91F5E}" type="sibTrans" cxnId="{9580B044-B1EB-442B-BA73-9F10CE4E3F95}">
      <dgm:prSet/>
      <dgm:spPr/>
      <dgm:t>
        <a:bodyPr/>
        <a:lstStyle/>
        <a:p>
          <a:endParaRPr lang="en-US"/>
        </a:p>
      </dgm:t>
    </dgm:pt>
    <dgm:pt modelId="{5D6D2FBE-C02B-45AE-BFE9-3971DEAF410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Files will be formatted the same as today (RMG Appendices J1)</a:t>
          </a:r>
        </a:p>
      </dgm:t>
    </dgm:pt>
    <dgm:pt modelId="{E02C4ADF-4C93-444D-9228-0B5DB42DF975}" type="parTrans" cxnId="{C1F12439-20B0-41A6-A8CA-A713EF800644}">
      <dgm:prSet/>
      <dgm:spPr/>
      <dgm:t>
        <a:bodyPr/>
        <a:lstStyle/>
        <a:p>
          <a:endParaRPr lang="en-US"/>
        </a:p>
      </dgm:t>
    </dgm:pt>
    <dgm:pt modelId="{F9D09250-DBD8-49A6-8436-721BA1EE6ACE}" type="sibTrans" cxnId="{C1F12439-20B0-41A6-A8CA-A713EF800644}">
      <dgm:prSet/>
      <dgm:spPr/>
      <dgm:t>
        <a:bodyPr/>
        <a:lstStyle/>
        <a:p>
          <a:endParaRPr lang="en-US"/>
        </a:p>
      </dgm:t>
    </dgm:pt>
    <dgm:pt modelId="{C69AA49F-424B-44D5-BC68-C0A3EF829CB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Naming convention will remain the same</a:t>
          </a:r>
        </a:p>
      </dgm:t>
    </dgm:pt>
    <dgm:pt modelId="{EE46F2A9-F8AA-4F6A-936A-1206F78396E2}" type="parTrans" cxnId="{9A662762-FE8B-4817-83D4-A1D93F192D69}">
      <dgm:prSet/>
      <dgm:spPr/>
      <dgm:t>
        <a:bodyPr/>
        <a:lstStyle/>
        <a:p>
          <a:endParaRPr lang="en-US"/>
        </a:p>
      </dgm:t>
    </dgm:pt>
    <dgm:pt modelId="{5389DEB0-6EAC-4281-BEAA-24D3E0FD2BE8}" type="sibTrans" cxnId="{9A662762-FE8B-4817-83D4-A1D93F192D69}">
      <dgm:prSet/>
      <dgm:spPr/>
      <dgm:t>
        <a:bodyPr/>
        <a:lstStyle/>
        <a:p>
          <a:endParaRPr lang="en-US"/>
        </a:p>
      </dgm:t>
    </dgm:pt>
    <dgm:pt modelId="{84A056E9-1375-45B5-9C3D-9D7A1ACC85C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Files may be delivered daily. ERCOT will post files if made available.</a:t>
          </a:r>
        </a:p>
      </dgm:t>
    </dgm:pt>
    <dgm:pt modelId="{4F1C3C0B-4916-43CD-9734-25337CCFF462}" type="parTrans" cxnId="{A23376B1-512C-4F3F-98A2-3A8DCFE877D3}">
      <dgm:prSet/>
      <dgm:spPr/>
      <dgm:t>
        <a:bodyPr/>
        <a:lstStyle/>
        <a:p>
          <a:endParaRPr lang="en-US"/>
        </a:p>
      </dgm:t>
    </dgm:pt>
    <dgm:pt modelId="{73A76BD2-7CED-4E5C-A514-ACFF2DD31696}" type="sibTrans" cxnId="{A23376B1-512C-4F3F-98A2-3A8DCFE877D3}">
      <dgm:prSet/>
      <dgm:spPr/>
      <dgm:t>
        <a:bodyPr/>
        <a:lstStyle/>
        <a:p>
          <a:endParaRPr lang="en-US"/>
        </a:p>
      </dgm:t>
    </dgm:pt>
    <dgm:pt modelId="{C1F389C6-70FA-4DF1-8432-FE6707E6239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Current files will replace historical files, so only one file from each of the five TDUs will be in the repository at one time.</a:t>
          </a:r>
        </a:p>
      </dgm:t>
    </dgm:pt>
    <dgm:pt modelId="{56427FBA-8053-4C3A-BACB-F686F26808F8}" type="parTrans" cxnId="{A6A08FD8-8E20-4429-B147-FF7DDAB76DD7}">
      <dgm:prSet/>
      <dgm:spPr/>
      <dgm:t>
        <a:bodyPr/>
        <a:lstStyle/>
        <a:p>
          <a:endParaRPr lang="en-US"/>
        </a:p>
      </dgm:t>
    </dgm:pt>
    <dgm:pt modelId="{9C5F7541-85A6-4178-BF5F-66294B594105}" type="sibTrans" cxnId="{A6A08FD8-8E20-4429-B147-FF7DDAB76DD7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03634" custLinFactY="1464" custLinFactNeighborY="100000">
        <dgm:presLayoutVars>
          <dgm:bulletEnabled val="1"/>
        </dgm:presLayoutVars>
      </dgm:prSet>
      <dgm:spPr/>
    </dgm:pt>
  </dgm:ptLst>
  <dgm:cxnLst>
    <dgm:cxn modelId="{1CF83F23-9D75-4423-B262-F21677B64D88}" srcId="{00B99B59-757C-4BEC-9FE5-15894DFA0338}" destId="{B43BAEC5-B871-4E7B-BA36-ADC47923D76B}" srcOrd="0" destOrd="0" parTransId="{5027B0D0-FBA9-43DF-AA91-3D409810FE78}" sibTransId="{2B1007D3-F81F-4D59-94C1-3F518B5F09AD}"/>
    <dgm:cxn modelId="{87DCE828-8EB1-4380-BE12-1D56955DF013}" type="presOf" srcId="{5D6D2FBE-C02B-45AE-BFE9-3971DEAF4101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1F12439-20B0-41A6-A8CA-A713EF800644}" srcId="{00B99B59-757C-4BEC-9FE5-15894DFA0338}" destId="{5D6D2FBE-C02B-45AE-BFE9-3971DEAF4101}" srcOrd="2" destOrd="0" parTransId="{E02C4ADF-4C93-444D-9228-0B5DB42DF975}" sibTransId="{F9D09250-DBD8-49A6-8436-721BA1EE6ACE}"/>
    <dgm:cxn modelId="{9ADCA35C-A29A-413F-864B-34B783449A44}" type="presOf" srcId="{C69AA49F-424B-44D5-BC68-C0A3EF829CBA}" destId="{12E172B9-01B0-436D-9684-1CCC8FA3FE5C}" srcOrd="0" destOrd="6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9A662762-FE8B-4817-83D4-A1D93F192D69}" srcId="{00B99B59-757C-4BEC-9FE5-15894DFA0338}" destId="{C69AA49F-424B-44D5-BC68-C0A3EF829CBA}" srcOrd="3" destOrd="0" parTransId="{EE46F2A9-F8AA-4F6A-936A-1206F78396E2}" sibTransId="{5389DEB0-6EAC-4281-BEAA-24D3E0FD2BE8}"/>
    <dgm:cxn modelId="{9580B044-B1EB-442B-BA73-9F10CE4E3F95}" srcId="{00B99B59-757C-4BEC-9FE5-15894DFA0338}" destId="{EC6C4C5D-46C6-4C70-9085-7AAF7B7D8D14}" srcOrd="1" destOrd="0" parTransId="{9E15A266-44FC-4ADA-818D-C515461E057E}" sibTransId="{E5C6BF1C-359D-48AB-A157-3EC2DDE91F5E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FB87316E-F5B7-4325-8824-B3E67C6CA83E}" srcId="{C9597999-C23F-4867-9D73-E667FAF56258}" destId="{C4BB93DA-5744-45D1-AFA7-F1672F9730F1}" srcOrd="0" destOrd="0" parTransId="{8FB91470-945E-485D-B1EA-E08B28CD7E06}" sibTransId="{AF42D34B-A59B-4B72-BD79-4E50C75FFCD4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C2532AD-827F-438D-B945-62A219964B0E}" type="presOf" srcId="{B43BAEC5-B871-4E7B-BA36-ADC47923D76B}" destId="{12E172B9-01B0-436D-9684-1CCC8FA3FE5C}" srcOrd="0" destOrd="3" presId="urn:microsoft.com/office/officeart/2005/8/layout/list1"/>
    <dgm:cxn modelId="{A23376B1-512C-4F3F-98A2-3A8DCFE877D3}" srcId="{00B99B59-757C-4BEC-9FE5-15894DFA0338}" destId="{84A056E9-1375-45B5-9C3D-9D7A1ACC85CD}" srcOrd="4" destOrd="0" parTransId="{4F1C3C0B-4916-43CD-9734-25337CCFF462}" sibTransId="{73A76BD2-7CED-4E5C-A514-ACFF2DD31696}"/>
    <dgm:cxn modelId="{56997FB3-65F0-4A24-98E1-4481A329373B}" type="presOf" srcId="{00B99B59-757C-4BEC-9FE5-15894DFA0338}" destId="{12E172B9-01B0-436D-9684-1CCC8FA3FE5C}" srcOrd="0" destOrd="2" presId="urn:microsoft.com/office/officeart/2005/8/layout/list1"/>
    <dgm:cxn modelId="{0F00BEB6-CE46-42AA-9A0A-FB39494E3F2A}" type="presOf" srcId="{EC6C4C5D-46C6-4C70-9085-7AAF7B7D8D14}" destId="{12E172B9-01B0-436D-9684-1CCC8FA3FE5C}" srcOrd="0" destOrd="4" presId="urn:microsoft.com/office/officeart/2005/8/layout/list1"/>
    <dgm:cxn modelId="{59B8B0BD-3080-4240-8B0C-12DBC563E5AB}" type="presOf" srcId="{C4BB93DA-5744-45D1-AFA7-F1672F9730F1}" destId="{12E172B9-01B0-436D-9684-1CCC8FA3FE5C}" srcOrd="0" destOrd="1" presId="urn:microsoft.com/office/officeart/2005/8/layout/list1"/>
    <dgm:cxn modelId="{0D58CCD6-6787-442E-8624-155402E2AAE7}" type="presOf" srcId="{84A056E9-1375-45B5-9C3D-9D7A1ACC85CD}" destId="{12E172B9-01B0-436D-9684-1CCC8FA3FE5C}" srcOrd="0" destOrd="7" presId="urn:microsoft.com/office/officeart/2005/8/layout/list1"/>
    <dgm:cxn modelId="{CC2358D7-693E-4475-8E0F-EE601A30F82E}" type="presOf" srcId="{C1F389C6-70FA-4DF1-8432-FE6707E62396}" destId="{12E172B9-01B0-436D-9684-1CCC8FA3FE5C}" srcOrd="0" destOrd="8" presId="urn:microsoft.com/office/officeart/2005/8/layout/list1"/>
    <dgm:cxn modelId="{A6A08FD8-8E20-4429-B147-FF7DDAB76DD7}" srcId="{00B99B59-757C-4BEC-9FE5-15894DFA0338}" destId="{C1F389C6-70FA-4DF1-8432-FE6707E62396}" srcOrd="5" destOrd="0" parTransId="{56427FBA-8053-4C3A-BACB-F686F26808F8}" sibTransId="{9C5F7541-85A6-4178-BF5F-66294B594105}"/>
    <dgm:cxn modelId="{D9CBD1ED-47DB-4403-913B-DEC119D304B2}" srcId="{C9597999-C23F-4867-9D73-E667FAF56258}" destId="{00B99B59-757C-4BEC-9FE5-15894DFA0338}" srcOrd="1" destOrd="0" parTransId="{181CC217-4D26-4DA0-8941-C5D14AD43092}" sibTransId="{6276343D-6A72-4121-9AC4-3118634486B4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CA604AF6-CA1C-461B-BE6C-8C86C095B78A}">
      <dgm:prSet custT="1"/>
      <dgm:spPr/>
      <dgm:t>
        <a:bodyPr/>
        <a:lstStyle/>
        <a:p>
          <a:pPr>
            <a:buChar char="•"/>
          </a:pP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Retail Release 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extended outage – Saturday, May 1</a:t>
          </a:r>
          <a:r>
            <a:rPr lang="en-US" sz="20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st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@ 2PM impacted same day enrollments from 2PM – 7PM.  A big </a:t>
          </a: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thank you to the TDUs 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for accommodating work-around </a:t>
          </a:r>
          <a:r>
            <a:rPr lang="en-US" sz="20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processes.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Discussion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of ERCOT MIS API functionality w/ ability to view via API as is in the GUI</a:t>
          </a:r>
        </a:p>
      </dgm:t>
    </dgm:pt>
    <dgm:pt modelId="{D8E3ADFB-F479-44EB-93CC-624DEAFC2FD3}" type="parTrans" cxnId="{FA122561-7039-4B86-9475-EBB6AE4CE90A}">
      <dgm:prSet/>
      <dgm:spPr/>
      <dgm:t>
        <a:bodyPr/>
        <a:lstStyle/>
        <a:p>
          <a:endParaRPr lang="en-US"/>
        </a:p>
      </dgm:t>
    </dgm:pt>
    <dgm:pt modelId="{96F82FE6-81EE-4BD6-B39C-2511A05E0F15}" type="sibTrans" cxnId="{FA122561-7039-4B86-9475-EBB6AE4CE90A}">
      <dgm:prSet/>
      <dgm:spPr/>
      <dgm:t>
        <a:bodyPr/>
        <a:lstStyle/>
        <a:p>
          <a:endParaRPr lang="en-US"/>
        </a:p>
      </dgm:t>
    </dgm:pt>
    <dgm:pt modelId="{83F550B8-E613-45CA-A8D0-7AAA24D4BE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All system SLAs are met </a:t>
          </a:r>
        </a:p>
      </dgm:t>
    </dgm:pt>
    <dgm:pt modelId="{64597D15-C8E9-4FC6-9DEB-558530435148}" type="parTrans" cxnId="{B98564AF-BF0B-4315-9B4D-222DF4173B0C}">
      <dgm:prSet/>
      <dgm:spPr/>
      <dgm:t>
        <a:bodyPr/>
        <a:lstStyle/>
        <a:p>
          <a:endParaRPr lang="en-US"/>
        </a:p>
      </dgm:t>
    </dgm:pt>
    <dgm:pt modelId="{D42354F3-91B4-46CC-A4A3-33DF540F21DE}" type="sibTrans" cxnId="{B98564AF-BF0B-4315-9B4D-222DF4173B0C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Future API performance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:  half dozen new entities soon to be utilizing API functionality- may put pressure on performance.  GUI performance to improve, API performance may decrease.  ERCOT assures API SLOs will not be compromised.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API performance was slower 2/7 – 3/21 due to site failover and ‘debug’ functionality was processing 50K – 60K records that normally processes 200 - 400</a:t>
          </a:r>
        </a:p>
      </dgm:t>
    </dgm:pt>
    <dgm:pt modelId="{5A831D91-3D04-4C15-9330-1370A141AD58}" type="parTrans" cxnId="{0B63D592-3649-4660-8A8E-1C98A9310504}">
      <dgm:prSet/>
      <dgm:spPr/>
    </dgm:pt>
    <dgm:pt modelId="{7FD142C1-916E-4E78-BA58-B9849AFB7BEF}" type="sibTrans" cxnId="{0B63D592-3649-4660-8A8E-1C98A9310504}">
      <dgm:prSet/>
      <dgm:spPr/>
    </dgm:pt>
    <dgm:pt modelId="{2F121D9C-E6A3-43C1-B7A4-2C289B8A06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functionality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ERCOT will consider sponsoring a workshop to reach a broad audience regarding this need.  Request for a revision to the original architecture and detailing ask is forthcoming.</a:t>
          </a:r>
        </a:p>
      </dgm:t>
    </dgm:pt>
    <dgm:pt modelId="{6EA14C59-D8E3-4C41-AC0F-8E40BC9E207C}" type="parTrans" cxnId="{FDF9AA29-82C9-4D28-B021-EB156732A762}">
      <dgm:prSet/>
      <dgm:spPr/>
    </dgm:pt>
    <dgm:pt modelId="{D7980ABF-008E-453F-ACB9-1E0C77AA8BBD}" type="sibTrans" cxnId="{FDF9AA29-82C9-4D28-B021-EB156732A762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8ABCDB14-AE61-417B-B6F6-07B54416015A}" type="presOf" srcId="{2F121D9C-E6A3-43C1-B7A4-2C289B8A0670}" destId="{12E172B9-01B0-436D-9684-1CCC8FA3FE5C}" srcOrd="0" destOrd="6" presId="urn:microsoft.com/office/officeart/2005/8/layout/list1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DF9AA29-82C9-4D28-B021-EB156732A762}" srcId="{FA84BF92-43C6-4E94-A77F-6263E68B6783}" destId="{2F121D9C-E6A3-43C1-B7A4-2C289B8A0670}" srcOrd="6" destOrd="0" parTransId="{6EA14C59-D8E3-4C41-AC0F-8E40BC9E207C}" sibTransId="{D7980ABF-008E-453F-ACB9-1E0C77AA8BBD}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E095FE5B-FD9B-495E-B65C-8651D170CAA1}" type="presOf" srcId="{CA604AF6-CA1C-461B-BE6C-8C86C095B78A}" destId="{12E172B9-01B0-436D-9684-1CCC8FA3FE5C}" srcOrd="0" destOrd="7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FA122561-7039-4B86-9475-EBB6AE4CE90A}" srcId="{FA84BF92-43C6-4E94-A77F-6263E68B6783}" destId="{CA604AF6-CA1C-461B-BE6C-8C86C095B78A}" srcOrd="7" destOrd="0" parTransId="{D8E3ADFB-F479-44EB-93CC-624DEAFC2FD3}" sibTransId="{96F82FE6-81EE-4BD6-B39C-2511A05E0F15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7E77DE4D-0A96-4DA8-884C-AF9F3F412557}" type="presOf" srcId="{84A16AE7-E0DC-4BD7-9C90-A66C37FA4BDE}" destId="{12E172B9-01B0-436D-9684-1CCC8FA3FE5C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9" presId="urn:microsoft.com/office/officeart/2005/8/layout/list1"/>
    <dgm:cxn modelId="{6FF69B8E-C818-4227-89E7-B74083B6D0EB}" type="presOf" srcId="{8574A905-BDA5-4716-9248-A5D60B7F3062}" destId="{12E172B9-01B0-436D-9684-1CCC8FA3FE5C}" srcOrd="0" destOrd="8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B98564AF-BF0B-4315-9B4D-222DF4173B0C}" srcId="{FA84BF92-43C6-4E94-A77F-6263E68B6783}" destId="{83F550B8-E613-45CA-A8D0-7AAA24D4BE31}" srcOrd="3" destOrd="0" parTransId="{64597D15-C8E9-4FC6-9DEB-558530435148}" sibTransId="{D42354F3-91B4-46CC-A4A3-33DF540F21DE}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515AF3C8-511B-40CA-8175-F08EB63C3B0E}" srcId="{FA84BF92-43C6-4E94-A77F-6263E68B6783}" destId="{84A16AE7-E0DC-4BD7-9C90-A66C37FA4BDE}" srcOrd="5" destOrd="0" parTransId="{D97788C8-C077-42FD-88EC-487423283F77}" sibTransId="{78FC0847-2E02-4B1B-8767-CC015BC497E6}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1E3AAADC-2529-4DF8-AC2C-F7C1A09006EA}" type="presOf" srcId="{83F550B8-E613-45CA-A8D0-7AAA24D4BE31}" destId="{12E172B9-01B0-436D-9684-1CCC8FA3FE5C}" srcOrd="0" destOrd="3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ERCOT Communications - </a:t>
          </a:r>
          <a:r>
            <a:rPr lang="en-US" sz="2400" dirty="0" err="1">
              <a:latin typeface="Arial Rounded MT Bold" panose="020F0704030504030204" pitchFamily="34" charset="0"/>
            </a:rPr>
            <a:t>Listserves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Request sent to Ted Hailu framing TDTMS’s questions and offering to monitor performance SLOs around </a:t>
          </a:r>
          <a:r>
            <a:rPr lang="en-US" sz="2400" dirty="0" err="1"/>
            <a:t>listserves</a:t>
          </a:r>
          <a:endParaRPr lang="en-US" sz="24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2193D969-53FC-4DBF-BF59-0674300C7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ERCOT IT is reviewing alternative solution platforms and considering bringing the functionality “on premises”</a:t>
          </a:r>
        </a:p>
      </dgm:t>
    </dgm:pt>
    <dgm:pt modelId="{8B516508-A7A4-4BB8-BC8D-5FE9601A8359}" type="parTrans" cxnId="{E2EC43CC-0496-46AF-A57F-1523C4C1C537}">
      <dgm:prSet/>
      <dgm:spPr/>
      <dgm:t>
        <a:bodyPr/>
        <a:lstStyle/>
        <a:p>
          <a:endParaRPr lang="en-US"/>
        </a:p>
      </dgm:t>
    </dgm:pt>
    <dgm:pt modelId="{39608EF5-14BF-4E34-AA03-559234C3B97F}" type="sibTrans" cxnId="{E2EC43CC-0496-46AF-A57F-1523C4C1C537}">
      <dgm:prSet/>
      <dgm:spPr/>
      <dgm:t>
        <a:bodyPr/>
        <a:lstStyle/>
        <a:p>
          <a:endParaRPr lang="en-US"/>
        </a:p>
      </dgm:t>
    </dgm:pt>
    <dgm:pt modelId="{19AAAA54-3AA5-4578-A9E6-4E209440184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While the above represents long-term solutions, the question was raised what short-term solutions were being brought forth.  It was suggested to leverage distribution lists for Client Services teams</a:t>
          </a:r>
        </a:p>
      </dgm:t>
    </dgm:pt>
    <dgm:pt modelId="{77A08524-6F6B-49A2-ACB0-59BA168BB355}" type="parTrans" cxnId="{C919AA8C-A8FF-4E0F-96DE-D1C3C94A5C5C}">
      <dgm:prSet/>
      <dgm:spPr/>
      <dgm:t>
        <a:bodyPr/>
        <a:lstStyle/>
        <a:p>
          <a:endParaRPr lang="en-US"/>
        </a:p>
      </dgm:t>
    </dgm:pt>
    <dgm:pt modelId="{FCF098D7-744F-489C-B174-7247C4C0F64A}" type="sibTrans" cxnId="{C919AA8C-A8FF-4E0F-96DE-D1C3C94A5C5C}">
      <dgm:prSet/>
      <dgm:spPr/>
      <dgm:t>
        <a:bodyPr/>
        <a:lstStyle/>
        <a:p>
          <a:endParaRPr lang="en-US"/>
        </a:p>
      </dgm:t>
    </dgm:pt>
    <dgm:pt modelId="{DCF6E51D-F261-4266-BCB2-472FE0136D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ERCOT IT and TDTMS agreed a </a:t>
          </a:r>
          <a:r>
            <a:rPr lang="en-US" sz="2400" dirty="0" err="1"/>
            <a:t>listserve</a:t>
          </a:r>
          <a:r>
            <a:rPr lang="en-US" sz="2400" dirty="0"/>
            <a:t> SLO could easily fold into the Market Data Transparency SLOs currently under the purview of TDTMS</a:t>
          </a:r>
        </a:p>
      </dgm:t>
    </dgm:pt>
    <dgm:pt modelId="{37C67645-8AC9-49EE-969D-AC8159779F86}" type="parTrans" cxnId="{A700F8A0-F14C-45C4-8175-E22AD87BEE52}">
      <dgm:prSet/>
      <dgm:spPr/>
      <dgm:t>
        <a:bodyPr/>
        <a:lstStyle/>
        <a:p>
          <a:endParaRPr lang="en-US"/>
        </a:p>
      </dgm:t>
    </dgm:pt>
    <dgm:pt modelId="{398BC273-9891-4314-9DB6-7A2FEC78E1CF}" type="sibTrans" cxnId="{A700F8A0-F14C-45C4-8175-E22AD87BEE52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LinFactY="1464" custLinFactNeighborY="100000">
        <dgm:presLayoutVars>
          <dgm:bulletEnabled val="1"/>
        </dgm:presLayoutVars>
      </dgm:prSet>
      <dgm:spPr/>
    </dgm:pt>
  </dgm:ptLst>
  <dgm:cxnLst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5CA72F-787D-4A8F-8AE2-343FDE911FCC}" type="presOf" srcId="{DCF6E51D-F261-4266-BCB2-472FE0136D70}" destId="{12E172B9-01B0-436D-9684-1CCC8FA3FE5C}" srcOrd="0" destOrd="2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3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919AA8C-A8FF-4E0F-96DE-D1C3C94A5C5C}" srcId="{FA84BF92-43C6-4E94-A77F-6263E68B6783}" destId="{19AAAA54-3AA5-4578-A9E6-4E209440184C}" srcOrd="1" destOrd="0" parTransId="{77A08524-6F6B-49A2-ACB0-59BA168BB355}" sibTransId="{FCF098D7-744F-489C-B174-7247C4C0F64A}"/>
    <dgm:cxn modelId="{A700F8A0-F14C-45C4-8175-E22AD87BEE52}" srcId="{FA84BF92-43C6-4E94-A77F-6263E68B6783}" destId="{DCF6E51D-F261-4266-BCB2-472FE0136D70}" srcOrd="2" destOrd="0" parTransId="{37C67645-8AC9-49EE-969D-AC8159779F86}" sibTransId="{398BC273-9891-4314-9DB6-7A2FEC78E1CF}"/>
    <dgm:cxn modelId="{E2EC43CC-0496-46AF-A57F-1523C4C1C537}" srcId="{FA84BF92-43C6-4E94-A77F-6263E68B6783}" destId="{2193D969-53FC-4DBF-BF59-0674300C7C93}" srcOrd="0" destOrd="0" parTransId="{8B516508-A7A4-4BB8-BC8D-5FE9601A8359}" sibTransId="{39608EF5-14BF-4E34-AA03-559234C3B97F}"/>
    <dgm:cxn modelId="{511015D1-B5E9-4781-8C55-29A626BDB32E}" type="presOf" srcId="{2193D969-53FC-4DBF-BF59-0674300C7C93}" destId="{12E172B9-01B0-436D-9684-1CCC8FA3FE5C}" srcOrd="0" destOrd="0" presId="urn:microsoft.com/office/officeart/2005/8/layout/list1"/>
    <dgm:cxn modelId="{CBB652D4-E0E2-4B12-A4E0-8EEFBFB1660E}" type="presOf" srcId="{19AAAA54-3AA5-4578-A9E6-4E209440184C}" destId="{12E172B9-01B0-436D-9684-1CCC8FA3FE5C}" srcOrd="0" destOrd="1" presId="urn:microsoft.com/office/officeart/2005/8/layout/list1"/>
    <dgm:cxn modelId="{6F1E77D4-48DB-4A62-839D-795D197D81A9}" type="presOf" srcId="{E934C575-6A3A-4E4A-8B0D-2B47227CA927}" destId="{12E172B9-01B0-436D-9684-1CCC8FA3FE5C}" srcOrd="0" destOrd="4" presId="urn:microsoft.com/office/officeart/2005/8/layout/list1"/>
    <dgm:cxn modelId="{B38757EF-5EE4-425C-8A19-D3F603F07DC4}" type="presOf" srcId="{C9597999-C23F-4867-9D73-E667FAF56258}" destId="{12E172B9-01B0-436D-9684-1CCC8FA3FE5C}" srcOrd="0" destOrd="3" presId="urn:microsoft.com/office/officeart/2005/8/layout/list1"/>
    <dgm:cxn modelId="{04B4D0F2-18E7-4679-B027-6324B4C0E7A8}" srcId="{FA84BF92-43C6-4E94-A77F-6263E68B6783}" destId="{E934C575-6A3A-4E4A-8B0D-2B47227CA927}" srcOrd="4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dirty="0" err="1">
              <a:latin typeface="Arial Rounded MT Bold" panose="020F0704030504030204" pitchFamily="34" charset="0"/>
            </a:rPr>
            <a:t>Documention</a:t>
          </a:r>
          <a:r>
            <a:rPr lang="en-US" sz="2400" dirty="0">
              <a:latin typeface="Arial Rounded MT Bold" panose="020F0704030504030204" pitchFamily="34" charset="0"/>
            </a:rPr>
            <a:t>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A4388E73-6D4B-4E4B-A992-5541A61B094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239E302-B368-4ACD-933E-700699E15DFF}" type="sibTrans" cxnId="{ADEC265A-DFB3-4771-A378-E86EE6B8F690}">
      <dgm:prSet/>
      <dgm:spPr/>
      <dgm:t>
        <a:bodyPr/>
        <a:lstStyle/>
        <a:p>
          <a:endParaRPr lang="en-US"/>
        </a:p>
      </dgm:t>
    </dgm:pt>
    <dgm:pt modelId="{20E05BDC-CEA1-4305-857A-48C85523E6B1}" type="parTrans" cxnId="{ADEC265A-DFB3-4771-A378-E86EE6B8F690}">
      <dgm:prSet/>
      <dgm:spPr/>
      <dgm:t>
        <a:bodyPr/>
        <a:lstStyle/>
        <a:p>
          <a:endParaRPr lang="en-US"/>
        </a:p>
      </dgm:t>
    </dgm:pt>
    <dgm:pt modelId="{DCF6E51D-F261-4266-BCB2-472FE0136D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Re-arranges the order of “other” acceptable additional documentation</a:t>
          </a:r>
        </a:p>
      </dgm:t>
    </dgm:pt>
    <dgm:pt modelId="{398BC273-9891-4314-9DB6-7A2FEC78E1CF}" type="sibTrans" cxnId="{A700F8A0-F14C-45C4-8175-E22AD87BEE52}">
      <dgm:prSet/>
      <dgm:spPr/>
      <dgm:t>
        <a:bodyPr/>
        <a:lstStyle/>
        <a:p>
          <a:endParaRPr lang="en-US"/>
        </a:p>
      </dgm:t>
    </dgm:pt>
    <dgm:pt modelId="{37C67645-8AC9-49EE-969D-AC8159779F86}" type="parTrans" cxnId="{A700F8A0-F14C-45C4-8175-E22AD87BEE52}">
      <dgm:prSet/>
      <dgm:spPr/>
      <dgm:t>
        <a:bodyPr/>
        <a:lstStyle/>
        <a:p>
          <a:endParaRPr lang="en-US"/>
        </a:p>
      </dgm:t>
    </dgm:pt>
    <dgm:pt modelId="{B8A2A02F-51A9-4581-ADD2-3924333AC56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Requires </a:t>
          </a:r>
          <a:r>
            <a:rPr lang="en-US" sz="2400" i="1" dirty="0"/>
            <a:t>all fields </a:t>
          </a:r>
          <a:r>
            <a:rPr lang="en-US" sz="2400" dirty="0"/>
            <a:t>on the New Occupant Statement be completed *noting the ESI may be completed by the customer or the submitting REP</a:t>
          </a:r>
        </a:p>
      </dgm:t>
    </dgm:pt>
    <dgm:pt modelId="{5B9FAA29-63D3-46DE-A131-B72E04F21C64}" type="sibTrans" cxnId="{B4CED134-F17C-4607-862C-AB1236C6660A}">
      <dgm:prSet/>
      <dgm:spPr/>
      <dgm:t>
        <a:bodyPr/>
        <a:lstStyle/>
        <a:p>
          <a:endParaRPr lang="en-US"/>
        </a:p>
      </dgm:t>
    </dgm:pt>
    <dgm:pt modelId="{0FFAB81D-0434-44B5-A262-18C21456B065}" type="parTrans" cxnId="{B4CED134-F17C-4607-862C-AB1236C6660A}">
      <dgm:prSet/>
      <dgm:spPr/>
      <dgm:t>
        <a:bodyPr/>
        <a:lstStyle/>
        <a:p>
          <a:endParaRPr lang="en-US"/>
        </a:p>
      </dgm:t>
    </dgm:pt>
    <dgm:pt modelId="{5362CD8F-C7FB-496B-93F7-D9D74505626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Adds clarity indicating “cell phone invoices are not accepted” and “warranty deeds are not acceptable closing documents”</a:t>
          </a:r>
        </a:p>
      </dgm:t>
    </dgm:pt>
    <dgm:pt modelId="{1CEC2CDB-0D13-42F7-8C36-BE59DCEF7273}" type="parTrans" cxnId="{D71E3043-2E84-4D42-87D3-5A4D8AC1AAF4}">
      <dgm:prSet/>
      <dgm:spPr/>
      <dgm:t>
        <a:bodyPr/>
        <a:lstStyle/>
        <a:p>
          <a:endParaRPr lang="en-US"/>
        </a:p>
      </dgm:t>
    </dgm:pt>
    <dgm:pt modelId="{36EFB7E2-0BB7-4D12-BBC1-60BABAEFCDAB}" type="sibTrans" cxnId="{D71E3043-2E84-4D42-87D3-5A4D8AC1AAF4}">
      <dgm:prSet/>
      <dgm:spPr/>
      <dgm:t>
        <a:bodyPr/>
        <a:lstStyle/>
        <a:p>
          <a:endParaRPr lang="en-US"/>
        </a:p>
      </dgm:t>
    </dgm:pt>
    <dgm:pt modelId="{C0206116-04BC-446A-AF56-A0DF7A1D7DE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/>
            <a:t>Aligns RMG language on the New Occupant Statement for clarity to customers</a:t>
          </a:r>
        </a:p>
      </dgm:t>
    </dgm:pt>
    <dgm:pt modelId="{ECBEE045-ED0B-4C4E-B4DB-53261E6F659D}" type="parTrans" cxnId="{A5BFC568-1B75-4E82-BB73-4C7F8FEAA36A}">
      <dgm:prSet/>
      <dgm:spPr/>
      <dgm:t>
        <a:bodyPr/>
        <a:lstStyle/>
        <a:p>
          <a:endParaRPr lang="en-US"/>
        </a:p>
      </dgm:t>
    </dgm:pt>
    <dgm:pt modelId="{B87A2D7A-D8AF-4F76-9044-F9475BEF0B75}" type="sibTrans" cxnId="{A5BFC568-1B75-4E82-BB73-4C7F8FEAA36A}">
      <dgm:prSet/>
      <dgm:spPr/>
      <dgm:t>
        <a:bodyPr/>
        <a:lstStyle/>
        <a:p>
          <a:endParaRPr lang="en-US"/>
        </a:p>
      </dgm:t>
    </dgm:pt>
    <dgm:pt modelId="{6660F6E1-F7DE-4E9C-88B7-ADE10122263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400" dirty="0">
              <a:highlight>
                <a:srgbClr val="FFFF00"/>
              </a:highlight>
            </a:rPr>
            <a:t>ACTION</a:t>
          </a:r>
          <a:r>
            <a:rPr lang="en-US" sz="2400" dirty="0"/>
            <a:t>:  please review proposed language and offer your input at the next TDTMS meeting</a:t>
          </a:r>
        </a:p>
      </dgm:t>
    </dgm:pt>
    <dgm:pt modelId="{B1F365C8-65AB-4C2A-8C7A-D1074294D0E2}" type="parTrans" cxnId="{B0DD6C33-76FB-449D-9714-96C017D252A5}">
      <dgm:prSet/>
      <dgm:spPr/>
      <dgm:t>
        <a:bodyPr/>
        <a:lstStyle/>
        <a:p>
          <a:endParaRPr lang="en-US"/>
        </a:p>
      </dgm:t>
    </dgm:pt>
    <dgm:pt modelId="{D517A93B-EA30-4051-9924-251ABAC012B6}" type="sibTrans" cxnId="{B0DD6C33-76FB-449D-9714-96C017D252A5}">
      <dgm:prSet/>
      <dgm:spPr/>
      <dgm:t>
        <a:bodyPr/>
        <a:lstStyle/>
        <a:p>
          <a:endParaRPr lang="en-US"/>
        </a:p>
      </dgm:t>
    </dgm:pt>
    <dgm:pt modelId="{19AAAA54-3AA5-4578-A9E6-4E209440184C}">
      <dgm:prSet phldrT="[Text]" custAng="0" custScaleY="92514" custT="1" custLinFactY="1464" custLinFactNeighborY="100000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r>
            <a:rPr lang="en-US" sz="2800" dirty="0"/>
            <a:t>Clarifies/Revises documentation required for the removal of a Switch Hold:</a:t>
          </a:r>
        </a:p>
      </dgm:t>
    </dgm:pt>
    <dgm:pt modelId="{FCF098D7-744F-489C-B174-7247C4C0F64A}" type="sibTrans" cxnId="{C919AA8C-A8FF-4E0F-96DE-D1C3C94A5C5C}">
      <dgm:prSet/>
      <dgm:spPr/>
      <dgm:t>
        <a:bodyPr/>
        <a:lstStyle/>
        <a:p>
          <a:endParaRPr lang="en-US"/>
        </a:p>
      </dgm:t>
    </dgm:pt>
    <dgm:pt modelId="{77A08524-6F6B-49A2-ACB0-59BA168BB355}" type="parTrans" cxnId="{C919AA8C-A8FF-4E0F-96DE-D1C3C94A5C5C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0237" custLinFactY="2384" custLinFactNeighborX="255" custLinFactNeighborY="100000">
        <dgm:presLayoutVars>
          <dgm:bulletEnabled val="1"/>
        </dgm:presLayoutVars>
      </dgm:prSet>
      <dgm:spPr/>
    </dgm:pt>
  </dgm:ptLst>
  <dgm:cxnLst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5CA72F-787D-4A8F-8AE2-343FDE911FCC}" type="presOf" srcId="{DCF6E51D-F261-4266-BCB2-472FE0136D70}" destId="{12E172B9-01B0-436D-9684-1CCC8FA3FE5C}" srcOrd="0" destOrd="2" presId="urn:microsoft.com/office/officeart/2005/8/layout/list1"/>
    <dgm:cxn modelId="{B0DD6C33-76FB-449D-9714-96C017D252A5}" srcId="{19AAAA54-3AA5-4578-A9E6-4E209440184C}" destId="{6660F6E1-F7DE-4E9C-88B7-ADE10122263C}" srcOrd="4" destOrd="0" parTransId="{B1F365C8-65AB-4C2A-8C7A-D1074294D0E2}" sibTransId="{D517A93B-EA30-4051-9924-251ABAC012B6}"/>
    <dgm:cxn modelId="{B4CED134-F17C-4607-862C-AB1236C6660A}" srcId="{19AAAA54-3AA5-4578-A9E6-4E209440184C}" destId="{B8A2A02F-51A9-4581-ADD2-3924333AC56F}" srcOrd="2" destOrd="0" parTransId="{0FFAB81D-0434-44B5-A262-18C21456B065}" sibTransId="{5B9FAA29-63D3-46DE-A131-B72E04F21C64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71E3043-2E84-4D42-87D3-5A4D8AC1AAF4}" srcId="{19AAAA54-3AA5-4578-A9E6-4E209440184C}" destId="{5362CD8F-C7FB-496B-93F7-D9D745056268}" srcOrd="1" destOrd="0" parTransId="{1CEC2CDB-0D13-42F7-8C36-BE59DCEF7273}" sibTransId="{36EFB7E2-0BB7-4D12-BBC1-60BABAEFCDAB}"/>
    <dgm:cxn modelId="{A5A73B64-324B-482B-BDE8-9FD3B60E7164}" type="presOf" srcId="{C0206116-04BC-446A-AF56-A0DF7A1D7DEC}" destId="{12E172B9-01B0-436D-9684-1CCC8FA3FE5C}" srcOrd="0" destOrd="5" presId="urn:microsoft.com/office/officeart/2005/8/layout/list1"/>
    <dgm:cxn modelId="{A5BFC568-1B75-4E82-BB73-4C7F8FEAA36A}" srcId="{19AAAA54-3AA5-4578-A9E6-4E209440184C}" destId="{C0206116-04BC-446A-AF56-A0DF7A1D7DEC}" srcOrd="3" destOrd="0" parTransId="{ECBEE045-ED0B-4C4E-B4DB-53261E6F659D}" sibTransId="{B87A2D7A-D8AF-4F76-9044-F9475BEF0B75}"/>
    <dgm:cxn modelId="{9C3EFF4C-16FF-4189-BBC9-4EBA140F6664}" type="presOf" srcId="{A4388E73-6D4B-4E4B-A992-5541A61B094E}" destId="{12E172B9-01B0-436D-9684-1CCC8FA3FE5C}" srcOrd="0" destOrd="0" presId="urn:microsoft.com/office/officeart/2005/8/layout/list1"/>
    <dgm:cxn modelId="{ADEC265A-DFB3-4771-A378-E86EE6B8F690}" srcId="{FA84BF92-43C6-4E94-A77F-6263E68B6783}" destId="{A4388E73-6D4B-4E4B-A992-5541A61B094E}" srcOrd="0" destOrd="0" parTransId="{20E05BDC-CEA1-4305-857A-48C85523E6B1}" sibTransId="{D239E302-B368-4ACD-933E-700699E15D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17F4D83-6135-4649-8A9B-918320275C0C}" type="presOf" srcId="{B8A2A02F-51A9-4581-ADD2-3924333AC56F}" destId="{12E172B9-01B0-436D-9684-1CCC8FA3FE5C}" srcOrd="0" destOrd="4" presId="urn:microsoft.com/office/officeart/2005/8/layout/list1"/>
    <dgm:cxn modelId="{C919AA8C-A8FF-4E0F-96DE-D1C3C94A5C5C}" srcId="{FA84BF92-43C6-4E94-A77F-6263E68B6783}" destId="{19AAAA54-3AA5-4578-A9E6-4E209440184C}" srcOrd="1" destOrd="0" parTransId="{77A08524-6F6B-49A2-ACB0-59BA168BB355}" sibTransId="{FCF098D7-744F-489C-B174-7247C4C0F64A}"/>
    <dgm:cxn modelId="{A700F8A0-F14C-45C4-8175-E22AD87BEE52}" srcId="{19AAAA54-3AA5-4578-A9E6-4E209440184C}" destId="{DCF6E51D-F261-4266-BCB2-472FE0136D70}" srcOrd="0" destOrd="0" parTransId="{37C67645-8AC9-49EE-969D-AC8159779F86}" sibTransId="{398BC273-9891-4314-9DB6-7A2FEC78E1CF}"/>
    <dgm:cxn modelId="{301C29A3-0D39-4635-8650-8584BD7C8185}" type="presOf" srcId="{5362CD8F-C7FB-496B-93F7-D9D745056268}" destId="{12E172B9-01B0-436D-9684-1CCC8FA3FE5C}" srcOrd="0" destOrd="3" presId="urn:microsoft.com/office/officeart/2005/8/layout/list1"/>
    <dgm:cxn modelId="{CBB652D4-E0E2-4B12-A4E0-8EEFBFB1660E}" type="presOf" srcId="{19AAAA54-3AA5-4578-A9E6-4E209440184C}" destId="{12E172B9-01B0-436D-9684-1CCC8FA3FE5C}" srcOrd="0" destOrd="1" presId="urn:microsoft.com/office/officeart/2005/8/layout/list1"/>
    <dgm:cxn modelId="{448768F3-A755-4969-9E36-F189A80E9A62}" type="presOf" srcId="{6660F6E1-F7DE-4E9C-88B7-ADE10122263C}" destId="{12E172B9-01B0-436D-9684-1CCC8FA3FE5C}" srcOrd="0" destOrd="6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dirty="0" err="1">
              <a:latin typeface="Arial Rounded MT Bold" panose="020F0704030504030204" pitchFamily="34" charset="0"/>
            </a:rPr>
            <a:t>Documention</a:t>
          </a:r>
          <a:r>
            <a:rPr lang="en-US" sz="2400" dirty="0">
              <a:latin typeface="Arial Rounded MT Bold" panose="020F0704030504030204" pitchFamily="34" charset="0"/>
            </a:rPr>
            <a:t> - NOS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A4388E73-6D4B-4E4B-A992-5541A61B094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239E302-B368-4ACD-933E-700699E15DFF}" type="sibTrans" cxnId="{ADEC265A-DFB3-4771-A378-E86EE6B8F690}">
      <dgm:prSet/>
      <dgm:spPr/>
      <dgm:t>
        <a:bodyPr/>
        <a:lstStyle/>
        <a:p>
          <a:endParaRPr lang="en-US"/>
        </a:p>
      </dgm:t>
    </dgm:pt>
    <dgm:pt modelId="{20E05BDC-CEA1-4305-857A-48C85523E6B1}" type="parTrans" cxnId="{ADEC265A-DFB3-4771-A378-E86EE6B8F690}">
      <dgm:prSet/>
      <dgm:spPr/>
      <dgm:t>
        <a:bodyPr/>
        <a:lstStyle/>
        <a:p>
          <a:endParaRPr lang="en-US"/>
        </a:p>
      </dgm:t>
    </dgm:pt>
    <dgm:pt modelId="{7E33366A-C156-48D1-AAC0-211BDF8339F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E1ED3166-545E-498C-85A4-E171DAA2356C}" type="parTrans" cxnId="{2434A780-000B-4680-8428-F74041824A05}">
      <dgm:prSet/>
      <dgm:spPr/>
    </dgm:pt>
    <dgm:pt modelId="{B801A460-C9F2-4478-B8A2-E07C2970D0F6}" type="sibTrans" cxnId="{2434A780-000B-4680-8428-F74041824A05}">
      <dgm:prSet/>
      <dgm:spPr/>
    </dgm:pt>
    <dgm:pt modelId="{F45E66EF-CA61-4CE6-9E05-205F965EBC6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20F3CABC-68D1-47FA-AA5C-B4AE8F1EF4E0}" type="parTrans" cxnId="{B9F0580D-A67D-4F8F-8CB9-D0EDF3A2383C}">
      <dgm:prSet/>
      <dgm:spPr/>
    </dgm:pt>
    <dgm:pt modelId="{F9672C1D-FAE9-4C54-9BBD-FCAD40F44B2D}" type="sibTrans" cxnId="{B9F0580D-A67D-4F8F-8CB9-D0EDF3A2383C}">
      <dgm:prSet/>
      <dgm:spPr/>
    </dgm:pt>
    <dgm:pt modelId="{EC4E5C71-8032-44B6-A6B9-8542A1B41F1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EC00B5F-24EC-4199-A8DC-A52A868BD5B4}" type="parTrans" cxnId="{0ECAB679-274C-441B-BF65-DFDA9F912622}">
      <dgm:prSet/>
      <dgm:spPr/>
    </dgm:pt>
    <dgm:pt modelId="{7A6E6208-28CE-4280-B988-E26A60ABB76A}" type="sibTrans" cxnId="{0ECAB679-274C-441B-BF65-DFDA9F912622}">
      <dgm:prSet/>
      <dgm:spPr/>
    </dgm:pt>
    <dgm:pt modelId="{3A7E92A7-2078-49B3-9263-48D7337246B6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4FC85B20-83FB-420C-BB31-05297D6C8694}" type="parTrans" cxnId="{BEF17697-3A37-4F40-89CC-ECC23937CEF4}">
      <dgm:prSet/>
      <dgm:spPr/>
    </dgm:pt>
    <dgm:pt modelId="{4BA767A7-B6A9-4CE2-BA50-27D576646CCC}" type="sibTrans" cxnId="{BEF17697-3A37-4F40-89CC-ECC23937CEF4}">
      <dgm:prSet/>
      <dgm:spPr/>
    </dgm:pt>
    <dgm:pt modelId="{EF77E7FB-7CC1-4C79-8D8F-4D29FAC4F57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66138F4-EF4A-444C-ABD0-56986EF64BF5}" type="parTrans" cxnId="{BC2BE586-3BB5-46FF-9975-DFAB7161991B}">
      <dgm:prSet/>
      <dgm:spPr/>
    </dgm:pt>
    <dgm:pt modelId="{29FB70E5-56B8-4C28-BFE0-0EB6286BA57A}" type="sibTrans" cxnId="{BC2BE586-3BB5-46FF-9975-DFAB7161991B}">
      <dgm:prSet/>
      <dgm:spPr/>
    </dgm:pt>
    <dgm:pt modelId="{8564B35A-3870-4CB2-BBB6-13EA19D30A95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82B40B96-2408-4F45-8E69-28F9B3EB8FFA}" type="parTrans" cxnId="{53AB5FA4-3F5D-4859-9928-AD4039E4F88F}">
      <dgm:prSet/>
      <dgm:spPr/>
    </dgm:pt>
    <dgm:pt modelId="{DD660137-6B77-42FA-BC3C-702C59009061}" type="sibTrans" cxnId="{53AB5FA4-3F5D-4859-9928-AD4039E4F88F}">
      <dgm:prSet/>
      <dgm:spPr/>
    </dgm:pt>
    <dgm:pt modelId="{74DF8BF8-75D6-4E9A-9770-F0038D53975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24456218-60CF-4C09-B6B8-9686FBB5030C}" type="parTrans" cxnId="{D47ABF45-F301-4D70-ADA5-05EE84E0DECF}">
      <dgm:prSet/>
      <dgm:spPr/>
    </dgm:pt>
    <dgm:pt modelId="{3C88C441-706F-4B7C-9C67-31C2815FE16E}" type="sibTrans" cxnId="{D47ABF45-F301-4D70-ADA5-05EE84E0DECF}">
      <dgm:prSet/>
      <dgm:spPr/>
    </dgm:pt>
    <dgm:pt modelId="{F483C65F-21D4-40C6-87E5-ADE023FD88A4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BC6B3B8A-EB4B-4262-B203-4C06630424E8}" type="parTrans" cxnId="{55F6883F-C854-46C7-A1C5-30B77F671C3B}">
      <dgm:prSet/>
      <dgm:spPr/>
    </dgm:pt>
    <dgm:pt modelId="{6D9E4766-3CDC-4697-9DA5-70A7FC0DFEE6}" type="sibTrans" cxnId="{55F6883F-C854-46C7-A1C5-30B77F671C3B}">
      <dgm:prSet/>
      <dgm:spPr/>
    </dgm:pt>
    <dgm:pt modelId="{A6FB8B23-4815-4C29-B39F-F7F853794E8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13F451EA-96DC-4FC3-B696-C9D3741B7CC0}" type="parTrans" cxnId="{9BE2B460-512D-4F23-B9A8-F25C09E57E45}">
      <dgm:prSet/>
      <dgm:spPr/>
    </dgm:pt>
    <dgm:pt modelId="{3D68FB5F-BE12-4C23-9199-28351AE8F5A6}" type="sibTrans" cxnId="{9BE2B460-512D-4F23-B9A8-F25C09E57E45}">
      <dgm:prSet/>
      <dgm:spPr/>
    </dgm:pt>
    <dgm:pt modelId="{AC3C80ED-7409-453E-B4E0-4ACCF78EA07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84A136CE-7FF0-465C-929E-B329CE7C8866}" type="parTrans" cxnId="{5D6A541B-5744-48E8-97CC-6BEAB9BD1590}">
      <dgm:prSet/>
      <dgm:spPr/>
    </dgm:pt>
    <dgm:pt modelId="{264ACE63-2937-452E-B29E-17DFF79B5827}" type="sibTrans" cxnId="{5D6A541B-5744-48E8-97CC-6BEAB9BD1590}">
      <dgm:prSet/>
      <dgm:spPr/>
    </dgm:pt>
    <dgm:pt modelId="{FD8D853A-7EC7-4371-B832-8884821BEE1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D54EEDA-B4B0-4558-B758-55947C3ACE9A}" type="parTrans" cxnId="{8E58C285-2DEA-467D-991A-EFF2524E19E8}">
      <dgm:prSet/>
      <dgm:spPr/>
    </dgm:pt>
    <dgm:pt modelId="{3DF86405-656C-4AEC-A882-A36CF8D49173}" type="sibTrans" cxnId="{8E58C285-2DEA-467D-991A-EFF2524E19E8}">
      <dgm:prSet/>
      <dgm:spPr/>
    </dgm:pt>
    <dgm:pt modelId="{993B762B-2354-4508-BC48-B24469F1D3F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A2CF0949-E434-4695-B8FD-53FFDF555495}" type="parTrans" cxnId="{BF64744B-2DC5-4E65-AB4F-BDF5A935801C}">
      <dgm:prSet/>
      <dgm:spPr/>
    </dgm:pt>
    <dgm:pt modelId="{4FC5056F-C722-496A-B8FF-47E7369188E1}" type="sibTrans" cxnId="{BF64744B-2DC5-4E65-AB4F-BDF5A935801C}">
      <dgm:prSet/>
      <dgm:spPr/>
    </dgm:pt>
    <dgm:pt modelId="{83838E26-CE77-4A7D-B38A-158C269FDDE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44BA93A5-4E19-4AA7-BFD6-1BC66CA37ED2}" type="parTrans" cxnId="{559EAC07-C950-4A79-9BDA-088AE4E8762A}">
      <dgm:prSet/>
      <dgm:spPr/>
    </dgm:pt>
    <dgm:pt modelId="{DF37AF46-6F1E-419F-90CC-4B093F7705FD}" type="sibTrans" cxnId="{559EAC07-C950-4A79-9BDA-088AE4E8762A}">
      <dgm:prSet/>
      <dgm:spPr/>
    </dgm:pt>
    <dgm:pt modelId="{AB0DD06F-B50A-4CF7-86CB-552968D69BD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065171D2-328F-495C-9C73-EE06615685B9}" type="parTrans" cxnId="{84B3D031-455B-43D1-86EE-845DA0E1B3AF}">
      <dgm:prSet/>
      <dgm:spPr/>
    </dgm:pt>
    <dgm:pt modelId="{683DDF0B-7A50-46E9-AF36-084CFD07EB42}" type="sibTrans" cxnId="{84B3D031-455B-43D1-86EE-845DA0E1B3AF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0237" custLinFactY="1464" custLinFactNeighborY="100000">
        <dgm:presLayoutVars>
          <dgm:bulletEnabled val="1"/>
        </dgm:presLayoutVars>
      </dgm:prSet>
      <dgm:spPr/>
    </dgm:pt>
  </dgm:ptLst>
  <dgm:cxnLst>
    <dgm:cxn modelId="{7CD85F00-9547-41AD-A59F-F9D59BFE30B3}" type="presOf" srcId="{993B762B-2354-4508-BC48-B24469F1D3FC}" destId="{12E172B9-01B0-436D-9684-1CCC8FA3FE5C}" srcOrd="0" destOrd="11" presId="urn:microsoft.com/office/officeart/2005/8/layout/list1"/>
    <dgm:cxn modelId="{559EAC07-C950-4A79-9BDA-088AE4E8762A}" srcId="{FA84BF92-43C6-4E94-A77F-6263E68B6783}" destId="{83838E26-CE77-4A7D-B38A-158C269FDDEE}" srcOrd="12" destOrd="0" parTransId="{44BA93A5-4E19-4AA7-BFD6-1BC66CA37ED2}" sibTransId="{DF37AF46-6F1E-419F-90CC-4B093F7705FD}"/>
    <dgm:cxn modelId="{B9F0580D-A67D-4F8F-8CB9-D0EDF3A2383C}" srcId="{FA84BF92-43C6-4E94-A77F-6263E68B6783}" destId="{F45E66EF-CA61-4CE6-9E05-205F965EBC6B}" srcOrd="1" destOrd="0" parTransId="{20F3CABC-68D1-47FA-AA5C-B4AE8F1EF4E0}" sibTransId="{F9672C1D-FAE9-4C54-9BBD-FCAD40F44B2D}"/>
    <dgm:cxn modelId="{BF56D50D-217C-43D0-A473-904C085E4B09}" type="presOf" srcId="{EC4E5C71-8032-44B6-A6B9-8542A1B41F11}" destId="{12E172B9-01B0-436D-9684-1CCC8FA3FE5C}" srcOrd="0" destOrd="2" presId="urn:microsoft.com/office/officeart/2005/8/layout/list1"/>
    <dgm:cxn modelId="{5D6A541B-5744-48E8-97CC-6BEAB9BD1590}" srcId="{FA84BF92-43C6-4E94-A77F-6263E68B6783}" destId="{AC3C80ED-7409-453E-B4E0-4ACCF78EA071}" srcOrd="9" destOrd="0" parTransId="{84A136CE-7FF0-465C-929E-B329CE7C8866}" sibTransId="{264ACE63-2937-452E-B29E-17DFF79B5827}"/>
    <dgm:cxn modelId="{8FA13A1C-64E2-484B-A100-4982B6A358F3}" type="presOf" srcId="{AB0DD06F-B50A-4CF7-86CB-552968D69BDB}" destId="{12E172B9-01B0-436D-9684-1CCC8FA3FE5C}" srcOrd="0" destOrd="13" presId="urn:microsoft.com/office/officeart/2005/8/layout/list1"/>
    <dgm:cxn modelId="{433C461E-C9A4-4770-ADA9-5482A7C0068A}" type="presOf" srcId="{3A7E92A7-2078-49B3-9263-48D7337246B6}" destId="{12E172B9-01B0-436D-9684-1CCC8FA3FE5C}" srcOrd="0" destOrd="3" presId="urn:microsoft.com/office/officeart/2005/8/layout/list1"/>
    <dgm:cxn modelId="{E3E49226-EC12-4368-BB04-7E49F5D2E2F8}" type="presOf" srcId="{83838E26-CE77-4A7D-B38A-158C269FDDEE}" destId="{12E172B9-01B0-436D-9684-1CCC8FA3FE5C}" srcOrd="0" destOrd="12" presId="urn:microsoft.com/office/officeart/2005/8/layout/list1"/>
    <dgm:cxn modelId="{D0BE6128-3954-40E4-BE27-EC4F7B57A9AD}" type="presOf" srcId="{8564B35A-3870-4CB2-BBB6-13EA19D30A95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4B3D031-455B-43D1-86EE-845DA0E1B3AF}" srcId="{FA84BF92-43C6-4E94-A77F-6263E68B6783}" destId="{AB0DD06F-B50A-4CF7-86CB-552968D69BDB}" srcOrd="13" destOrd="0" parTransId="{065171D2-328F-495C-9C73-EE06615685B9}" sibTransId="{683DDF0B-7A50-46E9-AF36-084CFD07EB42}"/>
    <dgm:cxn modelId="{55F6883F-C854-46C7-A1C5-30B77F671C3B}" srcId="{FA84BF92-43C6-4E94-A77F-6263E68B6783}" destId="{F483C65F-21D4-40C6-87E5-ADE023FD88A4}" srcOrd="7" destOrd="0" parTransId="{BC6B3B8A-EB4B-4262-B203-4C06630424E8}" sibTransId="{6D9E4766-3CDC-4697-9DA5-70A7FC0DFEE6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BE2B460-512D-4F23-B9A8-F25C09E57E45}" srcId="{FA84BF92-43C6-4E94-A77F-6263E68B6783}" destId="{A6FB8B23-4815-4C29-B39F-F7F853794E8C}" srcOrd="8" destOrd="0" parTransId="{13F451EA-96DC-4FC3-B696-C9D3741B7CC0}" sibTransId="{3D68FB5F-BE12-4C23-9199-28351AE8F5A6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47ABF45-F301-4D70-ADA5-05EE84E0DECF}" srcId="{FA84BF92-43C6-4E94-A77F-6263E68B6783}" destId="{74DF8BF8-75D6-4E9A-9770-F0038D53975C}" srcOrd="6" destOrd="0" parTransId="{24456218-60CF-4C09-B6B8-9686FBB5030C}" sibTransId="{3C88C441-706F-4B7C-9C67-31C2815FE16E}"/>
    <dgm:cxn modelId="{6BF1DF48-78E0-4EC4-88AE-DF013C5EB33E}" type="presOf" srcId="{A6FB8B23-4815-4C29-B39F-F7F853794E8C}" destId="{12E172B9-01B0-436D-9684-1CCC8FA3FE5C}" srcOrd="0" destOrd="8" presId="urn:microsoft.com/office/officeart/2005/8/layout/list1"/>
    <dgm:cxn modelId="{BF64744B-2DC5-4E65-AB4F-BDF5A935801C}" srcId="{FA84BF92-43C6-4E94-A77F-6263E68B6783}" destId="{993B762B-2354-4508-BC48-B24469F1D3FC}" srcOrd="11" destOrd="0" parTransId="{A2CF0949-E434-4695-B8FD-53FFDF555495}" sibTransId="{4FC5056F-C722-496A-B8FF-47E7369188E1}"/>
    <dgm:cxn modelId="{9C3EFF4C-16FF-4189-BBC9-4EBA140F6664}" type="presOf" srcId="{A4388E73-6D4B-4E4B-A992-5541A61B094E}" destId="{12E172B9-01B0-436D-9684-1CCC8FA3FE5C}" srcOrd="0" destOrd="14" presId="urn:microsoft.com/office/officeart/2005/8/layout/list1"/>
    <dgm:cxn modelId="{0ECAB679-274C-441B-BF65-DFDA9F912622}" srcId="{FA84BF92-43C6-4E94-A77F-6263E68B6783}" destId="{EC4E5C71-8032-44B6-A6B9-8542A1B41F11}" srcOrd="2" destOrd="0" parTransId="{CEC00B5F-24EC-4199-A8DC-A52A868BD5B4}" sibTransId="{7A6E6208-28CE-4280-B988-E26A60ABB76A}"/>
    <dgm:cxn modelId="{ADEC265A-DFB3-4771-A378-E86EE6B8F690}" srcId="{FA84BF92-43C6-4E94-A77F-6263E68B6783}" destId="{A4388E73-6D4B-4E4B-A992-5541A61B094E}" srcOrd="14" destOrd="0" parTransId="{20E05BDC-CEA1-4305-857A-48C85523E6B1}" sibTransId="{D239E302-B368-4ACD-933E-700699E15D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434A780-000B-4680-8428-F74041824A05}" srcId="{FA84BF92-43C6-4E94-A77F-6263E68B6783}" destId="{7E33366A-C156-48D1-AAC0-211BDF8339F8}" srcOrd="0" destOrd="0" parTransId="{E1ED3166-545E-498C-85A4-E171DAA2356C}" sibTransId="{B801A460-C9F2-4478-B8A2-E07C2970D0F6}"/>
    <dgm:cxn modelId="{8E58C285-2DEA-467D-991A-EFF2524E19E8}" srcId="{FA84BF92-43C6-4E94-A77F-6263E68B6783}" destId="{FD8D853A-7EC7-4371-B832-8884821BEE1B}" srcOrd="10" destOrd="0" parTransId="{CD54EEDA-B4B0-4558-B758-55947C3ACE9A}" sibTransId="{3DF86405-656C-4AEC-A882-A36CF8D49173}"/>
    <dgm:cxn modelId="{BC2BE586-3BB5-46FF-9975-DFAB7161991B}" srcId="{FA84BF92-43C6-4E94-A77F-6263E68B6783}" destId="{EF77E7FB-7CC1-4C79-8D8F-4D29FAC4F570}" srcOrd="4" destOrd="0" parTransId="{D66138F4-EF4A-444C-ABD0-56986EF64BF5}" sibTransId="{29FB70E5-56B8-4C28-BFE0-0EB6286BA57A}"/>
    <dgm:cxn modelId="{BEF17697-3A37-4F40-89CC-ECC23937CEF4}" srcId="{FA84BF92-43C6-4E94-A77F-6263E68B6783}" destId="{3A7E92A7-2078-49B3-9263-48D7337246B6}" srcOrd="3" destOrd="0" parTransId="{4FC85B20-83FB-420C-BB31-05297D6C8694}" sibTransId="{4BA767A7-B6A9-4CE2-BA50-27D576646CCC}"/>
    <dgm:cxn modelId="{7E72CB99-3915-43FB-83DA-A0590CBBFBFC}" type="presOf" srcId="{EF77E7FB-7CC1-4C79-8D8F-4D29FAC4F570}" destId="{12E172B9-01B0-436D-9684-1CCC8FA3FE5C}" srcOrd="0" destOrd="4" presId="urn:microsoft.com/office/officeart/2005/8/layout/list1"/>
    <dgm:cxn modelId="{53AB5FA4-3F5D-4859-9928-AD4039E4F88F}" srcId="{FA84BF92-43C6-4E94-A77F-6263E68B6783}" destId="{8564B35A-3870-4CB2-BBB6-13EA19D30A95}" srcOrd="5" destOrd="0" parTransId="{82B40B96-2408-4F45-8E69-28F9B3EB8FFA}" sibTransId="{DD660137-6B77-42FA-BC3C-702C59009061}"/>
    <dgm:cxn modelId="{DB5737AA-68B2-4E5A-B387-D2056DC4A82B}" type="presOf" srcId="{F483C65F-21D4-40C6-87E5-ADE023FD88A4}" destId="{12E172B9-01B0-436D-9684-1CCC8FA3FE5C}" srcOrd="0" destOrd="7" presId="urn:microsoft.com/office/officeart/2005/8/layout/list1"/>
    <dgm:cxn modelId="{74863EC7-42EB-4213-BFAA-DF55F0DBA8E1}" type="presOf" srcId="{FD8D853A-7EC7-4371-B832-8884821BEE1B}" destId="{12E172B9-01B0-436D-9684-1CCC8FA3FE5C}" srcOrd="0" destOrd="10" presId="urn:microsoft.com/office/officeart/2005/8/layout/list1"/>
    <dgm:cxn modelId="{C1954BD8-0FD6-4FB0-80E7-95CC3BADCF59}" type="presOf" srcId="{74DF8BF8-75D6-4E9A-9770-F0038D53975C}" destId="{12E172B9-01B0-436D-9684-1CCC8FA3FE5C}" srcOrd="0" destOrd="6" presId="urn:microsoft.com/office/officeart/2005/8/layout/list1"/>
    <dgm:cxn modelId="{CE85A5E1-10E0-46C9-B301-11FA6E420992}" type="presOf" srcId="{F45E66EF-CA61-4CE6-9E05-205F965EBC6B}" destId="{12E172B9-01B0-436D-9684-1CCC8FA3FE5C}" srcOrd="0" destOrd="1" presId="urn:microsoft.com/office/officeart/2005/8/layout/list1"/>
    <dgm:cxn modelId="{A5CD4CE7-BAE1-4254-BF88-96A99803E512}" type="presOf" srcId="{7E33366A-C156-48D1-AAC0-211BDF8339F8}" destId="{12E172B9-01B0-436D-9684-1CCC8FA3FE5C}" srcOrd="0" destOrd="0" presId="urn:microsoft.com/office/officeart/2005/8/layout/list1"/>
    <dgm:cxn modelId="{9646B8F5-50B0-402C-8B62-AAE07978A834}" type="presOf" srcId="{AC3C80ED-7409-453E-B4E0-4ACCF78EA071}" destId="{12E172B9-01B0-436D-9684-1CCC8FA3FE5C}" srcOrd="0" destOrd="9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SCR – Administrative MarkeTrak Enhancements &amp; MarkeTrak Upgrade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C8612C-CF1D-45F5-81EC-9C27B8E68E7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400" dirty="0">
              <a:latin typeface="Arial Rounded MT Bold" panose="020F0704030504030204" pitchFamily="34" charset="0"/>
            </a:rPr>
            <a:t>ERCOT plans to introduce upgrade late Q2/early Q3</a:t>
          </a:r>
        </a:p>
      </dgm:t>
    </dgm:pt>
    <dgm:pt modelId="{EC885FF2-1232-431E-A34D-9DA080F516E9}" type="parTrans" cxnId="{EDDD545B-C437-4990-9043-DC3D6CFB1FFE}">
      <dgm:prSet/>
      <dgm:spPr/>
      <dgm:t>
        <a:bodyPr/>
        <a:lstStyle/>
        <a:p>
          <a:endParaRPr lang="en-US"/>
        </a:p>
      </dgm:t>
    </dgm:pt>
    <dgm:pt modelId="{546F84BD-C24D-402F-8643-0A054B95B6EF}" type="sibTrans" cxnId="{EDDD545B-C437-4990-9043-DC3D6CFB1FFE}">
      <dgm:prSet/>
      <dgm:spPr/>
      <dgm:t>
        <a:bodyPr/>
        <a:lstStyle/>
        <a:p>
          <a:endParaRPr lang="en-US"/>
        </a:p>
      </dgm:t>
    </dgm:pt>
    <dgm:pt modelId="{E54C1501-B885-41C9-A459-924C62763C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None/>
          </a:pPr>
          <a:r>
            <a:rPr lang="en-US" sz="2400" dirty="0">
              <a:latin typeface="Arial Rounded MT Bold" panose="020F0704030504030204" pitchFamily="34" charset="0"/>
            </a:rPr>
            <a:t>List of 8 “administrative” issues/opportunities for consideration.  Goal is to align enhancements with possible MarkeTrak Upgrade 2021 features/functionality… </a:t>
          </a:r>
        </a:p>
      </dgm:t>
    </dgm:pt>
    <dgm:pt modelId="{5F1403F7-D47F-43CE-86F1-F0BA69A24D0C}" type="parTrans" cxnId="{FA8D9B34-F482-46D8-A373-0942A786AF94}">
      <dgm:prSet/>
      <dgm:spPr/>
      <dgm:t>
        <a:bodyPr/>
        <a:lstStyle/>
        <a:p>
          <a:endParaRPr lang="en-US"/>
        </a:p>
      </dgm:t>
    </dgm:pt>
    <dgm:pt modelId="{CBA49A36-68D0-4253-8440-4B9462231D22}" type="sibTrans" cxnId="{FA8D9B34-F482-46D8-A373-0942A786AF94}">
      <dgm:prSet/>
      <dgm:spPr/>
      <dgm:t>
        <a:bodyPr/>
        <a:lstStyle/>
        <a:p>
          <a:endParaRPr lang="en-US"/>
        </a:p>
      </dgm:t>
    </dgm:pt>
    <dgm:pt modelId="{76AB37B1-08F4-4594-A095-936F49203C3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400" dirty="0">
              <a:latin typeface="Arial Rounded MT Bold" panose="020F0704030504030204" pitchFamily="34" charset="0"/>
            </a:rPr>
            <a:t>Some upgrade features that may possibly alignment with SCR:</a:t>
          </a:r>
        </a:p>
      </dgm:t>
    </dgm:pt>
    <dgm:pt modelId="{C0487E26-6E54-47E0-BC1C-668C4671D347}" type="parTrans" cxnId="{8CEFCBD5-C0AF-4F6C-BD67-BD20CC9D68DF}">
      <dgm:prSet/>
      <dgm:spPr/>
      <dgm:t>
        <a:bodyPr/>
        <a:lstStyle/>
        <a:p>
          <a:endParaRPr lang="en-US"/>
        </a:p>
      </dgm:t>
    </dgm:pt>
    <dgm:pt modelId="{5A2781B5-4DED-44AA-9B1C-2366B00872CD}" type="sibTrans" cxnId="{8CEFCBD5-C0AF-4F6C-BD67-BD20CC9D68DF}">
      <dgm:prSet/>
      <dgm:spPr/>
      <dgm:t>
        <a:bodyPr/>
        <a:lstStyle/>
        <a:p>
          <a:endParaRPr lang="en-US"/>
        </a:p>
      </dgm:t>
    </dgm:pt>
    <dgm:pt modelId="{7E373387-347D-4BD2-9A39-8F897C66876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latin typeface="Arial Rounded MT Bold" panose="020F0704030504030204" pitchFamily="34" charset="0"/>
            </a:rPr>
            <a:t>The Rolodex would require re-creation and efficiencies in streamlining might be gained</a:t>
          </a:r>
        </a:p>
      </dgm:t>
    </dgm:pt>
    <dgm:pt modelId="{ACA2F0B3-D7BD-4A37-A875-FAEBE7A52A20}" type="parTrans" cxnId="{C8B0706C-DA42-426A-8ADE-E768DD618AC4}">
      <dgm:prSet/>
      <dgm:spPr/>
      <dgm:t>
        <a:bodyPr/>
        <a:lstStyle/>
        <a:p>
          <a:endParaRPr lang="en-US"/>
        </a:p>
      </dgm:t>
    </dgm:pt>
    <dgm:pt modelId="{814852CB-AD6B-4272-9CDD-5E94E8C55D26}" type="sibTrans" cxnId="{C8B0706C-DA42-426A-8ADE-E768DD618AC4}">
      <dgm:prSet/>
      <dgm:spPr/>
      <dgm:t>
        <a:bodyPr/>
        <a:lstStyle/>
        <a:p>
          <a:endParaRPr lang="en-US"/>
        </a:p>
      </dgm:t>
    </dgm:pt>
    <dgm:pt modelId="{0A0F3BD9-2EAA-43A1-B3DC-911FF4B58C0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latin typeface="Arial Rounded MT Bold" panose="020F0704030504030204" pitchFamily="34" charset="0"/>
            </a:rPr>
            <a:t>Removal of sub-types</a:t>
          </a:r>
        </a:p>
      </dgm:t>
    </dgm:pt>
    <dgm:pt modelId="{069F9E4B-C3B3-47B3-9B20-7AE32FD8BA5F}" type="parTrans" cxnId="{73CFA38C-8376-45C7-B472-6AE49547EBC2}">
      <dgm:prSet/>
      <dgm:spPr/>
      <dgm:t>
        <a:bodyPr/>
        <a:lstStyle/>
        <a:p>
          <a:endParaRPr lang="en-US"/>
        </a:p>
      </dgm:t>
    </dgm:pt>
    <dgm:pt modelId="{DE71DD54-7AE0-4E4D-91AE-0741C7911ECA}" type="sibTrans" cxnId="{73CFA38C-8376-45C7-B472-6AE49547EBC2}">
      <dgm:prSet/>
      <dgm:spPr/>
      <dgm:t>
        <a:bodyPr/>
        <a:lstStyle/>
        <a:p>
          <a:endParaRPr lang="en-US"/>
        </a:p>
      </dgm:t>
    </dgm:pt>
    <dgm:pt modelId="{01878CF8-AA31-4BEB-8B18-68A50294B91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latin typeface="Arial Rounded MT Bold" panose="020F0704030504030204" pitchFamily="34" charset="0"/>
            </a:rPr>
            <a:t>Aligning market training of tech upgrade with proposed enhancements</a:t>
          </a:r>
        </a:p>
      </dgm:t>
    </dgm:pt>
    <dgm:pt modelId="{C7A7ABB0-8502-4DDD-B08F-CA767F08B8AA}" type="parTrans" cxnId="{A1E0FAA4-C2E0-42C4-89F7-403FB1C5BD55}">
      <dgm:prSet/>
      <dgm:spPr/>
      <dgm:t>
        <a:bodyPr/>
        <a:lstStyle/>
        <a:p>
          <a:endParaRPr lang="en-US"/>
        </a:p>
      </dgm:t>
    </dgm:pt>
    <dgm:pt modelId="{8D4491CF-5C80-4D52-9D22-8A62FB73A0E1}" type="sibTrans" cxnId="{A1E0FAA4-C2E0-42C4-89F7-403FB1C5BD55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685527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513" custScaleY="133934" custLinFactY="-2799" custLinFactNeighborY="-100000">
        <dgm:presLayoutVars>
          <dgm:bulletEnabled val="1"/>
        </dgm:presLayoutVars>
      </dgm:prSet>
      <dgm:spPr/>
    </dgm:pt>
  </dgm:ptLst>
  <dgm:cxnLst>
    <dgm:cxn modelId="{D15F4004-AA85-43F0-9B9E-72C50584E255}" type="presOf" srcId="{E54C1501-B885-41C9-A459-924C62763C38}" destId="{12E172B9-01B0-436D-9684-1CCC8FA3FE5C}" srcOrd="0" destOrd="0" presId="urn:microsoft.com/office/officeart/2005/8/layout/list1"/>
    <dgm:cxn modelId="{B4525A08-3A48-4E99-8758-F557A08ECC84}" type="presOf" srcId="{0A0F3BD9-2EAA-43A1-B3DC-911FF4B58C0E}" destId="{12E172B9-01B0-436D-9684-1CCC8FA3FE5C}" srcOrd="0" destOrd="4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DCC0172A-79E1-4EDF-8011-800527AF2F8B}" type="presOf" srcId="{01878CF8-AA31-4BEB-8B18-68A50294B910}" destId="{12E172B9-01B0-436D-9684-1CCC8FA3FE5C}" srcOrd="0" destOrd="5" presId="urn:microsoft.com/office/officeart/2005/8/layout/list1"/>
    <dgm:cxn modelId="{FA8D9B34-F482-46D8-A373-0942A786AF94}" srcId="{FA84BF92-43C6-4E94-A77F-6263E68B6783}" destId="{E54C1501-B885-41C9-A459-924C62763C38}" srcOrd="0" destOrd="0" parTransId="{5F1403F7-D47F-43CE-86F1-F0BA69A24D0C}" sibTransId="{CBA49A36-68D0-4253-8440-4B9462231D22}"/>
    <dgm:cxn modelId="{EDDD545B-C437-4990-9043-DC3D6CFB1FFE}" srcId="{FA84BF92-43C6-4E94-A77F-6263E68B6783}" destId="{90C8612C-CF1D-45F5-81EC-9C27B8E68E73}" srcOrd="1" destOrd="0" parTransId="{EC885FF2-1232-431E-A34D-9DA080F516E9}" sibTransId="{546F84BD-C24D-402F-8643-0A054B95B6EF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E699D63-E5C4-48F2-BF21-E76AC60E67EC}" type="presOf" srcId="{7E373387-347D-4BD2-9A39-8F897C66876E}" destId="{12E172B9-01B0-436D-9684-1CCC8FA3FE5C}" srcOrd="0" destOrd="3" presId="urn:microsoft.com/office/officeart/2005/8/layout/list1"/>
    <dgm:cxn modelId="{C8B0706C-DA42-426A-8ADE-E768DD618AC4}" srcId="{76AB37B1-08F4-4594-A095-936F49203C3D}" destId="{7E373387-347D-4BD2-9A39-8F897C66876E}" srcOrd="0" destOrd="0" parTransId="{ACA2F0B3-D7BD-4A37-A875-FAEBE7A52A20}" sibTransId="{814852CB-AD6B-4272-9CDD-5E94E8C55D2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3CFA38C-8376-45C7-B472-6AE49547EBC2}" srcId="{76AB37B1-08F4-4594-A095-936F49203C3D}" destId="{0A0F3BD9-2EAA-43A1-B3DC-911FF4B58C0E}" srcOrd="1" destOrd="0" parTransId="{069F9E4B-C3B3-47B3-9B20-7AE32FD8BA5F}" sibTransId="{DE71DD54-7AE0-4E4D-91AE-0741C7911ECA}"/>
    <dgm:cxn modelId="{A1E0FAA4-C2E0-42C4-89F7-403FB1C5BD55}" srcId="{76AB37B1-08F4-4594-A095-936F49203C3D}" destId="{01878CF8-AA31-4BEB-8B18-68A50294B910}" srcOrd="2" destOrd="0" parTransId="{C7A7ABB0-8502-4DDD-B08F-CA767F08B8AA}" sibTransId="{8D4491CF-5C80-4D52-9D22-8A62FB73A0E1}"/>
    <dgm:cxn modelId="{CA4A75B9-2A03-4F55-B262-55AA5FAFF452}" type="presOf" srcId="{90C8612C-CF1D-45F5-81EC-9C27B8E68E73}" destId="{12E172B9-01B0-436D-9684-1CCC8FA3FE5C}" srcOrd="0" destOrd="1" presId="urn:microsoft.com/office/officeart/2005/8/layout/list1"/>
    <dgm:cxn modelId="{8CEFCBD5-C0AF-4F6C-BD67-BD20CC9D68DF}" srcId="{FA84BF92-43C6-4E94-A77F-6263E68B6783}" destId="{76AB37B1-08F4-4594-A095-936F49203C3D}" srcOrd="2" destOrd="0" parTransId="{C0487E26-6E54-47E0-BC1C-668C4671D347}" sibTransId="{5A2781B5-4DED-44AA-9B1C-2366B00872CD}"/>
    <dgm:cxn modelId="{AA74E7E4-8403-4E70-BB7F-5EBEEAE9CBD3}" type="presOf" srcId="{76AB37B1-08F4-4594-A095-936F49203C3D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SCR – Administrative MarkeTrak Enhancements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E54C1501-B885-41C9-A459-924C62763C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Align drop down choices for IAS with current language in RMG and MT User’s Guide</a:t>
          </a:r>
        </a:p>
      </dgm:t>
    </dgm:pt>
    <dgm:pt modelId="{5F1403F7-D47F-43CE-86F1-F0BA69A24D0C}" type="parTrans" cxnId="{FA8D9B34-F482-46D8-A373-0942A786AF94}">
      <dgm:prSet/>
      <dgm:spPr/>
      <dgm:t>
        <a:bodyPr/>
        <a:lstStyle/>
        <a:p>
          <a:endParaRPr lang="en-US"/>
        </a:p>
      </dgm:t>
    </dgm:pt>
    <dgm:pt modelId="{CBA49A36-68D0-4253-8440-4B9462231D22}" type="sibTrans" cxnId="{FA8D9B34-F482-46D8-A373-0942A786AF94}">
      <dgm:prSet/>
      <dgm:spPr/>
      <dgm:t>
        <a:bodyPr/>
        <a:lstStyle/>
        <a:p>
          <a:endParaRPr lang="en-US"/>
        </a:p>
      </dgm:t>
    </dgm:pt>
    <dgm:pt modelId="{F6F9F82A-B2D5-4B48-91DD-E6AEE5ABAA2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Develop a common list of </a:t>
          </a:r>
          <a:r>
            <a:rPr lang="en-US" sz="2400" i="0" dirty="0" err="1">
              <a:latin typeface="Arial Rounded MT Bold" panose="020F0704030504030204" pitchFamily="34" charset="0"/>
            </a:rPr>
            <a:t>unexecutable</a:t>
          </a:r>
          <a:r>
            <a:rPr lang="en-US" sz="2400" i="0" dirty="0">
              <a:latin typeface="Arial Rounded MT Bold" panose="020F0704030504030204" pitchFamily="34" charset="0"/>
            </a:rPr>
            <a:t> reasons for each subtype to assist with monitoring and tracking</a:t>
          </a:r>
        </a:p>
      </dgm:t>
    </dgm:pt>
    <dgm:pt modelId="{CDEBD577-1580-4BC2-81E6-20273905A6AE}" type="parTrans" cxnId="{446B2781-54B3-49C9-8675-D4C19EB931F8}">
      <dgm:prSet/>
      <dgm:spPr/>
      <dgm:t>
        <a:bodyPr/>
        <a:lstStyle/>
        <a:p>
          <a:endParaRPr lang="en-US"/>
        </a:p>
      </dgm:t>
    </dgm:pt>
    <dgm:pt modelId="{43980CCC-5DBF-465A-AC85-2167F9051AC4}" type="sibTrans" cxnId="{446B2781-54B3-49C9-8675-D4C19EB931F8}">
      <dgm:prSet/>
      <dgm:spPr/>
      <dgm:t>
        <a:bodyPr/>
        <a:lstStyle/>
        <a:p>
          <a:endParaRPr lang="en-US"/>
        </a:p>
      </dgm:t>
    </dgm:pt>
    <dgm:pt modelId="{F2129C48-C6C3-40AB-A457-A82C4EA86B2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Downsize and streamline the current Rolodex feature</a:t>
          </a:r>
        </a:p>
      </dgm:t>
    </dgm:pt>
    <dgm:pt modelId="{E259339B-819F-4ECB-9A41-20ADCF716A12}" type="parTrans" cxnId="{A61C3B46-1EA4-4497-A1A0-7BE8BF944910}">
      <dgm:prSet/>
      <dgm:spPr/>
      <dgm:t>
        <a:bodyPr/>
        <a:lstStyle/>
        <a:p>
          <a:endParaRPr lang="en-US"/>
        </a:p>
      </dgm:t>
    </dgm:pt>
    <dgm:pt modelId="{7DF20D72-0B8D-4D7E-A829-3EF2FE044EB0}" type="sibTrans" cxnId="{A61C3B46-1EA4-4497-A1A0-7BE8BF944910}">
      <dgm:prSet/>
      <dgm:spPr/>
      <dgm:t>
        <a:bodyPr/>
        <a:lstStyle/>
        <a:p>
          <a:endParaRPr lang="en-US"/>
        </a:p>
      </dgm:t>
    </dgm:pt>
    <dgm:pt modelId="{933404C3-71C1-4D18-B9FD-75586F600A9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Escalation emails for IAS if “begun working” and not transitioned within 7 days</a:t>
          </a:r>
        </a:p>
      </dgm:t>
    </dgm:pt>
    <dgm:pt modelId="{2B744874-9633-40F4-9DED-705E41F38C53}" type="parTrans" cxnId="{A763F11B-E654-48B5-9001-3FDFE0E82A91}">
      <dgm:prSet/>
      <dgm:spPr/>
      <dgm:t>
        <a:bodyPr/>
        <a:lstStyle/>
        <a:p>
          <a:endParaRPr lang="en-US"/>
        </a:p>
      </dgm:t>
    </dgm:pt>
    <dgm:pt modelId="{D2CFFAB0-E001-44A9-8BBB-4C054B4F3233}" type="sibTrans" cxnId="{A763F11B-E654-48B5-9001-3FDFE0E82A91}">
      <dgm:prSet/>
      <dgm:spPr/>
      <dgm:t>
        <a:bodyPr/>
        <a:lstStyle/>
        <a:p>
          <a:endParaRPr lang="en-US"/>
        </a:p>
      </dgm:t>
    </dgm:pt>
    <dgm:pt modelId="{E39A41BC-B548-41BB-8AD7-4E8708D7F3C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Escalation emails for Rescission process if have not transitioned within 2 days AND/OR submitted BDMVI in 2 days</a:t>
          </a:r>
        </a:p>
      </dgm:t>
    </dgm:pt>
    <dgm:pt modelId="{782DE37A-5E12-4D13-87E8-2BE0CD943FDA}" type="parTrans" cxnId="{C7D5C0F0-4F0A-4625-943A-85AA78822EE4}">
      <dgm:prSet/>
      <dgm:spPr/>
      <dgm:t>
        <a:bodyPr/>
        <a:lstStyle/>
        <a:p>
          <a:endParaRPr lang="en-US"/>
        </a:p>
      </dgm:t>
    </dgm:pt>
    <dgm:pt modelId="{9E182A3E-1F1A-4426-BF29-8898095916E1}" type="sibTrans" cxnId="{C7D5C0F0-4F0A-4625-943A-85AA78822EE4}">
      <dgm:prSet/>
      <dgm:spPr/>
      <dgm:t>
        <a:bodyPr/>
        <a:lstStyle/>
        <a:p>
          <a:endParaRPr lang="en-US"/>
        </a:p>
      </dgm:t>
    </dgm:pt>
    <dgm:pt modelId="{1E7A9377-D2E7-4C34-A5A4-1F697CF2BD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Escalation reports to include ESI and MT#</a:t>
          </a:r>
        </a:p>
      </dgm:t>
    </dgm:pt>
    <dgm:pt modelId="{8BD8C36F-7F42-4503-A46D-67C9E5B4E29F}" type="parTrans" cxnId="{841F0A5B-1D3D-41EA-8042-B3658D59B2CD}">
      <dgm:prSet/>
      <dgm:spPr/>
      <dgm:t>
        <a:bodyPr/>
        <a:lstStyle/>
        <a:p>
          <a:endParaRPr lang="en-US"/>
        </a:p>
      </dgm:t>
    </dgm:pt>
    <dgm:pt modelId="{3AC4C0C0-8FA4-45F3-B6A6-ADD21E4377B0}" type="sibTrans" cxnId="{841F0A5B-1D3D-41EA-8042-B3658D59B2CD}">
      <dgm:prSet/>
      <dgm:spPr/>
      <dgm:t>
        <a:bodyPr/>
        <a:lstStyle/>
        <a:p>
          <a:endParaRPr lang="en-US"/>
        </a:p>
      </dgm:t>
    </dgm:pt>
    <dgm:pt modelId="{72C602D6-A20D-4D8E-B839-95602B2F705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Reporting on ‘last modified date’ if MT was auto-closed</a:t>
          </a:r>
        </a:p>
      </dgm:t>
    </dgm:pt>
    <dgm:pt modelId="{4754093F-8910-4A3C-9F37-54F4262049C2}" type="parTrans" cxnId="{B1D9F584-1C53-47DB-AEEE-1CBCAE6E8B2C}">
      <dgm:prSet/>
      <dgm:spPr/>
      <dgm:t>
        <a:bodyPr/>
        <a:lstStyle/>
        <a:p>
          <a:endParaRPr lang="en-US"/>
        </a:p>
      </dgm:t>
    </dgm:pt>
    <dgm:pt modelId="{8925BDCC-266D-440A-AE55-4A45391FDEE8}" type="sibTrans" cxnId="{B1D9F584-1C53-47DB-AEEE-1CBCAE6E8B2C}">
      <dgm:prSet/>
      <dgm:spPr/>
      <dgm:t>
        <a:bodyPr/>
        <a:lstStyle/>
        <a:p>
          <a:endParaRPr lang="en-US"/>
        </a:p>
      </dgm:t>
    </dgm:pt>
    <dgm:pt modelId="{64C65FBD-2770-4296-B055-1D0CB6263E2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400" i="0" dirty="0">
              <a:latin typeface="Arial Rounded MT Bold" panose="020F0704030504030204" pitchFamily="34" charset="0"/>
            </a:rPr>
            <a:t>Delete unused subtypes</a:t>
          </a:r>
        </a:p>
      </dgm:t>
    </dgm:pt>
    <dgm:pt modelId="{F0664139-9817-46EA-B89F-D840DAED4018}" type="parTrans" cxnId="{569F664F-FF4C-4AD9-9A47-2F88AE64A582}">
      <dgm:prSet/>
      <dgm:spPr/>
      <dgm:t>
        <a:bodyPr/>
        <a:lstStyle/>
        <a:p>
          <a:endParaRPr lang="en-US"/>
        </a:p>
      </dgm:t>
    </dgm:pt>
    <dgm:pt modelId="{3A1FDBC4-77F2-4892-8FF2-B4075C5D21FD}" type="sibTrans" cxnId="{569F664F-FF4C-4AD9-9A47-2F88AE64A582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513" custScaleY="133934" custLinFactY="9798" custLinFactNeighborX="535" custLinFactNeighborY="100000">
        <dgm:presLayoutVars>
          <dgm:bulletEnabled val="1"/>
        </dgm:presLayoutVars>
      </dgm:prSet>
      <dgm:spPr/>
    </dgm:pt>
  </dgm:ptLst>
  <dgm:cxnLst>
    <dgm:cxn modelId="{D15F4004-AA85-43F0-9B9E-72C50584E255}" type="presOf" srcId="{E54C1501-B885-41C9-A459-924C62763C38}" destId="{12E172B9-01B0-436D-9684-1CCC8FA3FE5C}" srcOrd="0" destOrd="0" presId="urn:microsoft.com/office/officeart/2005/8/layout/list1"/>
    <dgm:cxn modelId="{A763F11B-E654-48B5-9001-3FDFE0E82A91}" srcId="{FA84BF92-43C6-4E94-A77F-6263E68B6783}" destId="{933404C3-71C1-4D18-B9FD-75586F600A99}" srcOrd="3" destOrd="0" parTransId="{2B744874-9633-40F4-9DED-705E41F38C53}" sibTransId="{D2CFFAB0-E001-44A9-8BBB-4C054B4F3233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517FE2F-D322-4391-903E-CDDBD6DF8410}" type="presOf" srcId="{1E7A9377-D2E7-4C34-A5A4-1F697CF2BD27}" destId="{12E172B9-01B0-436D-9684-1CCC8FA3FE5C}" srcOrd="0" destOrd="5" presId="urn:microsoft.com/office/officeart/2005/8/layout/list1"/>
    <dgm:cxn modelId="{FA8D9B34-F482-46D8-A373-0942A786AF94}" srcId="{FA84BF92-43C6-4E94-A77F-6263E68B6783}" destId="{E54C1501-B885-41C9-A459-924C62763C38}" srcOrd="0" destOrd="0" parTransId="{5F1403F7-D47F-43CE-86F1-F0BA69A24D0C}" sibTransId="{CBA49A36-68D0-4253-8440-4B9462231D22}"/>
    <dgm:cxn modelId="{841F0A5B-1D3D-41EA-8042-B3658D59B2CD}" srcId="{FA84BF92-43C6-4E94-A77F-6263E68B6783}" destId="{1E7A9377-D2E7-4C34-A5A4-1F697CF2BD27}" srcOrd="5" destOrd="0" parTransId="{8BD8C36F-7F42-4503-A46D-67C9E5B4E29F}" sibTransId="{3AC4C0C0-8FA4-45F3-B6A6-ADD21E4377B0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8237E761-C21F-42AE-B62C-F852E11E1CD8}" type="presOf" srcId="{933404C3-71C1-4D18-B9FD-75586F600A9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A61C3B46-1EA4-4497-A1A0-7BE8BF944910}" srcId="{FA84BF92-43C6-4E94-A77F-6263E68B6783}" destId="{F2129C48-C6C3-40AB-A457-A82C4EA86B28}" srcOrd="2" destOrd="0" parTransId="{E259339B-819F-4ECB-9A41-20ADCF716A12}" sibTransId="{7DF20D72-0B8D-4D7E-A829-3EF2FE044EB0}"/>
    <dgm:cxn modelId="{569F664F-FF4C-4AD9-9A47-2F88AE64A582}" srcId="{FA84BF92-43C6-4E94-A77F-6263E68B6783}" destId="{64C65FBD-2770-4296-B055-1D0CB6263E2C}" srcOrd="7" destOrd="0" parTransId="{F0664139-9817-46EA-B89F-D840DAED4018}" sibTransId="{3A1FDBC4-77F2-4892-8FF2-B4075C5D21FD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46B2781-54B3-49C9-8675-D4C19EB931F8}" srcId="{FA84BF92-43C6-4E94-A77F-6263E68B6783}" destId="{F6F9F82A-B2D5-4B48-91DD-E6AEE5ABAA2D}" srcOrd="1" destOrd="0" parTransId="{CDEBD577-1580-4BC2-81E6-20273905A6AE}" sibTransId="{43980CCC-5DBF-465A-AC85-2167F9051AC4}"/>
    <dgm:cxn modelId="{221B3782-F3F2-4D79-BBCD-477050B72F53}" type="presOf" srcId="{F6F9F82A-B2D5-4B48-91DD-E6AEE5ABAA2D}" destId="{12E172B9-01B0-436D-9684-1CCC8FA3FE5C}" srcOrd="0" destOrd="1" presId="urn:microsoft.com/office/officeart/2005/8/layout/list1"/>
    <dgm:cxn modelId="{B1D9F584-1C53-47DB-AEEE-1CBCAE6E8B2C}" srcId="{FA84BF92-43C6-4E94-A77F-6263E68B6783}" destId="{72C602D6-A20D-4D8E-B839-95602B2F705A}" srcOrd="6" destOrd="0" parTransId="{4754093F-8910-4A3C-9F37-54F4262049C2}" sibTransId="{8925BDCC-266D-440A-AE55-4A45391FDEE8}"/>
    <dgm:cxn modelId="{129EF7C6-DABD-46FD-9FD4-21F2EC6A006F}" type="presOf" srcId="{E39A41BC-B548-41BB-8AD7-4E8708D7F3C6}" destId="{12E172B9-01B0-436D-9684-1CCC8FA3FE5C}" srcOrd="0" destOrd="4" presId="urn:microsoft.com/office/officeart/2005/8/layout/list1"/>
    <dgm:cxn modelId="{AF4FB4C8-9FD8-4525-886D-036C523E9E99}" type="presOf" srcId="{F2129C48-C6C3-40AB-A457-A82C4EA86B28}" destId="{12E172B9-01B0-436D-9684-1CCC8FA3FE5C}" srcOrd="0" destOrd="2" presId="urn:microsoft.com/office/officeart/2005/8/layout/list1"/>
    <dgm:cxn modelId="{E0F40BD0-E4E8-496E-B5C6-74C0B064372A}" type="presOf" srcId="{72C602D6-A20D-4D8E-B839-95602B2F705A}" destId="{12E172B9-01B0-436D-9684-1CCC8FA3FE5C}" srcOrd="0" destOrd="6" presId="urn:microsoft.com/office/officeart/2005/8/layout/list1"/>
    <dgm:cxn modelId="{C7D5C0F0-4F0A-4625-943A-85AA78822EE4}" srcId="{FA84BF92-43C6-4E94-A77F-6263E68B6783}" destId="{E39A41BC-B548-41BB-8AD7-4E8708D7F3C6}" srcOrd="4" destOrd="0" parTransId="{782DE37A-5E12-4D13-87E8-2BE0CD943FDA}" sibTransId="{9E182A3E-1F1A-4426-BF29-8898095916E1}"/>
    <dgm:cxn modelId="{B7077CF6-E731-48E5-8791-F9CC38BCAE29}" type="presOf" srcId="{64C65FBD-2770-4296-B055-1D0CB6263E2C}" destId="{12E172B9-01B0-436D-9684-1CCC8FA3FE5C}" srcOrd="0" destOrd="7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May 20th, Thursday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 Data Transparency SLOs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DRAFT RMGRR Switch Hold Removal Required Documents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9A098DE-C8C9-4074-A034-B578345A16B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Update SCR Switch Hold Repository </a:t>
          </a:r>
        </a:p>
      </dgm:t>
    </dgm:pt>
    <dgm:pt modelId="{F66EF8E5-F68D-486D-AB35-2C3F9020D558}" type="parTrans" cxnId="{F14029BB-4626-4996-8766-C6063148627C}">
      <dgm:prSet/>
      <dgm:spPr/>
      <dgm:t>
        <a:bodyPr/>
        <a:lstStyle/>
        <a:p>
          <a:endParaRPr lang="en-US"/>
        </a:p>
      </dgm:t>
    </dgm:pt>
    <dgm:pt modelId="{0E2569E8-B6B4-4FA7-8F31-6D893F8A7C4C}" type="sibTrans" cxnId="{F14029BB-4626-4996-8766-C6063148627C}">
      <dgm:prSet/>
      <dgm:spPr/>
      <dgm:t>
        <a:bodyPr/>
        <a:lstStyle/>
        <a:p>
          <a:endParaRPr lang="en-US"/>
        </a:p>
      </dgm:t>
    </dgm:pt>
    <dgm:pt modelId="{872FA0E4-0FAF-454B-8CD0-5154B75B743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DRAFT SCR Administrative MT Enhancements</a:t>
          </a:r>
        </a:p>
      </dgm:t>
    </dgm:pt>
    <dgm:pt modelId="{7D403D86-9137-49D3-A1FB-021100101644}" type="parTrans" cxnId="{E363B05C-CAD4-447B-B236-863A875929FA}">
      <dgm:prSet/>
      <dgm:spPr/>
      <dgm:t>
        <a:bodyPr/>
        <a:lstStyle/>
        <a:p>
          <a:endParaRPr lang="en-US"/>
        </a:p>
      </dgm:t>
    </dgm:pt>
    <dgm:pt modelId="{0DA87F3D-D427-4895-BD72-51047AF2B355}" type="sibTrans" cxnId="{E363B05C-CAD4-447B-B236-863A875929FA}">
      <dgm:prSet/>
      <dgm:spPr/>
      <dgm:t>
        <a:bodyPr/>
        <a:lstStyle/>
        <a:p>
          <a:endParaRPr lang="en-US"/>
        </a:p>
      </dgm:t>
    </dgm:pt>
    <dgm:pt modelId="{8EBD1224-AFB4-49B8-99B3-695EB06089F3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Communications Update – </a:t>
          </a:r>
          <a:r>
            <a:rPr lang="en-US" sz="2000" dirty="0" err="1">
              <a:latin typeface="Arial Rounded MT Bold" panose="020F0704030504030204" pitchFamily="34" charset="0"/>
            </a:rPr>
            <a:t>listserves</a:t>
          </a:r>
          <a:endParaRPr lang="en-US" sz="2000" dirty="0">
            <a:latin typeface="Arial Rounded MT Bold" panose="020F0704030504030204" pitchFamily="34" charset="0"/>
          </a:endParaRPr>
        </a:p>
      </dgm:t>
    </dgm:pt>
    <dgm:pt modelId="{89CB2220-568D-4D89-83AD-6D00733B35C8}" type="parTrans" cxnId="{B2D8813C-E00A-44EE-B14B-B34088B09003}">
      <dgm:prSet/>
      <dgm:spPr/>
      <dgm:t>
        <a:bodyPr/>
        <a:lstStyle/>
        <a:p>
          <a:endParaRPr lang="en-US"/>
        </a:p>
      </dgm:t>
    </dgm:pt>
    <dgm:pt modelId="{F027657A-7786-4362-BBDC-FE24D4DAF482}" type="sibTrans" cxnId="{B2D8813C-E00A-44EE-B14B-B34088B09003}">
      <dgm:prSet/>
      <dgm:spPr/>
      <dgm:t>
        <a:bodyPr/>
        <a:lstStyle/>
        <a:p>
          <a:endParaRPr lang="en-US"/>
        </a:p>
      </dgm:t>
    </dgm:pt>
    <dgm:pt modelId="{6CAD2C90-639F-4124-A08A-FE3A6ACC25E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MIS API Functionality Workshop</a:t>
          </a:r>
        </a:p>
      </dgm:t>
    </dgm:pt>
    <dgm:pt modelId="{3A3BA64E-02CC-42BC-A196-9EF0C0837FEE}" type="parTrans" cxnId="{E4BE7F39-F65A-4A9A-9E00-E5E56AE1A020}">
      <dgm:prSet/>
      <dgm:spPr/>
      <dgm:t>
        <a:bodyPr/>
        <a:lstStyle/>
        <a:p>
          <a:endParaRPr lang="en-US"/>
        </a:p>
      </dgm:t>
    </dgm:pt>
    <dgm:pt modelId="{403078B1-ADB5-4E81-AE31-847EDB3CCA17}" type="sibTrans" cxnId="{E4BE7F39-F65A-4A9A-9E00-E5E56AE1A020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3D2F0202-3A7F-497F-AEA5-0785DA172795}" srcId="{D2506135-395C-47B0-8DA9-C3F76649FF22}" destId="{424360A5-64F0-4FC6-AA52-D1899C40EDFB}" srcOrd="1" destOrd="0" parTransId="{BD926AA6-F3A6-4C52-9DE8-9917ED40F485}" sibTransId="{EEAE7D86-8758-4A7E-ABF9-DA889171220C}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4282921B-A570-4463-B1D2-09E4901DDCEB}" type="presOf" srcId="{872FA0E4-0FAF-454B-8CD0-5154B75B743B}" destId="{5FD4668F-81DD-421E-9924-50274E363CDB}" srcOrd="0" destOrd="8" presId="urn:microsoft.com/office/officeart/2005/8/layout/list1"/>
    <dgm:cxn modelId="{E4BE7F39-F65A-4A9A-9E00-E5E56AE1A020}" srcId="{D2506135-395C-47B0-8DA9-C3F76649FF22}" destId="{6CAD2C90-639F-4124-A08A-FE3A6ACC25E6}" srcOrd="3" destOrd="0" parTransId="{3A3BA64E-02CC-42BC-A196-9EF0C0837FEE}" sibTransId="{403078B1-ADB5-4E81-AE31-847EDB3CCA17}"/>
    <dgm:cxn modelId="{B2D8813C-E00A-44EE-B14B-B34088B09003}" srcId="{D2506135-395C-47B0-8DA9-C3F76649FF22}" destId="{8EBD1224-AFB4-49B8-99B3-695EB06089F3}" srcOrd="2" destOrd="0" parTransId="{89CB2220-568D-4D89-83AD-6D00733B35C8}" sibTransId="{F027657A-7786-4362-BBDC-FE24D4DAF482}"/>
    <dgm:cxn modelId="{E363B05C-CAD4-447B-B236-863A875929FA}" srcId="{D2506135-395C-47B0-8DA9-C3F76649FF22}" destId="{872FA0E4-0FAF-454B-8CD0-5154B75B743B}" srcOrd="6" destOrd="0" parTransId="{7D403D86-9137-49D3-A1FB-021100101644}" sibTransId="{0DA87F3D-D427-4895-BD72-51047AF2B355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3622ED47-240E-47A1-8964-90AAD8FC7191}" type="presOf" srcId="{6CAD2C90-639F-4124-A08A-FE3A6ACC25E6}" destId="{5FD4668F-81DD-421E-9924-50274E363CDB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F14029BB-4626-4996-8766-C6063148627C}" srcId="{D2506135-395C-47B0-8DA9-C3F76649FF22}" destId="{89A098DE-C8C9-4074-A034-B578345A16B8}" srcOrd="5" destOrd="0" parTransId="{F66EF8E5-F68D-486D-AB35-2C3F9020D558}" sibTransId="{0E2569E8-B6B4-4FA7-8F31-6D893F8A7C4C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211A7D6-D143-4431-9C33-1A7AD87CE162}" type="presOf" srcId="{424360A5-64F0-4FC6-AA52-D1899C40EDFB}" destId="{5FD4668F-81DD-421E-9924-50274E363CDB}" srcOrd="0" destOrd="3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644863DD-E1C8-4404-A55F-81701DEB37D9}" type="presOf" srcId="{89A098DE-C8C9-4074-A034-B578345A16B8}" destId="{5FD4668F-81DD-421E-9924-50274E363CDB}" srcOrd="0" destOrd="7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0DAC02F6-DA0C-48C7-AEAA-C39DACDA16FF}" type="presOf" srcId="{8EBD1224-AFB4-49B8-99B3-695EB06089F3}" destId="{5FD4668F-81DD-421E-9924-50274E363CDB}" srcOrd="0" destOrd="4" presId="urn:microsoft.com/office/officeart/2005/8/layout/list1"/>
    <dgm:cxn modelId="{FAD8BCF6-0BD5-4CEC-8174-943BAFDA944B}" type="presOf" srcId="{FEC7BFBB-07ED-472A-ABFA-226EB2CB93DE}" destId="{5FD4668F-81DD-421E-9924-50274E363CDB}" srcOrd="0" destOrd="6" presId="urn:microsoft.com/office/officeart/2005/8/layout/list1"/>
    <dgm:cxn modelId="{DD9BBEF8-A4B3-48FA-91E0-91E0D2ED4E5C}" srcId="{D2506135-395C-47B0-8DA9-C3F76649FF22}" destId="{FEC7BFBB-07ED-472A-ABFA-226EB2CB93DE}" srcOrd="4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67005"/>
          <a:ext cx="11329647" cy="432695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6624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Switch Hold Notification Process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u="sng" kern="1200" dirty="0"/>
            <a:t>CURRENT Process</a:t>
          </a:r>
          <a:r>
            <a:rPr lang="en-US" sz="2000" kern="1200" dirty="0"/>
            <a:t>:  files delivered by TDSPs to secured FTP sites by 9 AM weekdays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u="sng" kern="1200" dirty="0"/>
            <a:t>PROPOSED Process</a:t>
          </a:r>
          <a:r>
            <a:rPr lang="en-US" sz="2000" kern="1200" dirty="0"/>
            <a:t>: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Master files submitted by TDSPs to ERCOT via NAESB for posting via secured MIS site no later than </a:t>
          </a:r>
          <a:r>
            <a:rPr lang="en-US" sz="2000" u="sng" kern="1200" dirty="0"/>
            <a:t>5 AM </a:t>
          </a:r>
          <a:r>
            <a:rPr lang="en-US" sz="2000" kern="1200" dirty="0"/>
            <a:t>each day representing SH revisions of the day prior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ERCOT to receive and post the five .csv formatted switch hold files (one from each TDU) in a designated location on ERCOT MIS behind a digital certificate by </a:t>
          </a:r>
          <a:r>
            <a:rPr lang="en-US" sz="2000" u="sng" kern="1200" dirty="0"/>
            <a:t>6 AM </a:t>
          </a:r>
          <a:r>
            <a:rPr lang="en-US" sz="2000" kern="1200" dirty="0"/>
            <a:t>each day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Files will be formatted the same as today (RMG Appendices J1)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Naming convention will remain the same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Files may be delivered daily. ERCOT will post files if made available.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Current files will replace historical files, so only one file from each of the five TDUs will be in the repository at one time.</a:t>
          </a:r>
        </a:p>
      </dsp:txBody>
      <dsp:txXfrm>
        <a:off x="0" y="567005"/>
        <a:ext cx="11329647" cy="432695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375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SCR Switch Hold Repository Proposal</a:t>
          </a:r>
        </a:p>
      </dsp:txBody>
      <dsp:txXfrm>
        <a:off x="0" y="0"/>
        <a:ext cx="10829645" cy="637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03717"/>
          <a:ext cx="11329647" cy="4839378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7137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All system SLAs are met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API performance was slower 2/7 – 3/21 due to site failover and ‘debug’ functionality was processing 50K – 60K records that normally processes 200 - 400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Future API performance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:  half dozen new entities soon to be utilizing API functionality- may put pressure on performance.  GUI performance to improve, API performance may decrease.  ERCOT assures API SLOs will not be compromised.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functionality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ERCOT will consider sponsoring a workshop to reach a broad audience regarding this need.  Request for a revision to the original architecture and detailing ask is forthcoming.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May Retail Release 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extended outage – Saturday, May 1</a:t>
          </a:r>
          <a:r>
            <a:rPr lang="en-US" sz="2000" kern="1200" baseline="30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st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 @ 2PM impacted same day enrollments from 2PM – 7PM.  A big </a:t>
          </a:r>
          <a:r>
            <a:rPr lang="en-US" sz="20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thank you to the TDUs 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for accommodating work-around </a:t>
          </a:r>
          <a:r>
            <a:rPr lang="en-US" sz="2000" kern="1200" dirty="0" err="1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processes.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Discussion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of ERCOT MIS API functionality w/ ability to view via API as is in the GUI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03717"/>
        <a:ext cx="11329647" cy="4839378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486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48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811559"/>
          <a:ext cx="11329647" cy="40824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74904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ERCOT IT is reviewing alternative solution platforms and considering bringing the functionality “on premises”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While the above represents long-term solutions, the question was raised what short-term solutions were being brought forth.  It was suggested to leverage distribution lists for Client Services teams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ERCOT IT and TDTMS agreed a </a:t>
          </a:r>
          <a:r>
            <a:rPr lang="en-US" sz="2400" kern="1200" dirty="0" err="1"/>
            <a:t>listserve</a:t>
          </a:r>
          <a:r>
            <a:rPr lang="en-US" sz="2400" kern="1200" dirty="0"/>
            <a:t> SLO could easily fold into the Market Data Transparency SLOs currently under the purview of TDTMS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Request sent to Ted Hailu framing TDTMS’s questions and offering to monitor performance SLOs around </a:t>
          </a:r>
          <a:r>
            <a:rPr lang="en-US" sz="2400" kern="1200" dirty="0" err="1"/>
            <a:t>listserves</a:t>
          </a:r>
          <a:endParaRPr lang="en-US" sz="2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sp:txBody>
      <dsp:txXfrm>
        <a:off x="0" y="811559"/>
        <a:ext cx="11329647" cy="4082400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0593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ERCOT Communications - </a:t>
          </a:r>
          <a:r>
            <a:rPr lang="en-US" sz="2400" kern="1200" dirty="0" err="1">
              <a:latin typeface="Arial Rounded MT Bold" panose="020F0704030504030204" pitchFamily="34" charset="0"/>
            </a:rPr>
            <a:t>Listserves</a:t>
          </a:r>
          <a:endParaRPr lang="en-US" sz="2400" kern="1200" dirty="0">
            <a:latin typeface="Arial Rounded MT Bold" panose="020F0704030504030204" pitchFamily="34" charset="0"/>
          </a:endParaRPr>
        </a:p>
      </dsp:txBody>
      <dsp:txXfrm rot="-10800000">
        <a:off x="0" y="0"/>
        <a:ext cx="10738556" cy="10593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727714"/>
          <a:ext cx="11329647" cy="4166245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12420" rIns="879306" bIns="199136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800" kern="1200" dirty="0"/>
            <a:t>Clarifies/Revises documentation required for the removal of a Switch Hold: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Re-arranges the order of “other” acceptable additional documentation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Adds clarity indicating “cell phone invoices are not accepted” and “warranty deeds are not acceptable closing documents”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Requires </a:t>
          </a:r>
          <a:r>
            <a:rPr lang="en-US" sz="2400" i="1" kern="1200" dirty="0"/>
            <a:t>all fields </a:t>
          </a:r>
          <a:r>
            <a:rPr lang="en-US" sz="2400" kern="1200" dirty="0"/>
            <a:t>on the New Occupant Statement be completed *noting the ESI may be completed by the customer or the submitting REP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Aligns RMG language on the New Occupant Statement for clarity to customers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highlight>
                <a:srgbClr val="FFFF00"/>
              </a:highlight>
            </a:rPr>
            <a:t>ACTION</a:t>
          </a:r>
          <a:r>
            <a:rPr lang="en-US" sz="2400" kern="1200" dirty="0"/>
            <a:t>:  please review proposed language and offer your input at the next TDTMS meeting</a:t>
          </a:r>
        </a:p>
      </dsp:txBody>
      <dsp:txXfrm>
        <a:off x="0" y="727714"/>
        <a:ext cx="11329647" cy="4166245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88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kern="1200" dirty="0" err="1">
              <a:latin typeface="Arial Rounded MT Bold" panose="020F0704030504030204" pitchFamily="34" charset="0"/>
            </a:rPr>
            <a:t>Documention</a:t>
          </a:r>
          <a:r>
            <a:rPr lang="en-US" sz="2400" kern="1200" dirty="0">
              <a:latin typeface="Arial Rounded MT Bold" panose="020F0704030504030204" pitchFamily="34" charset="0"/>
            </a:rPr>
            <a:t> </a:t>
          </a:r>
        </a:p>
      </dsp:txBody>
      <dsp:txXfrm rot="-10800000">
        <a:off x="0" y="0"/>
        <a:ext cx="10738556" cy="8819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981443"/>
          <a:ext cx="11329647" cy="391251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291592" rIns="879306" bIns="99568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0" y="981443"/>
        <a:ext cx="11329647" cy="3912516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0593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kern="1200" dirty="0" err="1">
              <a:latin typeface="Arial Rounded MT Bold" panose="020F0704030504030204" pitchFamily="34" charset="0"/>
            </a:rPr>
            <a:t>Documention</a:t>
          </a:r>
          <a:r>
            <a:rPr lang="en-US" sz="2400" kern="1200" dirty="0">
              <a:latin typeface="Arial Rounded MT Bold" panose="020F0704030504030204" pitchFamily="34" charset="0"/>
            </a:rPr>
            <a:t> - NOS </a:t>
          </a:r>
        </a:p>
      </dsp:txBody>
      <dsp:txXfrm rot="-10800000">
        <a:off x="0" y="0"/>
        <a:ext cx="10738556" cy="1059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641793"/>
          <a:ext cx="11329647" cy="410137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3130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List of 8 “administrative” issues/opportunities for consideration.  Goal is to align enhancements with possible MarkeTrak Upgrade 2021 features/functionality…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ERCOT plans to introduce upgrade late Q2/early Q3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Some upgrade features that may possibly alignment with SCR: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The Rolodex would require re-creation and efficiencies in streamlining might be gained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Removal of sub-types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Aligning market training of tech upgrade with proposed enhancements</a:t>
          </a:r>
        </a:p>
      </dsp:txBody>
      <dsp:txXfrm>
        <a:off x="0" y="641793"/>
        <a:ext cx="11329647" cy="4101373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8479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SCR – Administrative MarkeTrak Enhancements &amp; MarkeTrak Upgrade </a:t>
          </a:r>
        </a:p>
      </dsp:txBody>
      <dsp:txXfrm>
        <a:off x="0" y="0"/>
        <a:ext cx="10829645" cy="8479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25209"/>
          <a:ext cx="11329647" cy="436875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2461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Align drop down choices for IAS with current language in RMG and MT User’s Guide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Develop a common list of </a:t>
          </a:r>
          <a:r>
            <a:rPr lang="en-US" sz="2400" i="0" kern="1200" dirty="0" err="1">
              <a:latin typeface="Arial Rounded MT Bold" panose="020F0704030504030204" pitchFamily="34" charset="0"/>
            </a:rPr>
            <a:t>unexecutable</a:t>
          </a:r>
          <a:r>
            <a:rPr lang="en-US" sz="2400" i="0" kern="1200" dirty="0">
              <a:latin typeface="Arial Rounded MT Bold" panose="020F0704030504030204" pitchFamily="34" charset="0"/>
            </a:rPr>
            <a:t> reasons for each subtype to assist with monitoring and tracking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Downsize and streamline the current Rolodex feature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Escalation emails for IAS if “begun working” and not transitioned within 7 days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Escalation emails for Rescission process if have not transitioned within 2 days AND/OR submitted BDMVI in 2 days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Escalation reports to include ESI and MT#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Reporting on ‘last modified date’ if MT was auto-closed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400" i="0" kern="1200" dirty="0">
              <a:latin typeface="Arial Rounded MT Bold" panose="020F0704030504030204" pitchFamily="34" charset="0"/>
            </a:rPr>
            <a:t>Delete unused subtypes</a:t>
          </a:r>
        </a:p>
      </dsp:txBody>
      <dsp:txXfrm>
        <a:off x="0" y="525209"/>
        <a:ext cx="11329647" cy="436875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839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SCR – Administrative MarkeTrak Enhancements</a:t>
          </a:r>
        </a:p>
      </dsp:txBody>
      <dsp:txXfrm>
        <a:off x="0" y="0"/>
        <a:ext cx="10829645" cy="5839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43075"/>
          <a:ext cx="11329646" cy="41630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999744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 Data Transparency SLOs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Communications Update – </a:t>
          </a:r>
          <a:r>
            <a:rPr lang="en-US" sz="2000" kern="1200" dirty="0" err="1">
              <a:latin typeface="Arial Rounded MT Bold" panose="020F0704030504030204" pitchFamily="34" charset="0"/>
            </a:rPr>
            <a:t>listserves</a:t>
          </a: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MIS API Functionality Workshop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DRAFT RMGRR Switch Hold Removal Required Documents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Update SCR Switch Hold Repository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DRAFT SCR Administrative MT Enhancements</a:t>
          </a:r>
        </a:p>
      </dsp:txBody>
      <dsp:txXfrm>
        <a:off x="0" y="43075"/>
        <a:ext cx="11329646" cy="4163004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May 20th, Thursday @ 9:30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May 4th,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731745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61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912793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729444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286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979727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1143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533975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1A8BFD2-D251-42D6-98B9-BA67C55DE3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9080" y="2139249"/>
            <a:ext cx="7771943" cy="356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6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782839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36437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062993"/>
              </p:ext>
            </p:extLst>
          </p:nvPr>
        </p:nvGraphicFramePr>
        <p:xfrm>
          <a:off x="636918" y="113833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945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495352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3497</TotalTime>
  <Words>756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Aharoni</vt:lpstr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126</cp:revision>
  <dcterms:created xsi:type="dcterms:W3CDTF">2019-02-27T15:25:50Z</dcterms:created>
  <dcterms:modified xsi:type="dcterms:W3CDTF">2021-05-03T03:27:51Z</dcterms:modified>
</cp:coreProperties>
</file>