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68" r:id="rId7"/>
    <p:sldId id="267" r:id="rId8"/>
    <p:sldId id="263" r:id="rId9"/>
    <p:sldId id="266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509" autoAdjust="0"/>
  </p:normalViewPr>
  <p:slideViewPr>
    <p:cSldViewPr showGuides="1">
      <p:cViewPr varScale="1">
        <p:scale>
          <a:sx n="124" d="100"/>
          <a:sy n="124" d="100"/>
        </p:scale>
        <p:origin x="28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Competitive vs. Municipal vs. Cooperative breakdown: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Competitive: </a:t>
            </a:r>
            <a:r>
              <a:rPr lang="en-US" baseline="0" dirty="0" smtClean="0"/>
              <a:t>447 </a:t>
            </a:r>
            <a:r>
              <a:rPr lang="en-US" baseline="0" dirty="0" smtClean="0"/>
              <a:t>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Municipal: 336 MW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Cooperative: 159 MW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99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NOIE data is submitted through surveys. Competitive</a:t>
            </a:r>
            <a:r>
              <a:rPr lang="en-US" baseline="0" dirty="0" smtClean="0"/>
              <a:t> TDSP data is submitted through load profile codes.</a:t>
            </a:r>
            <a:endParaRPr lang="en-US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A</a:t>
            </a:r>
            <a:r>
              <a:rPr lang="en-US" baseline="0" dirty="0" smtClean="0"/>
              <a:t> revised 2020 Q4 report has been posted to add NOIE data that had not been reported to ERCOT prior to the annual report. This slide reflects the revised report.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59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1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96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Unregistered Distributed Generation Reports:</a:t>
            </a:r>
          </a:p>
          <a:p>
            <a:r>
              <a:rPr lang="en-US" b="1" dirty="0" smtClean="0"/>
              <a:t>2020 Annual Report</a:t>
            </a:r>
          </a:p>
          <a:p>
            <a:r>
              <a:rPr lang="en-US" b="1" dirty="0" smtClean="0"/>
              <a:t>2021 Q1 Report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5/5/2021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Annual Report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Competitive TDSP data: Same as quarterly report</a:t>
            </a:r>
          </a:p>
          <a:p>
            <a:r>
              <a:rPr lang="en-US" sz="2400" dirty="0" smtClean="0"/>
              <a:t>NOIE data: All NOIEs required to report all capacity in annual report</a:t>
            </a:r>
          </a:p>
          <a:p>
            <a:r>
              <a:rPr lang="en-US" sz="2400" dirty="0" smtClean="0"/>
              <a:t>Unlike 2019 annual report, no reporting exemption for 2020 report</a:t>
            </a:r>
          </a:p>
          <a:p>
            <a:r>
              <a:rPr lang="en-US" sz="2400" dirty="0" smtClean="0"/>
              <a:t>NOIE response rates:</a:t>
            </a:r>
          </a:p>
          <a:p>
            <a:pPr lvl="1"/>
            <a:r>
              <a:rPr lang="en-US" sz="2000" dirty="0" smtClean="0"/>
              <a:t>2019: 60%</a:t>
            </a:r>
          </a:p>
          <a:p>
            <a:pPr lvl="1"/>
            <a:r>
              <a:rPr lang="en-US" sz="2000" dirty="0" smtClean="0"/>
              <a:t>2020: </a:t>
            </a:r>
            <a:r>
              <a:rPr lang="en-US" sz="2000" dirty="0" smtClean="0"/>
              <a:t>96%</a:t>
            </a:r>
            <a:endParaRPr lang="en-US" sz="2000" dirty="0" smtClean="0"/>
          </a:p>
          <a:p>
            <a:r>
              <a:rPr lang="en-US" sz="2400" dirty="0" smtClean="0"/>
              <a:t>If the totals </a:t>
            </a:r>
            <a:r>
              <a:rPr lang="en-US" sz="2400" dirty="0" smtClean="0"/>
              <a:t>meaningfully change </a:t>
            </a:r>
            <a:r>
              <a:rPr lang="en-US" sz="2400" dirty="0" smtClean="0"/>
              <a:t>from the few remaining NOIE reports, we will post a revised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5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2020 Annual 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970061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/>
                <a:gridCol w="609600"/>
                <a:gridCol w="599361"/>
                <a:gridCol w="609193"/>
                <a:gridCol w="609193"/>
                <a:gridCol w="609193"/>
                <a:gridCol w="609193"/>
                <a:gridCol w="609193"/>
                <a:gridCol w="609193"/>
                <a:gridCol w="609193"/>
                <a:gridCol w="546488"/>
                <a:gridCol w="990597"/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 Annual 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Distributed Generation 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Cumulative Installed </a:t>
                      </a: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778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942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53335" y="6131058"/>
            <a:ext cx="4785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Totals may not match the sum of their columns/rows due to rounding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9071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2021 Q1 Unregistered Distributed Generation Report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9119084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/>
                <a:gridCol w="609600"/>
                <a:gridCol w="599361"/>
                <a:gridCol w="609193"/>
                <a:gridCol w="609193"/>
                <a:gridCol w="609193"/>
                <a:gridCol w="609193"/>
                <a:gridCol w="609193"/>
                <a:gridCol w="609193"/>
                <a:gridCol w="609193"/>
                <a:gridCol w="546488"/>
                <a:gridCol w="990597"/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2021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Q1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Distributed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Generation Cumulative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Installed 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1,003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053335" y="6131058"/>
            <a:ext cx="47858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Totals may not match the sum of their columns/rows due to rounding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967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2020 </a:t>
            </a:r>
            <a:r>
              <a:rPr lang="en-US" dirty="0" smtClean="0"/>
              <a:t>Q4 → 2021 Q1 </a:t>
            </a:r>
            <a:r>
              <a:rPr lang="en-US" b="1" dirty="0" smtClean="0">
                <a:solidFill>
                  <a:schemeClr val="accent1"/>
                </a:solidFill>
              </a:rPr>
              <a:t>Change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286891"/>
              </p:ext>
            </p:extLst>
          </p:nvPr>
        </p:nvGraphicFramePr>
        <p:xfrm>
          <a:off x="381003" y="1295400"/>
          <a:ext cx="8458194" cy="4728682"/>
        </p:xfrm>
        <a:graphic>
          <a:graphicData uri="http://schemas.openxmlformats.org/drawingml/2006/table">
            <a:tbl>
              <a:tblPr/>
              <a:tblGrid>
                <a:gridCol w="1447797"/>
                <a:gridCol w="609600"/>
                <a:gridCol w="599361"/>
                <a:gridCol w="609193"/>
                <a:gridCol w="609193"/>
                <a:gridCol w="609193"/>
                <a:gridCol w="609193"/>
                <a:gridCol w="609193"/>
                <a:gridCol w="609193"/>
                <a:gridCol w="609193"/>
                <a:gridCol w="546488"/>
                <a:gridCol w="990597"/>
              </a:tblGrid>
              <a:tr h="36845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Load Zone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gridSpan="11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2020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Q4 → 2021 Q1</a:t>
                      </a:r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Change in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Distributed Generation Installed Capacity in MW (AC)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85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SOLAR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OTHER NON-RENEWABLE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2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&lt; 50 kW</a:t>
                      </a:r>
                    </a:p>
                  </a:txBody>
                  <a:tcPr marL="8048" marR="8048" marT="8048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≥ 50 kW</a:t>
                      </a:r>
                    </a:p>
                  </a:txBody>
                  <a:tcPr marL="8048" marR="8048" marT="804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Combined</a:t>
                      </a:r>
                    </a:p>
                  </a:txBody>
                  <a:tcPr marL="8048" marR="8048" marT="804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LZ_AEN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+1.78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+2.01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+1.78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+2.01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+3.79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LZ_CPS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+10.17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+5.33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+10.17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+5.33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+15.50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LZ_HOUSTON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+12.62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+0.07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+12.62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+0.07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+12.69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LZ_LCRA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+5.13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+3.28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+0.21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+5.34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3.28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+8.61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LZ_NORTH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33.02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+2.33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0.10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+0.39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-2.90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33.52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-0.57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+32.95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LZ_RAYBN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+2.03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-0.01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+2.01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+2.02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42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LZ_SOUTH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+3.64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+1.60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+0.14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+3.79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+1.60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+5.39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LZ_WEST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6.40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+0.64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-0.03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6.38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+0.64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7.01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845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 marL="8048" marR="8048" marT="804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F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+74.79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15.26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0.06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+0.75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-2.90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+75.60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+12.36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+87.96</a:t>
                      </a:r>
                      <a:endParaRPr 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8048" marR="8048" marT="804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99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707784"/>
            <a:ext cx="7239000" cy="52138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Unregistered DG Growth: 2016-Q2* to 2021-Q1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5867400"/>
            <a:ext cx="7391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* 2016-Q2 was the first report published after implementation of report changes per NPRR794/COPMGR044</a:t>
            </a:r>
          </a:p>
          <a:p>
            <a:r>
              <a:rPr lang="en-US" sz="1100" b="1" dirty="0" smtClean="0"/>
              <a:t>** 2019-Q3 was the first report published after implementation of report changes per NPRR891</a:t>
            </a:r>
            <a:endParaRPr lang="en-US" sz="1100" b="1" dirty="0"/>
          </a:p>
        </p:txBody>
      </p:sp>
      <p:grpSp>
        <p:nvGrpSpPr>
          <p:cNvPr id="6" name="Group 5"/>
          <p:cNvGrpSpPr/>
          <p:nvPr/>
        </p:nvGrpSpPr>
        <p:grpSpPr>
          <a:xfrm>
            <a:off x="4343400" y="3124200"/>
            <a:ext cx="1501266" cy="840544"/>
            <a:chOff x="4800601" y="2205301"/>
            <a:chExt cx="1687066" cy="1011792"/>
          </a:xfrm>
        </p:grpSpPr>
        <p:sp>
          <p:nvSpPr>
            <p:cNvPr id="5" name="TextBox 4"/>
            <p:cNvSpPr txBox="1"/>
            <p:nvPr/>
          </p:nvSpPr>
          <p:spPr>
            <a:xfrm>
              <a:off x="4800601" y="2248096"/>
              <a:ext cx="1447800" cy="9262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 smtClean="0"/>
                <a:t>Large increase due to reporting requirement  change** </a:t>
              </a:r>
              <a:endParaRPr lang="en-US" sz="1100" dirty="0"/>
            </a:p>
          </p:txBody>
        </p:sp>
        <p:sp>
          <p:nvSpPr>
            <p:cNvPr id="8" name="Left Brace 7"/>
            <p:cNvSpPr/>
            <p:nvPr/>
          </p:nvSpPr>
          <p:spPr>
            <a:xfrm>
              <a:off x="6248401" y="2205301"/>
              <a:ext cx="239266" cy="1011792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7101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5347</TotalTime>
  <Words>783</Words>
  <Application>Microsoft Office PowerPoint</Application>
  <PresentationFormat>On-screen Show (4:3)</PresentationFormat>
  <Paragraphs>419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2020 Annual Report Background</vt:lpstr>
      <vt:lpstr>2020 Annual Unregistered Distributed Generation Report</vt:lpstr>
      <vt:lpstr>2021 Q1 Unregistered Distributed Generation Report</vt:lpstr>
      <vt:lpstr>2020 Q4 → 2021 Q1 Change </vt:lpstr>
      <vt:lpstr>Unregistered DG Growth: 2016-Q2* to 2021-Q1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Connor</dc:creator>
  <cp:lastModifiedBy>Anderson, Connor</cp:lastModifiedBy>
  <cp:revision>162</cp:revision>
  <cp:lastPrinted>2016-01-21T20:53:15Z</cp:lastPrinted>
  <dcterms:created xsi:type="dcterms:W3CDTF">2016-01-21T15:20:31Z</dcterms:created>
  <dcterms:modified xsi:type="dcterms:W3CDTF">2021-04-30T19:04:27Z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