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31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71781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097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728714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28389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558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82536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13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96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01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8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17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7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51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1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4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1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720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>
            <a:normAutofit/>
          </a:bodyPr>
          <a:lstStyle/>
          <a:p>
            <a:pPr algn="ctr" defTabSz="457200"/>
            <a:r>
              <a:rPr lang="en-US" sz="8000" b="1" spc="0">
                <a:ln w="22225">
                  <a:solidFill>
                    <a:schemeClr val="bg1"/>
                  </a:solidFill>
                  <a:prstDash val="solid"/>
                </a:ln>
                <a:latin typeface="Daytona" panose="020B0604030500040204" pitchFamily="34" charset="0"/>
                <a:ea typeface="+mn-ea"/>
                <a:cs typeface="+mn-cs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505" y="4777380"/>
            <a:ext cx="10260990" cy="1209763"/>
          </a:xfrm>
        </p:spPr>
        <p:txBody>
          <a:bodyPr>
            <a:normAutofit/>
          </a:bodyPr>
          <a:lstStyle/>
          <a:p>
            <a:pPr algn="ctr"/>
            <a:r>
              <a:rPr lang="en-US" sz="2400">
                <a:solidFill>
                  <a:schemeClr val="bg2"/>
                </a:solidFill>
                <a:latin typeface="Daytona" panose="020B0604030500040204" pitchFamily="34" charset="0"/>
              </a:rPr>
              <a:t>RMS</a:t>
            </a:r>
          </a:p>
          <a:p>
            <a:pPr algn="ctr"/>
            <a:r>
              <a:rPr lang="en-US" sz="2400">
                <a:solidFill>
                  <a:schemeClr val="bg2"/>
                </a:solidFill>
                <a:latin typeface="Daytona" panose="020B0604030500040204" pitchFamily="34" charset="0"/>
              </a:rPr>
              <a:t>May 4</a:t>
            </a:r>
            <a:r>
              <a:rPr lang="en-US" sz="2400" baseline="30000">
                <a:solidFill>
                  <a:schemeClr val="bg2"/>
                </a:solidFill>
                <a:latin typeface="Daytona" panose="020B0604030500040204" pitchFamily="34" charset="0"/>
              </a:rPr>
              <a:t>th</a:t>
            </a:r>
            <a:r>
              <a:rPr lang="en-US" sz="2400">
                <a:solidFill>
                  <a:schemeClr val="bg2"/>
                </a:solidFill>
                <a:latin typeface="Daytona" panose="020B0604030500040204" pitchFamily="34" charset="0"/>
              </a:rPr>
              <a:t>,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6D2B67-E6CF-436C-B1EE-992540B07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4449" y="193283"/>
            <a:ext cx="687173" cy="949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E3E282F-08B2-47FE-945B-BECCEDC8E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0"/>
            <a:ext cx="3522879" cy="6857999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Daytona" panose="020B0604030500040204" pitchFamily="34" charset="0"/>
              </a:rPr>
              <a:t>Update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Flight Testing Update</a:t>
            </a:r>
          </a:p>
          <a:p>
            <a:r>
              <a:rPr lang="en-US" dirty="0">
                <a:latin typeface="Daytona" panose="020B0604030500040204" pitchFamily="34" charset="0"/>
              </a:rPr>
              <a:t>TEXAS SET Change Control Call</a:t>
            </a:r>
          </a:p>
          <a:p>
            <a:r>
              <a:rPr lang="en-US" dirty="0">
                <a:latin typeface="Daytona" panose="020B0604030500040204" pitchFamily="34" charset="0"/>
              </a:rPr>
              <a:t>NPRR and RMGRR Discussion – Assignments</a:t>
            </a:r>
          </a:p>
          <a:p>
            <a:r>
              <a:rPr lang="en-US" dirty="0">
                <a:latin typeface="Daytona" panose="020B0604030500040204" pitchFamily="34" charset="0"/>
              </a:rPr>
              <a:t>Drafted Mass Transition language to assist ERCOT in managing smaller defaults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Meeting: </a:t>
            </a:r>
            <a:r>
              <a:rPr lang="en-US" dirty="0">
                <a:latin typeface="Daytona" panose="020B0604030500040204" pitchFamily="34" charset="0"/>
              </a:rPr>
              <a:t>May 19, 2021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543C3C-CCF1-46E8-9443-BA042E54A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7394" y="208021"/>
            <a:ext cx="682811" cy="944962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E647D931-385E-4ACC-9B51-7F0E36A4D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127" y="4418755"/>
            <a:ext cx="432765" cy="42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10AA7052-E623-453A-8231-D5062E1D6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974" y="1653234"/>
            <a:ext cx="362423" cy="350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29C4C3-4A63-4253-8201-644F56E5F1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974" y="2069805"/>
            <a:ext cx="365792" cy="3535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CF9371-30C7-4F7F-9A70-F88148158B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8605" y="2506810"/>
            <a:ext cx="365792" cy="3535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40BD08F-8DA3-447B-9C66-DBC7ECB021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8605" y="3233948"/>
            <a:ext cx="365792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13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11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27" name="Picture 13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29" name="Oval 15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1" name="Picture 17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2" name="Picture 19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3" name="Rectangle 21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6A81905-F480-46A4-BC10-215D24EA1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8">
            <a:extLst>
              <a:ext uri="{FF2B5EF4-FFF2-40B4-BE49-F238E27FC236}">
                <a16:creationId xmlns:a16="http://schemas.microsoft.com/office/drawing/2014/main" id="{36FD4D9D-3784-41E8-8405-A42B72F5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5692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09811DF6-66E4-43D5-B564-315179653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81964" cy="6858000"/>
          </a:xfrm>
          <a:custGeom>
            <a:avLst/>
            <a:gdLst>
              <a:gd name="connsiteX0" fmla="*/ 3137249 w 4481964"/>
              <a:gd name="connsiteY0" fmla="*/ 0 h 6858000"/>
              <a:gd name="connsiteX1" fmla="*/ 4480787 w 4481964"/>
              <a:gd name="connsiteY1" fmla="*/ 0 h 6858000"/>
              <a:gd name="connsiteX2" fmla="*/ 4455742 w 4481964"/>
              <a:gd name="connsiteY2" fmla="*/ 155676 h 6858000"/>
              <a:gd name="connsiteX3" fmla="*/ 4431873 w 4481964"/>
              <a:gd name="connsiteY3" fmla="*/ 310667 h 6858000"/>
              <a:gd name="connsiteX4" fmla="*/ 4408509 w 4481964"/>
              <a:gd name="connsiteY4" fmla="*/ 466344 h 6858000"/>
              <a:gd name="connsiteX5" fmla="*/ 4388506 w 4481964"/>
              <a:gd name="connsiteY5" fmla="*/ 622706 h 6858000"/>
              <a:gd name="connsiteX6" fmla="*/ 4368335 w 4481964"/>
              <a:gd name="connsiteY6" fmla="*/ 778383 h 6858000"/>
              <a:gd name="connsiteX7" fmla="*/ 4349509 w 4481964"/>
              <a:gd name="connsiteY7" fmla="*/ 934745 h 6858000"/>
              <a:gd name="connsiteX8" fmla="*/ 4333373 w 4481964"/>
              <a:gd name="connsiteY8" fmla="*/ 1089050 h 6858000"/>
              <a:gd name="connsiteX9" fmla="*/ 4318077 w 4481964"/>
              <a:gd name="connsiteY9" fmla="*/ 1245413 h 6858000"/>
              <a:gd name="connsiteX10" fmla="*/ 4304125 w 4481964"/>
              <a:gd name="connsiteY10" fmla="*/ 1401089 h 6858000"/>
              <a:gd name="connsiteX11" fmla="*/ 4292023 w 4481964"/>
              <a:gd name="connsiteY11" fmla="*/ 1554023 h 6858000"/>
              <a:gd name="connsiteX12" fmla="*/ 4279920 w 4481964"/>
              <a:gd name="connsiteY12" fmla="*/ 1709013 h 6858000"/>
              <a:gd name="connsiteX13" fmla="*/ 4269835 w 4481964"/>
              <a:gd name="connsiteY13" fmla="*/ 1861947 h 6858000"/>
              <a:gd name="connsiteX14" fmla="*/ 4261935 w 4481964"/>
              <a:gd name="connsiteY14" fmla="*/ 2014880 h 6858000"/>
              <a:gd name="connsiteX15" fmla="*/ 4253698 w 4481964"/>
              <a:gd name="connsiteY15" fmla="*/ 2167128 h 6858000"/>
              <a:gd name="connsiteX16" fmla="*/ 4246807 w 4481964"/>
              <a:gd name="connsiteY16" fmla="*/ 2318004 h 6858000"/>
              <a:gd name="connsiteX17" fmla="*/ 4241932 w 4481964"/>
              <a:gd name="connsiteY17" fmla="*/ 2467508 h 6858000"/>
              <a:gd name="connsiteX18" fmla="*/ 4237730 w 4481964"/>
              <a:gd name="connsiteY18" fmla="*/ 2617013 h 6858000"/>
              <a:gd name="connsiteX19" fmla="*/ 4233696 w 4481964"/>
              <a:gd name="connsiteY19" fmla="*/ 2765145 h 6858000"/>
              <a:gd name="connsiteX20" fmla="*/ 4231847 w 4481964"/>
              <a:gd name="connsiteY20" fmla="*/ 2911221 h 6858000"/>
              <a:gd name="connsiteX21" fmla="*/ 4229830 w 4481964"/>
              <a:gd name="connsiteY21" fmla="*/ 3057296 h 6858000"/>
              <a:gd name="connsiteX22" fmla="*/ 4228821 w 4481964"/>
              <a:gd name="connsiteY22" fmla="*/ 3201314 h 6858000"/>
              <a:gd name="connsiteX23" fmla="*/ 4229830 w 4481964"/>
              <a:gd name="connsiteY23" fmla="*/ 3343960 h 6858000"/>
              <a:gd name="connsiteX24" fmla="*/ 4229830 w 4481964"/>
              <a:gd name="connsiteY24" fmla="*/ 3485235 h 6858000"/>
              <a:gd name="connsiteX25" fmla="*/ 4231847 w 4481964"/>
              <a:gd name="connsiteY25" fmla="*/ 3625138 h 6858000"/>
              <a:gd name="connsiteX26" fmla="*/ 4234872 w 4481964"/>
              <a:gd name="connsiteY26" fmla="*/ 3762298 h 6858000"/>
              <a:gd name="connsiteX27" fmla="*/ 4237730 w 4481964"/>
              <a:gd name="connsiteY27" fmla="*/ 3898087 h 6858000"/>
              <a:gd name="connsiteX28" fmla="*/ 4240924 w 4481964"/>
              <a:gd name="connsiteY28" fmla="*/ 4031132 h 6858000"/>
              <a:gd name="connsiteX29" fmla="*/ 4245798 w 4481964"/>
              <a:gd name="connsiteY29" fmla="*/ 4163491 h 6858000"/>
              <a:gd name="connsiteX30" fmla="*/ 4251009 w 4481964"/>
              <a:gd name="connsiteY30" fmla="*/ 4293793 h 6858000"/>
              <a:gd name="connsiteX31" fmla="*/ 4255715 w 4481964"/>
              <a:gd name="connsiteY31" fmla="*/ 4421352 h 6858000"/>
              <a:gd name="connsiteX32" fmla="*/ 4268995 w 4481964"/>
              <a:gd name="connsiteY32" fmla="*/ 4670298 h 6858000"/>
              <a:gd name="connsiteX33" fmla="*/ 4283114 w 4481964"/>
              <a:gd name="connsiteY33" fmla="*/ 4908956 h 6858000"/>
              <a:gd name="connsiteX34" fmla="*/ 4297906 w 4481964"/>
              <a:gd name="connsiteY34" fmla="*/ 5138013 h 6858000"/>
              <a:gd name="connsiteX35" fmla="*/ 4314211 w 4481964"/>
              <a:gd name="connsiteY35" fmla="*/ 5354726 h 6858000"/>
              <a:gd name="connsiteX36" fmla="*/ 4331188 w 4481964"/>
              <a:gd name="connsiteY36" fmla="*/ 5561838 h 6858000"/>
              <a:gd name="connsiteX37" fmla="*/ 4349509 w 4481964"/>
              <a:gd name="connsiteY37" fmla="*/ 5753862 h 6858000"/>
              <a:gd name="connsiteX38" fmla="*/ 4367495 w 4481964"/>
              <a:gd name="connsiteY38" fmla="*/ 5934227 h 6858000"/>
              <a:gd name="connsiteX39" fmla="*/ 4385480 w 4481964"/>
              <a:gd name="connsiteY39" fmla="*/ 6100191 h 6858000"/>
              <a:gd name="connsiteX40" fmla="*/ 4402457 w 4481964"/>
              <a:gd name="connsiteY40" fmla="*/ 6252438 h 6858000"/>
              <a:gd name="connsiteX41" fmla="*/ 4418594 w 4481964"/>
              <a:gd name="connsiteY41" fmla="*/ 6387541 h 6858000"/>
              <a:gd name="connsiteX42" fmla="*/ 4433890 w 4481964"/>
              <a:gd name="connsiteY42" fmla="*/ 6509613 h 6858000"/>
              <a:gd name="connsiteX43" fmla="*/ 4446665 w 4481964"/>
              <a:gd name="connsiteY43" fmla="*/ 6612483 h 6858000"/>
              <a:gd name="connsiteX44" fmla="*/ 4458767 w 4481964"/>
              <a:gd name="connsiteY44" fmla="*/ 6698894 h 6858000"/>
              <a:gd name="connsiteX45" fmla="*/ 4476081 w 4481964"/>
              <a:gd name="connsiteY45" fmla="*/ 6817538 h 6858000"/>
              <a:gd name="connsiteX46" fmla="*/ 4481964 w 4481964"/>
              <a:gd name="connsiteY46" fmla="*/ 6858000 h 6858000"/>
              <a:gd name="connsiteX47" fmla="*/ 3577807 w 4481964"/>
              <a:gd name="connsiteY47" fmla="*/ 6858000 h 6858000"/>
              <a:gd name="connsiteX48" fmla="*/ 3577807 w 4481964"/>
              <a:gd name="connsiteY48" fmla="*/ 6858000 h 6858000"/>
              <a:gd name="connsiteX49" fmla="*/ 0 w 4481964"/>
              <a:gd name="connsiteY49" fmla="*/ 6858000 h 6858000"/>
              <a:gd name="connsiteX50" fmla="*/ 0 w 4481964"/>
              <a:gd name="connsiteY50" fmla="*/ 0 h 6858000"/>
              <a:gd name="connsiteX51" fmla="*/ 3137249 w 4481964"/>
              <a:gd name="connsiteY5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481964" h="6858000">
                <a:moveTo>
                  <a:pt x="3137249" y="0"/>
                </a:moveTo>
                <a:lnTo>
                  <a:pt x="4480787" y="0"/>
                </a:lnTo>
                <a:lnTo>
                  <a:pt x="4455742" y="155676"/>
                </a:lnTo>
                <a:lnTo>
                  <a:pt x="4431873" y="310667"/>
                </a:lnTo>
                <a:lnTo>
                  <a:pt x="4408509" y="466344"/>
                </a:lnTo>
                <a:lnTo>
                  <a:pt x="4388506" y="622706"/>
                </a:lnTo>
                <a:lnTo>
                  <a:pt x="4368335" y="778383"/>
                </a:lnTo>
                <a:lnTo>
                  <a:pt x="4349509" y="934745"/>
                </a:lnTo>
                <a:lnTo>
                  <a:pt x="4333373" y="1089050"/>
                </a:lnTo>
                <a:lnTo>
                  <a:pt x="4318077" y="1245413"/>
                </a:lnTo>
                <a:lnTo>
                  <a:pt x="4304125" y="1401089"/>
                </a:lnTo>
                <a:lnTo>
                  <a:pt x="4292023" y="1554023"/>
                </a:lnTo>
                <a:lnTo>
                  <a:pt x="4279920" y="1709013"/>
                </a:lnTo>
                <a:lnTo>
                  <a:pt x="4269835" y="1861947"/>
                </a:lnTo>
                <a:lnTo>
                  <a:pt x="4261935" y="2014880"/>
                </a:lnTo>
                <a:lnTo>
                  <a:pt x="4253698" y="2167128"/>
                </a:lnTo>
                <a:lnTo>
                  <a:pt x="4246807" y="2318004"/>
                </a:lnTo>
                <a:lnTo>
                  <a:pt x="4241932" y="2467508"/>
                </a:lnTo>
                <a:lnTo>
                  <a:pt x="4237730" y="2617013"/>
                </a:lnTo>
                <a:lnTo>
                  <a:pt x="4233696" y="2765145"/>
                </a:lnTo>
                <a:lnTo>
                  <a:pt x="4231847" y="2911221"/>
                </a:lnTo>
                <a:lnTo>
                  <a:pt x="4229830" y="3057296"/>
                </a:lnTo>
                <a:lnTo>
                  <a:pt x="4228821" y="3201314"/>
                </a:lnTo>
                <a:lnTo>
                  <a:pt x="4229830" y="3343960"/>
                </a:lnTo>
                <a:lnTo>
                  <a:pt x="4229830" y="3485235"/>
                </a:lnTo>
                <a:lnTo>
                  <a:pt x="4231847" y="3625138"/>
                </a:lnTo>
                <a:lnTo>
                  <a:pt x="4234872" y="3762298"/>
                </a:lnTo>
                <a:lnTo>
                  <a:pt x="4237730" y="3898087"/>
                </a:lnTo>
                <a:lnTo>
                  <a:pt x="4240924" y="4031132"/>
                </a:lnTo>
                <a:lnTo>
                  <a:pt x="4245798" y="4163491"/>
                </a:lnTo>
                <a:lnTo>
                  <a:pt x="4251009" y="4293793"/>
                </a:lnTo>
                <a:lnTo>
                  <a:pt x="4255715" y="4421352"/>
                </a:lnTo>
                <a:lnTo>
                  <a:pt x="4268995" y="4670298"/>
                </a:lnTo>
                <a:lnTo>
                  <a:pt x="4283114" y="4908956"/>
                </a:lnTo>
                <a:lnTo>
                  <a:pt x="4297906" y="5138013"/>
                </a:lnTo>
                <a:lnTo>
                  <a:pt x="4314211" y="5354726"/>
                </a:lnTo>
                <a:lnTo>
                  <a:pt x="4331188" y="5561838"/>
                </a:lnTo>
                <a:lnTo>
                  <a:pt x="4349509" y="5753862"/>
                </a:lnTo>
                <a:lnTo>
                  <a:pt x="4367495" y="5934227"/>
                </a:lnTo>
                <a:lnTo>
                  <a:pt x="4385480" y="6100191"/>
                </a:lnTo>
                <a:lnTo>
                  <a:pt x="4402457" y="6252438"/>
                </a:lnTo>
                <a:lnTo>
                  <a:pt x="4418594" y="6387541"/>
                </a:lnTo>
                <a:lnTo>
                  <a:pt x="4433890" y="6509613"/>
                </a:lnTo>
                <a:lnTo>
                  <a:pt x="4446665" y="6612483"/>
                </a:lnTo>
                <a:lnTo>
                  <a:pt x="4458767" y="6698894"/>
                </a:lnTo>
                <a:lnTo>
                  <a:pt x="4476081" y="6817538"/>
                </a:lnTo>
                <a:lnTo>
                  <a:pt x="4481964" y="6858000"/>
                </a:lnTo>
                <a:lnTo>
                  <a:pt x="3577807" y="6858000"/>
                </a:lnTo>
                <a:lnTo>
                  <a:pt x="3577807" y="6858000"/>
                </a:lnTo>
                <a:lnTo>
                  <a:pt x="0" y="6858000"/>
                </a:lnTo>
                <a:lnTo>
                  <a:pt x="0" y="0"/>
                </a:lnTo>
                <a:lnTo>
                  <a:pt x="3137249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0817A52-B891-4228-A61E-0C0A5763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0D8985-3B62-4E12-94CF-8C9D83193C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0370" y="1231641"/>
            <a:ext cx="6751173" cy="5412328"/>
          </a:xfrm>
          <a:prstGeom prst="rect">
            <a:avLst/>
          </a:prstGeom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7AF5219-C3C0-40C9-85A6-EB57DA7AC2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29231" y="202225"/>
            <a:ext cx="682811" cy="94496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C955A3B-D237-4D40-A9B6-B4C4FFF49C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0370" y="1263940"/>
            <a:ext cx="341406" cy="5090601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4708D62B-5843-473F-A6AA-8BB786E45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892347"/>
            <a:ext cx="2951175" cy="1400530"/>
          </a:xfrm>
        </p:spPr>
        <p:txBody>
          <a:bodyPr/>
          <a:lstStyle/>
          <a:p>
            <a:r>
              <a:rPr lang="en-US" b="1" dirty="0">
                <a:latin typeface="Daytona" panose="020B0604030500040204" pitchFamily="34" charset="0"/>
              </a:rPr>
              <a:t>Change Controls</a:t>
            </a:r>
          </a:p>
        </p:txBody>
      </p:sp>
    </p:spTree>
    <p:extLst>
      <p:ext uri="{BB962C8B-B14F-4D97-AF65-F5344CB8AC3E}">
        <p14:creationId xmlns:p14="http://schemas.microsoft.com/office/powerpoint/2010/main" val="89861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2356</TotalTime>
  <Words>43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Daytona</vt:lpstr>
      <vt:lpstr>Wingdings 3</vt:lpstr>
      <vt:lpstr>Ion</vt:lpstr>
      <vt:lpstr>TEXAS SET UPDATE</vt:lpstr>
      <vt:lpstr>Update</vt:lpstr>
      <vt:lpstr>Change Controls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Patrick, Kyle</cp:lastModifiedBy>
  <cp:revision>34</cp:revision>
  <dcterms:created xsi:type="dcterms:W3CDTF">2021-02-01T17:41:14Z</dcterms:created>
  <dcterms:modified xsi:type="dcterms:W3CDTF">2021-04-30T15:32:02Z</dcterms:modified>
</cp:coreProperties>
</file>