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2" r:id="rId1"/>
  </p:sldMasterIdLst>
  <p:notesMasterIdLst>
    <p:notesMasterId r:id="rId10"/>
  </p:notesMasterIdLst>
  <p:sldIdLst>
    <p:sldId id="256" r:id="rId2"/>
    <p:sldId id="274" r:id="rId3"/>
    <p:sldId id="279" r:id="rId4"/>
    <p:sldId id="280" r:id="rId5"/>
    <p:sldId id="281" r:id="rId6"/>
    <p:sldId id="276" r:id="rId7"/>
    <p:sldId id="277" r:id="rId8"/>
    <p:sldId id="27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56" autoAdjust="0"/>
    <p:restoredTop sz="94660"/>
  </p:normalViewPr>
  <p:slideViewPr>
    <p:cSldViewPr snapToGrid="0">
      <p:cViewPr varScale="1">
        <p:scale>
          <a:sx n="85" d="100"/>
          <a:sy n="85" d="100"/>
        </p:scale>
        <p:origin x="127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DD1227-DC6E-0A4F-8FAD-7D6BD84C38EC}" type="datetimeFigureOut">
              <a:rPr lang="en-US" smtClean="0"/>
              <a:t>4/30/2021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58DD1-652E-5246-A55D-149085299C69}" type="slidenum">
              <a:rPr lang="en-US" smtClean="0"/>
              <a:t>‹#›</a:t>
            </a:fld>
            <a:endParaRPr lang="en-US"/>
          </a:p>
        </p:txBody>
      </p:sp>
    </p:spTree>
    <p:extLst>
      <p:ext uri="{BB962C8B-B14F-4D97-AF65-F5344CB8AC3E}">
        <p14:creationId xmlns:p14="http://schemas.microsoft.com/office/powerpoint/2010/main" val="4127054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5800" y="1346947"/>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5800" y="4282763"/>
            <a:ext cx="7772400"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685800" y="1484779"/>
            <a:ext cx="7772400"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a:grpSpLocks noChangeAspect="1"/>
          </p:cNvGrpSpPr>
          <p:nvPr/>
        </p:nvGrpSpPr>
        <p:grpSpPr>
          <a:xfrm>
            <a:off x="7234780" y="4107023"/>
            <a:ext cx="914400" cy="914400"/>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788670" y="1432223"/>
            <a:ext cx="7517130" cy="3035808"/>
          </a:xfrm>
        </p:spPr>
        <p:txBody>
          <a:bodyPr anchor="ctr">
            <a:noAutofit/>
          </a:bodyPr>
          <a:lstStyle>
            <a:lvl1pPr algn="l">
              <a:lnSpc>
                <a:spcPct val="85000"/>
              </a:lnSpc>
              <a:defRPr sz="6000" b="1" cap="none"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D3AE16-2159-4F26-A7D3-0D10B3039774}" type="datetimeFigureOut">
              <a:rPr lang="en-US" smtClean="0"/>
              <a:t>4/30/2021</a:t>
            </a:fld>
            <a:endParaRPr lang="en-US"/>
          </a:p>
        </p:txBody>
      </p:sp>
      <p:sp>
        <p:nvSpPr>
          <p:cNvPr id="5" name="Footer Placeholder 4"/>
          <p:cNvSpPr>
            <a:spLocks noGrp="1"/>
          </p:cNvSpPr>
          <p:nvPr>
            <p:ph type="ftr" sz="quarter" idx="11"/>
          </p:nvPr>
        </p:nvSpPr>
        <p:spPr>
          <a:xfrm>
            <a:off x="812805" y="6272785"/>
            <a:ext cx="4745736" cy="365125"/>
          </a:xfrm>
        </p:spPr>
        <p:txBody>
          <a:bodyPr/>
          <a:lstStyle/>
          <a:p>
            <a:endParaRPr lang="en-US"/>
          </a:p>
        </p:txBody>
      </p:sp>
      <p:sp>
        <p:nvSpPr>
          <p:cNvPr id="6" name="Slide Number Placeholder 5"/>
          <p:cNvSpPr>
            <a:spLocks noGrp="1"/>
          </p:cNvSpPr>
          <p:nvPr>
            <p:ph type="sldNum" sz="quarter" idx="12"/>
          </p:nvPr>
        </p:nvSpPr>
        <p:spPr>
          <a:xfrm>
            <a:off x="7244280" y="4227195"/>
            <a:ext cx="895401" cy="640080"/>
          </a:xfrm>
        </p:spPr>
        <p:txBody>
          <a:bodyPr/>
          <a:lstStyle>
            <a:lvl1pPr>
              <a:defRPr sz="2800" b="1"/>
            </a:lvl1pPr>
          </a:lstStyle>
          <a:p>
            <a:fld id="{A12A88F9-5F70-472B-AA8B-6FC0E2CE4514}" type="slidenum">
              <a:rPr lang="en-US" smtClean="0"/>
              <a:t>‹#›</a:t>
            </a:fld>
            <a:endParaRPr lang="en-US"/>
          </a:p>
        </p:txBody>
      </p:sp>
    </p:spTree>
    <p:extLst>
      <p:ext uri="{BB962C8B-B14F-4D97-AF65-F5344CB8AC3E}">
        <p14:creationId xmlns:p14="http://schemas.microsoft.com/office/powerpoint/2010/main" val="1673620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D3AE16-2159-4F26-A7D3-0D10B3039774}" type="datetimeFigureOut">
              <a:rPr lang="en-US" smtClean="0"/>
              <a:t>4/30/2021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4114078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D3AE16-2159-4F26-A7D3-0D10B3039774}" type="datetimeFigureOut">
              <a:rPr lang="en-US" smtClean="0"/>
              <a:t>4/30/2021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379926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D3AE16-2159-4F26-A7D3-0D10B3039774}" type="datetimeFigureOut">
              <a:rPr lang="en-US" smtClean="0"/>
              <a:t>4/30/2021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1800363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9144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5346" y="1225296"/>
            <a:ext cx="6960870" cy="3520440"/>
          </a:xfrm>
        </p:spPr>
        <p:txBody>
          <a:bodyPr anchor="ctr">
            <a:normAutofit/>
          </a:bodyPr>
          <a:lstStyle>
            <a:lvl1pPr>
              <a:lnSpc>
                <a:spcPct val="85000"/>
              </a:lnSpc>
              <a:defRPr sz="6600" b="1"/>
            </a:lvl1pPr>
          </a:lstStyle>
          <a:p>
            <a:r>
              <a:rPr lang="en-US"/>
              <a:t>Click to edit Master title style</a:t>
            </a:r>
            <a:endParaRPr lang="en-US" dirty="0"/>
          </a:p>
        </p:txBody>
      </p:sp>
      <p:sp>
        <p:nvSpPr>
          <p:cNvPr id="3" name="Text Placeholder 2"/>
          <p:cNvSpPr>
            <a:spLocks noGrp="1"/>
          </p:cNvSpPr>
          <p:nvPr>
            <p:ph type="body" idx="1"/>
          </p:nvPr>
        </p:nvSpPr>
        <p:spPr>
          <a:xfrm>
            <a:off x="1624330" y="5020056"/>
            <a:ext cx="6789420" cy="1066800"/>
          </a:xfrm>
        </p:spPr>
        <p:txBody>
          <a:bodyPr anchor="t">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6445251" y="6272785"/>
            <a:ext cx="1983232" cy="365125"/>
          </a:xfrm>
        </p:spPr>
        <p:txBody>
          <a:bodyPr/>
          <a:lstStyle>
            <a:lvl1pPr>
              <a:defRPr>
                <a:solidFill>
                  <a:schemeClr val="accent1">
                    <a:lumMod val="50000"/>
                  </a:schemeClr>
                </a:solidFill>
              </a:defRPr>
            </a:lvl1pPr>
          </a:lstStyle>
          <a:p>
            <a:fld id="{84D3AE16-2159-4F26-A7D3-0D10B3039774}" type="datetimeFigureOut">
              <a:rPr lang="en-US" smtClean="0"/>
              <a:t>4/30/2021</a:t>
            </a:fld>
            <a:endParaRPr lang="en-US"/>
          </a:p>
        </p:txBody>
      </p:sp>
      <p:sp>
        <p:nvSpPr>
          <p:cNvPr id="5" name="Footer Placeholder 4"/>
          <p:cNvSpPr>
            <a:spLocks noGrp="1"/>
          </p:cNvSpPr>
          <p:nvPr>
            <p:ph type="ftr" sz="quarter" idx="11"/>
          </p:nvPr>
        </p:nvSpPr>
        <p:spPr>
          <a:xfrm>
            <a:off x="1636099" y="6272784"/>
            <a:ext cx="4745736" cy="365125"/>
          </a:xfrm>
        </p:spPr>
        <p:txBody>
          <a:bodyPr/>
          <a:lstStyle>
            <a:lvl1pPr>
              <a:defRPr>
                <a:solidFill>
                  <a:schemeClr val="accent1">
                    <a:lumMod val="50000"/>
                  </a:schemeClr>
                </a:solidFill>
              </a:defRPr>
            </a:lvl1pPr>
          </a:lstStyle>
          <a:p>
            <a:endParaRPr lang="en-US"/>
          </a:p>
        </p:txBody>
      </p:sp>
      <p:grpSp>
        <p:nvGrpSpPr>
          <p:cNvPr id="8" name="Group 7"/>
          <p:cNvGrpSpPr>
            <a:grpSpLocks noChangeAspect="1"/>
          </p:cNvGrpSpPr>
          <p:nvPr/>
        </p:nvGrpSpPr>
        <p:grpSpPr>
          <a:xfrm>
            <a:off x="633862" y="2430623"/>
            <a:ext cx="914400" cy="914400"/>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645450" y="2508607"/>
            <a:ext cx="891224" cy="720332"/>
          </a:xfrm>
        </p:spPr>
        <p:txBody>
          <a:bodyPr/>
          <a:lstStyle>
            <a:lvl1pPr>
              <a:defRPr sz="2800"/>
            </a:lvl1pPr>
          </a:lstStyle>
          <a:p>
            <a:fld id="{A12A88F9-5F70-472B-AA8B-6FC0E2CE4514}" type="slidenum">
              <a:rPr lang="en-US" smtClean="0"/>
              <a:t>‹#›</a:t>
            </a:fld>
            <a:endParaRPr lang="en-US"/>
          </a:p>
        </p:txBody>
      </p:sp>
    </p:spTree>
    <p:extLst>
      <p:ext uri="{BB962C8B-B14F-4D97-AF65-F5344CB8AC3E}">
        <p14:creationId xmlns:p14="http://schemas.microsoft.com/office/powerpoint/2010/main" val="717923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D3AE16-2159-4F26-A7D3-0D10B3039774}" type="datetimeFigureOut">
              <a:rPr lang="en-US" smtClean="0"/>
              <a:t>4/30/2021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2106508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D3AE16-2159-4F26-A7D3-0D10B3039774}" type="datetimeFigureOut">
              <a:rPr lang="en-US" smtClean="0"/>
              <a:t>4/30/2021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2607466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accent1">
                    <a:lumMod val="50000"/>
                  </a:schemeClr>
                </a:solidFill>
              </a:defRPr>
            </a:lvl1pPr>
          </a:lstStyle>
          <a:p>
            <a:fld id="{84D3AE16-2159-4F26-A7D3-0D10B3039774}" type="datetimeFigureOut">
              <a:rPr lang="en-US" smtClean="0"/>
              <a:t>4/30/2021</a:t>
            </a:fld>
            <a:endParaRPr lang="en-US"/>
          </a:p>
        </p:txBody>
      </p:sp>
      <p:sp>
        <p:nvSpPr>
          <p:cNvPr id="4" name="Footer Placeholder 3"/>
          <p:cNvSpPr>
            <a:spLocks noGrp="1"/>
          </p:cNvSpPr>
          <p:nvPr>
            <p:ph type="ftr" sz="quarter" idx="11"/>
          </p:nvPr>
        </p:nvSpPr>
        <p:spPr/>
        <p:txBody>
          <a:bodyPr/>
          <a:lstStyle>
            <a:lvl1pPr>
              <a:defRPr>
                <a:solidFill>
                  <a:schemeClr val="accent1">
                    <a:lumMod val="50000"/>
                  </a:schemeClr>
                </a:solidFill>
              </a:defRPr>
            </a:lvl1pPr>
          </a:lstStyle>
          <a:p>
            <a:endParaRPr lang="en-US"/>
          </a:p>
        </p:txBody>
      </p:sp>
      <p:sp>
        <p:nvSpPr>
          <p:cNvPr id="5" name="Slide Number Placeholder 4"/>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3021297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D3AE16-2159-4F26-A7D3-0D10B3039774}" type="datetimeFigureOut">
              <a:rPr lang="en-US" smtClean="0"/>
              <a:t>4/30/2021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2468165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1"/>
            </a:lvl1pPr>
          </a:lstStyle>
          <a:p>
            <a:r>
              <a:rPr lang="en-US"/>
              <a:t>Click to edit Master title style</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9" name="Date Placeholder 8"/>
          <p:cNvSpPr>
            <a:spLocks noGrp="1"/>
          </p:cNvSpPr>
          <p:nvPr>
            <p:ph type="dt" sz="half" idx="10"/>
          </p:nvPr>
        </p:nvSpPr>
        <p:spPr/>
        <p:txBody>
          <a:bodyPr/>
          <a:lstStyle/>
          <a:p>
            <a:fld id="{84D3AE16-2159-4F26-A7D3-0D10B3039774}" type="datetimeFigureOut">
              <a:rPr lang="en-US" smtClean="0"/>
              <a:t>4/30/2021</a:t>
            </a:fld>
            <a:endParaRPr lang="en-US"/>
          </a:p>
        </p:txBody>
      </p:sp>
      <p:sp>
        <p:nvSpPr>
          <p:cNvPr id="10" name="Footer Placeholder 9"/>
          <p:cNvSpPr>
            <a:spLocks noGrp="1"/>
          </p:cNvSpPr>
          <p:nvPr>
            <p:ph type="ftr" sz="quarter" idx="11"/>
          </p:nvPr>
        </p:nvSpPr>
        <p:spPr/>
        <p:txBody>
          <a:bodyPr/>
          <a:lstStyle/>
          <a:p>
            <a:endParaRPr lang="en-US"/>
          </a:p>
        </p:txBody>
      </p:sp>
      <p:sp>
        <p:nvSpPr>
          <p:cNvPr id="11" name="Slide Number Placeholder 10"/>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3162811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6227805"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8" name="Date Placeholder 7"/>
          <p:cNvSpPr>
            <a:spLocks noGrp="1"/>
          </p:cNvSpPr>
          <p:nvPr>
            <p:ph type="dt" sz="half" idx="10"/>
          </p:nvPr>
        </p:nvSpPr>
        <p:spPr/>
        <p:txBody>
          <a:bodyPr/>
          <a:lstStyle/>
          <a:p>
            <a:fld id="{84D3AE16-2159-4F26-A7D3-0D10B3039774}" type="datetimeFigureOut">
              <a:rPr lang="en-US" smtClean="0"/>
              <a:t>4/30/2021</a:t>
            </a:fld>
            <a:endParaRPr lang="en-US"/>
          </a:p>
        </p:txBody>
      </p:sp>
      <p:sp>
        <p:nvSpPr>
          <p:cNvPr id="10" name="Slide Number Placeholder 9"/>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1774427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8522664" y="6255258"/>
            <a:ext cx="393192" cy="393192"/>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2" name="Title Placeholder 1"/>
          <p:cNvSpPr>
            <a:spLocks noGrp="1"/>
          </p:cNvSpPr>
          <p:nvPr>
            <p:ph type="title"/>
          </p:nvPr>
        </p:nvSpPr>
        <p:spPr>
          <a:xfrm>
            <a:off x="685800" y="484632"/>
            <a:ext cx="7772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21408"/>
            <a:ext cx="7772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92368" y="6272785"/>
            <a:ext cx="2455164" cy="365125"/>
          </a:xfrm>
          <a:prstGeom prst="rect">
            <a:avLst/>
          </a:prstGeom>
        </p:spPr>
        <p:txBody>
          <a:bodyPr vert="horz" lIns="91440" tIns="45720" rIns="91440" bIns="45720" rtlCol="0" anchor="ctr"/>
          <a:lstStyle>
            <a:lvl1pPr algn="r">
              <a:defRPr sz="1000">
                <a:solidFill>
                  <a:schemeClr val="accent1">
                    <a:lumMod val="50000"/>
                  </a:schemeClr>
                </a:solidFill>
              </a:defRPr>
            </a:lvl1pPr>
          </a:lstStyle>
          <a:p>
            <a:fld id="{84D3AE16-2159-4F26-A7D3-0D10B3039774}" type="datetimeFigureOut">
              <a:rPr lang="en-US" smtClean="0"/>
              <a:t>4/30/2021</a:t>
            </a:fld>
            <a:endParaRPr lang="en-US"/>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a:solidFill>
                  <a:schemeClr val="accent1">
                    <a:lumMod val="50000"/>
                  </a:schemeClr>
                </a:solidFill>
              </a:defRPr>
            </a:lvl1pPr>
          </a:lstStyle>
          <a:p>
            <a:endParaRPr lang="en-US"/>
          </a:p>
        </p:txBody>
      </p:sp>
      <p:sp>
        <p:nvSpPr>
          <p:cNvPr id="6" name="Slide Number Placeholder 5"/>
          <p:cNvSpPr>
            <a:spLocks noGrp="1"/>
          </p:cNvSpPr>
          <p:nvPr>
            <p:ph type="sldNum" sz="quarter" idx="4"/>
          </p:nvPr>
        </p:nvSpPr>
        <p:spPr>
          <a:xfrm>
            <a:off x="8483346" y="6272785"/>
            <a:ext cx="480060" cy="365125"/>
          </a:xfrm>
          <a:prstGeom prst="rect">
            <a:avLst/>
          </a:prstGeom>
        </p:spPr>
        <p:txBody>
          <a:bodyPr vert="horz" lIns="91440" tIns="45720" rIns="91440" bIns="45720" rtlCol="0" anchor="ctr"/>
          <a:lstStyle>
            <a:lvl1pPr algn="ctr">
              <a:defRPr sz="1100" b="1" spc="-70" baseline="0">
                <a:solidFill>
                  <a:srgbClr val="FFFFFF"/>
                </a:solidFill>
                <a:latin typeface="+mn-lt"/>
              </a:defRPr>
            </a:lvl1pPr>
          </a:lstStyle>
          <a:p>
            <a:fld id="{A12A88F9-5F70-472B-AA8B-6FC0E2CE4514}" type="slidenum">
              <a:rPr lang="en-US" smtClean="0"/>
              <a:t>‹#›</a:t>
            </a:fld>
            <a:endParaRPr lang="en-US"/>
          </a:p>
        </p:txBody>
      </p:sp>
    </p:spTree>
    <p:extLst>
      <p:ext uri="{BB962C8B-B14F-4D97-AF65-F5344CB8AC3E}">
        <p14:creationId xmlns:p14="http://schemas.microsoft.com/office/powerpoint/2010/main" val="2423784700"/>
      </p:ext>
    </p:extLst>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txStyles>
    <p:titleStyle>
      <a:lvl1pPr algn="l" defTabSz="914400" rtl="0" eaLnBrk="1" latinLnBrk="0" hangingPunct="1">
        <a:lnSpc>
          <a:spcPct val="90000"/>
        </a:lnSpc>
        <a:spcBef>
          <a:spcPct val="0"/>
        </a:spcBef>
        <a:buNone/>
        <a:defRPr sz="42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ercot.com/content/wcm/key_documents_lists/221287/Policy_Questions_for_WMS_related_to_BTM_04262021_WMWG.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Wholesale Market Working Group Report to WMS</a:t>
            </a:r>
          </a:p>
        </p:txBody>
      </p:sp>
      <p:sp>
        <p:nvSpPr>
          <p:cNvPr id="3" name="Subtitle 2"/>
          <p:cNvSpPr>
            <a:spLocks noGrp="1"/>
          </p:cNvSpPr>
          <p:nvPr>
            <p:ph type="subTitle" idx="1"/>
          </p:nvPr>
        </p:nvSpPr>
        <p:spPr/>
        <p:txBody>
          <a:bodyPr>
            <a:normAutofit fontScale="62500" lnSpcReduction="20000"/>
          </a:bodyPr>
          <a:lstStyle/>
          <a:p>
            <a:r>
              <a:rPr lang="en-US" dirty="0"/>
              <a:t>David Detelich</a:t>
            </a:r>
          </a:p>
          <a:p>
            <a:r>
              <a:rPr lang="en-US" dirty="0"/>
              <a:t>Murali Sithuraj</a:t>
            </a:r>
          </a:p>
          <a:p>
            <a:r>
              <a:rPr lang="en-US" dirty="0"/>
              <a:t>May 5, 2021</a:t>
            </a:r>
          </a:p>
          <a:p>
            <a:r>
              <a:rPr lang="en-US" dirty="0"/>
              <a:t>From April 26 WMWG Meeting</a:t>
            </a:r>
          </a:p>
        </p:txBody>
      </p:sp>
    </p:spTree>
    <p:extLst>
      <p:ext uri="{BB962C8B-B14F-4D97-AF65-F5344CB8AC3E}">
        <p14:creationId xmlns:p14="http://schemas.microsoft.com/office/powerpoint/2010/main" val="3003136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Emergency Conditions Issues List</a:t>
            </a:r>
          </a:p>
        </p:txBody>
      </p:sp>
      <p:sp>
        <p:nvSpPr>
          <p:cNvPr id="5" name="Content Placeholder 4"/>
          <p:cNvSpPr>
            <a:spLocks noGrp="1"/>
          </p:cNvSpPr>
          <p:nvPr>
            <p:ph idx="1"/>
          </p:nvPr>
        </p:nvSpPr>
        <p:spPr>
          <a:xfrm>
            <a:off x="982133" y="2481942"/>
            <a:ext cx="7704667" cy="3889091"/>
          </a:xfrm>
        </p:spPr>
        <p:txBody>
          <a:bodyPr>
            <a:normAutofit/>
          </a:bodyPr>
          <a:lstStyle/>
          <a:p>
            <a:r>
              <a:rPr lang="en-US" dirty="0"/>
              <a:t>WMWG reviewed the issues assigned to WMWG</a:t>
            </a:r>
          </a:p>
          <a:p>
            <a:pPr lvl="1"/>
            <a:r>
              <a:rPr lang="en-US" dirty="0"/>
              <a:t>Near Term Items</a:t>
            </a:r>
          </a:p>
          <a:p>
            <a:pPr lvl="1"/>
            <a:r>
              <a:rPr lang="en-US" dirty="0"/>
              <a:t>Long Term Items</a:t>
            </a:r>
          </a:p>
          <a:p>
            <a:r>
              <a:rPr lang="en-US" dirty="0"/>
              <a:t>General agreement on the issues assigned</a:t>
            </a:r>
          </a:p>
          <a:p>
            <a:pPr lvl="1"/>
            <a:r>
              <a:rPr lang="en-US" dirty="0"/>
              <a:t>Work with appropriate ROS WG such as PDCWG – encourage open meeting time for participation</a:t>
            </a:r>
          </a:p>
          <a:p>
            <a:pPr lvl="1"/>
            <a:r>
              <a:rPr lang="en-US" dirty="0"/>
              <a:t>Align on working the issues in order, determine reliability impacts before market impacts</a:t>
            </a:r>
          </a:p>
          <a:p>
            <a:pPr lvl="1"/>
            <a:r>
              <a:rPr lang="en-US" dirty="0"/>
              <a:t>Ancillary service issues including FFR can be worked on together</a:t>
            </a:r>
          </a:p>
          <a:p>
            <a:r>
              <a:rPr lang="en-US" dirty="0"/>
              <a:t>Would like to add an MP champion and the ERCOT SME to each item on the spreadsheet</a:t>
            </a:r>
          </a:p>
        </p:txBody>
      </p:sp>
    </p:spTree>
    <p:extLst>
      <p:ext uri="{BB962C8B-B14F-4D97-AF65-F5344CB8AC3E}">
        <p14:creationId xmlns:p14="http://schemas.microsoft.com/office/powerpoint/2010/main" val="3664071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Issue 99 - Review converge of ORDC &amp; PRC during the event </a:t>
            </a:r>
          </a:p>
        </p:txBody>
      </p:sp>
      <p:sp>
        <p:nvSpPr>
          <p:cNvPr id="5" name="Content Placeholder 4"/>
          <p:cNvSpPr>
            <a:spLocks noGrp="1"/>
          </p:cNvSpPr>
          <p:nvPr>
            <p:ph idx="1"/>
          </p:nvPr>
        </p:nvSpPr>
        <p:spPr>
          <a:xfrm>
            <a:off x="982133" y="2481942"/>
            <a:ext cx="7704667" cy="3889091"/>
          </a:xfrm>
        </p:spPr>
        <p:txBody>
          <a:bodyPr>
            <a:normAutofit/>
          </a:bodyPr>
          <a:lstStyle/>
          <a:p>
            <a:r>
              <a:rPr lang="en-US" dirty="0"/>
              <a:t>ERCOT presentation on the RTOLCAP and PRC during the event</a:t>
            </a:r>
          </a:p>
          <a:p>
            <a:pPr lvl="1"/>
            <a:r>
              <a:rPr lang="en-US" dirty="0"/>
              <a:t>Under generation drove RTOLCAP below PRC</a:t>
            </a:r>
          </a:p>
          <a:p>
            <a:pPr lvl="2"/>
            <a:r>
              <a:rPr lang="en-US" dirty="0"/>
              <a:t>BP under generation is due to SCED awarding to the PBP curve</a:t>
            </a:r>
          </a:p>
          <a:p>
            <a:pPr lvl="2"/>
            <a:r>
              <a:rPr lang="en-US" dirty="0"/>
              <a:t>This is per design</a:t>
            </a:r>
          </a:p>
          <a:p>
            <a:r>
              <a:rPr lang="en-US" dirty="0"/>
              <a:t>Question if it is possible to cap the gas resources HSL based on fuel availability</a:t>
            </a:r>
          </a:p>
          <a:p>
            <a:r>
              <a:rPr lang="en-US" dirty="0"/>
              <a:t>MP’s asked for more detail – that was posted to the WMWG meeting page</a:t>
            </a:r>
          </a:p>
          <a:p>
            <a:r>
              <a:rPr lang="en-US" dirty="0"/>
              <a:t>This will be on next month’s agenda to see if there are any more comments or recommended action</a:t>
            </a:r>
          </a:p>
          <a:p>
            <a:pPr lvl="2"/>
            <a:endParaRPr lang="en-US" dirty="0"/>
          </a:p>
        </p:txBody>
      </p:sp>
    </p:spTree>
    <p:extLst>
      <p:ext uri="{BB962C8B-B14F-4D97-AF65-F5344CB8AC3E}">
        <p14:creationId xmlns:p14="http://schemas.microsoft.com/office/powerpoint/2010/main" val="2577768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Issue 100 - How did batteries providing FFR perform? </a:t>
            </a:r>
          </a:p>
        </p:txBody>
      </p:sp>
      <p:sp>
        <p:nvSpPr>
          <p:cNvPr id="5" name="Content Placeholder 4"/>
          <p:cNvSpPr>
            <a:spLocks noGrp="1"/>
          </p:cNvSpPr>
          <p:nvPr>
            <p:ph idx="1"/>
          </p:nvPr>
        </p:nvSpPr>
        <p:spPr>
          <a:xfrm>
            <a:off x="982133" y="2481942"/>
            <a:ext cx="7704667" cy="3889091"/>
          </a:xfrm>
        </p:spPr>
        <p:txBody>
          <a:bodyPr>
            <a:normAutofit/>
          </a:bodyPr>
          <a:lstStyle/>
          <a:p>
            <a:r>
              <a:rPr lang="en-US" dirty="0"/>
              <a:t>Batteries did not carry FFR during this event</a:t>
            </a:r>
          </a:p>
          <a:p>
            <a:r>
              <a:rPr lang="en-US" dirty="0"/>
              <a:t>Discussion on if FFR would have helped during the event to arrest frequency decay</a:t>
            </a:r>
          </a:p>
          <a:p>
            <a:pPr lvl="1"/>
            <a:r>
              <a:rPr lang="en-US" dirty="0"/>
              <a:t>How much FFR would have helped</a:t>
            </a:r>
          </a:p>
          <a:p>
            <a:pPr lvl="1"/>
            <a:r>
              <a:rPr lang="en-US" dirty="0"/>
              <a:t>Should FFR capacity be recovered to be ready for the next frequency event</a:t>
            </a:r>
          </a:p>
          <a:p>
            <a:r>
              <a:rPr lang="en-US" dirty="0"/>
              <a:t>ERCOT is studying the performance of ESR</a:t>
            </a:r>
          </a:p>
          <a:p>
            <a:r>
              <a:rPr lang="en-US" dirty="0"/>
              <a:t>Work with PDCWG on this issue</a:t>
            </a:r>
          </a:p>
          <a:p>
            <a:r>
              <a:rPr lang="en-US" dirty="0"/>
              <a:t>Issue will remain on WMWG agenda</a:t>
            </a:r>
          </a:p>
          <a:p>
            <a:pPr lvl="2"/>
            <a:endParaRPr lang="en-US" dirty="0"/>
          </a:p>
        </p:txBody>
      </p:sp>
    </p:spTree>
    <p:extLst>
      <p:ext uri="{BB962C8B-B14F-4D97-AF65-F5344CB8AC3E}">
        <p14:creationId xmlns:p14="http://schemas.microsoft.com/office/powerpoint/2010/main" val="1370261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7E1A2-D101-4305-8FE2-17F9E8D92753}"/>
              </a:ext>
            </a:extLst>
          </p:cNvPr>
          <p:cNvSpPr>
            <a:spLocks noGrp="1"/>
          </p:cNvSpPr>
          <p:nvPr>
            <p:ph type="title"/>
          </p:nvPr>
        </p:nvSpPr>
        <p:spPr/>
        <p:txBody>
          <a:bodyPr/>
          <a:lstStyle/>
          <a:p>
            <a:r>
              <a:rPr lang="en-US" dirty="0"/>
              <a:t>SCR 811 and Intra Hour Solar Forecast </a:t>
            </a:r>
          </a:p>
        </p:txBody>
      </p:sp>
      <p:sp>
        <p:nvSpPr>
          <p:cNvPr id="3" name="Content Placeholder 2">
            <a:extLst>
              <a:ext uri="{FF2B5EF4-FFF2-40B4-BE49-F238E27FC236}">
                <a16:creationId xmlns:a16="http://schemas.microsoft.com/office/drawing/2014/main" id="{0777CB52-32D4-4345-97A3-7C81A2355D2C}"/>
              </a:ext>
            </a:extLst>
          </p:cNvPr>
          <p:cNvSpPr>
            <a:spLocks noGrp="1"/>
          </p:cNvSpPr>
          <p:nvPr>
            <p:ph idx="1"/>
          </p:nvPr>
        </p:nvSpPr>
        <p:spPr/>
        <p:txBody>
          <a:bodyPr>
            <a:normAutofit fontScale="92500" lnSpcReduction="10000"/>
          </a:bodyPr>
          <a:lstStyle/>
          <a:p>
            <a:r>
              <a:rPr lang="en-US" dirty="0"/>
              <a:t>ERCOT presented that they re on track to complete the software changes associated with SCR811 in the 2021 R3 release (scheduled to be implemented in Production systems between May 25 and May 27).</a:t>
            </a:r>
          </a:p>
          <a:p>
            <a:r>
              <a:rPr lang="en-US" dirty="0"/>
              <a:t>SCR811 will incorporate a intra-hour solar forecast based ramp into Generation To Be Dispatched (GTBD) to give Security Constrained Economic Dispatch (SCED) a indication of how the solar units may ramp.</a:t>
            </a:r>
          </a:p>
          <a:p>
            <a:r>
              <a:rPr lang="en-US" dirty="0"/>
              <a:t>This SCR will improve the dispatch of Base Points to Resources to account for the ramping of </a:t>
            </a:r>
            <a:r>
              <a:rPr lang="en-US" dirty="0" err="1"/>
              <a:t>uncurtailed</a:t>
            </a:r>
            <a:r>
              <a:rPr lang="en-US" dirty="0"/>
              <a:t> solar generation and will reduce the amount of Regulation Service deployed.</a:t>
            </a:r>
          </a:p>
          <a:p>
            <a:r>
              <a:rPr lang="en-US" dirty="0"/>
              <a:t>ERCOT will analyze the five-minute out forecast performance and accuracy of projected solar generation ramp direction before the intra-hour solar ramp forecast component is activated in the GTBD formula.</a:t>
            </a:r>
          </a:p>
          <a:p>
            <a:endParaRPr lang="en-US" dirty="0"/>
          </a:p>
        </p:txBody>
      </p:sp>
    </p:spTree>
    <p:extLst>
      <p:ext uri="{BB962C8B-B14F-4D97-AF65-F5344CB8AC3E}">
        <p14:creationId xmlns:p14="http://schemas.microsoft.com/office/powerpoint/2010/main" val="958813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D5103-B4E9-4739-95D6-739E1C458019}"/>
              </a:ext>
            </a:extLst>
          </p:cNvPr>
          <p:cNvSpPr>
            <a:spLocks noGrp="1"/>
          </p:cNvSpPr>
          <p:nvPr>
            <p:ph type="title"/>
          </p:nvPr>
        </p:nvSpPr>
        <p:spPr/>
        <p:txBody>
          <a:bodyPr>
            <a:normAutofit fontScale="90000"/>
          </a:bodyPr>
          <a:lstStyle/>
          <a:p>
            <a:r>
              <a:rPr lang="en-US" dirty="0"/>
              <a:t>Participation in SCED and AS – Behind-The-Meter (BTM) resources</a:t>
            </a:r>
          </a:p>
        </p:txBody>
      </p:sp>
      <p:sp>
        <p:nvSpPr>
          <p:cNvPr id="3" name="Content Placeholder 2">
            <a:extLst>
              <a:ext uri="{FF2B5EF4-FFF2-40B4-BE49-F238E27FC236}">
                <a16:creationId xmlns:a16="http://schemas.microsoft.com/office/drawing/2014/main" id="{9829B909-C3A4-4FE9-A789-E2F8620CD59F}"/>
              </a:ext>
            </a:extLst>
          </p:cNvPr>
          <p:cNvSpPr>
            <a:spLocks noGrp="1"/>
          </p:cNvSpPr>
          <p:nvPr>
            <p:ph idx="1"/>
          </p:nvPr>
        </p:nvSpPr>
        <p:spPr/>
        <p:txBody>
          <a:bodyPr>
            <a:normAutofit fontScale="85000" lnSpcReduction="20000"/>
          </a:bodyPr>
          <a:lstStyle/>
          <a:p>
            <a:r>
              <a:rPr lang="en-US" dirty="0"/>
              <a:t>ERCOT presented the list of policy issues - </a:t>
            </a:r>
            <a:r>
              <a:rPr lang="en-US" b="1" dirty="0">
                <a:solidFill>
                  <a:srgbClr val="0079DB"/>
                </a:solidFill>
                <a:latin typeface="Arial" panose="020B0604020202020204" pitchFamily="34" charset="0"/>
                <a:hlinkClick r:id="rId2"/>
              </a:rPr>
              <a:t>Policy Questions for WMS related to BTM 04262021 WMWG.DOCX</a:t>
            </a:r>
            <a:endParaRPr lang="en-US" dirty="0"/>
          </a:p>
          <a:p>
            <a:r>
              <a:rPr lang="en-US" dirty="0"/>
              <a:t>Main policy question - Should we change the current practice of limiting eligible AS quantity for ESR/GR to only the net capability that can be delivered at the POI or SDP?</a:t>
            </a:r>
          </a:p>
          <a:p>
            <a:pPr lvl="1"/>
            <a:r>
              <a:rPr lang="en-US" dirty="0"/>
              <a:t>To based on gross capability</a:t>
            </a:r>
          </a:p>
          <a:p>
            <a:pPr lvl="1"/>
            <a:r>
              <a:rPr lang="en-US" dirty="0"/>
              <a:t>CLR is based on gross capability</a:t>
            </a:r>
          </a:p>
          <a:p>
            <a:r>
              <a:rPr lang="en-US" dirty="0"/>
              <a:t>Can these sites register as a CLR</a:t>
            </a:r>
          </a:p>
          <a:p>
            <a:pPr lvl="1"/>
            <a:r>
              <a:rPr lang="en-US" dirty="0"/>
              <a:t>Would also require system changes</a:t>
            </a:r>
          </a:p>
          <a:p>
            <a:pPr lvl="1"/>
            <a:r>
              <a:rPr lang="en-US" dirty="0"/>
              <a:t>Duration limited CLR</a:t>
            </a:r>
          </a:p>
          <a:p>
            <a:r>
              <a:rPr lang="en-US" dirty="0"/>
              <a:t>Any NPRR for this would be significant undertaking based on the list of issues discussed </a:t>
            </a:r>
            <a:r>
              <a:rPr lang="en-US" dirty="0">
                <a:latin typeface="Calibri" panose="020F0502020204030204" pitchFamily="34" charset="0"/>
                <a:ea typeface="Times New Roman" panose="02020603050405020304" pitchFamily="18" charset="0"/>
              </a:rPr>
              <a:t> </a:t>
            </a:r>
            <a:r>
              <a:rPr lang="en-US" dirty="0"/>
              <a:t>and</a:t>
            </a:r>
            <a:r>
              <a:rPr lang="en-US" dirty="0">
                <a:latin typeface="Calibri" panose="020F0502020204030204" pitchFamily="34" charset="0"/>
                <a:ea typeface="Times New Roman" panose="02020603050405020304" pitchFamily="18" charset="0"/>
              </a:rPr>
              <a:t> </a:t>
            </a:r>
            <a:r>
              <a:rPr lang="en-US" dirty="0"/>
              <a:t>will take ERCOT resources from the Passport and Winter Storm Issues</a:t>
            </a:r>
          </a:p>
          <a:p>
            <a:r>
              <a:rPr lang="en-US" dirty="0"/>
              <a:t>Proposer does not wish to pursue this at this time.  No vote required.</a:t>
            </a:r>
          </a:p>
          <a:p>
            <a:r>
              <a:rPr lang="en-US" dirty="0"/>
              <a:t>Possibly compare the CLR and R solutions in the future</a:t>
            </a:r>
          </a:p>
        </p:txBody>
      </p:sp>
    </p:spTree>
    <p:extLst>
      <p:ext uri="{BB962C8B-B14F-4D97-AF65-F5344CB8AC3E}">
        <p14:creationId xmlns:p14="http://schemas.microsoft.com/office/powerpoint/2010/main" val="2259918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79B7A-B11F-4C6D-9D35-434849937C61}"/>
              </a:ext>
            </a:extLst>
          </p:cNvPr>
          <p:cNvSpPr>
            <a:spLocks noGrp="1"/>
          </p:cNvSpPr>
          <p:nvPr>
            <p:ph type="title"/>
          </p:nvPr>
        </p:nvSpPr>
        <p:spPr/>
        <p:txBody>
          <a:bodyPr>
            <a:normAutofit fontScale="90000"/>
          </a:bodyPr>
          <a:lstStyle/>
          <a:p>
            <a:r>
              <a:rPr lang="en-US" dirty="0"/>
              <a:t>Day-Ahead Market (DAM) Performance Issue (DAM Delays)</a:t>
            </a:r>
          </a:p>
        </p:txBody>
      </p:sp>
      <p:sp>
        <p:nvSpPr>
          <p:cNvPr id="3" name="Content Placeholder 2">
            <a:extLst>
              <a:ext uri="{FF2B5EF4-FFF2-40B4-BE49-F238E27FC236}">
                <a16:creationId xmlns:a16="http://schemas.microsoft.com/office/drawing/2014/main" id="{A61F9F6D-270C-4787-832E-3097504F31A0}"/>
              </a:ext>
            </a:extLst>
          </p:cNvPr>
          <p:cNvSpPr>
            <a:spLocks noGrp="1"/>
          </p:cNvSpPr>
          <p:nvPr>
            <p:ph idx="1"/>
          </p:nvPr>
        </p:nvSpPr>
        <p:spPr/>
        <p:txBody>
          <a:bodyPr>
            <a:normAutofit/>
          </a:bodyPr>
          <a:lstStyle/>
          <a:p>
            <a:r>
              <a:rPr lang="en-US" dirty="0"/>
              <a:t>ERCOT recommends establishing DAM daily submission limits for PTPs based on PTP Intervals</a:t>
            </a:r>
          </a:p>
          <a:p>
            <a:r>
              <a:rPr lang="en-US" dirty="0"/>
              <a:t>Request a vote from WMS for endorsing a System Change Request</a:t>
            </a:r>
          </a:p>
          <a:p>
            <a:r>
              <a:rPr lang="en-US" dirty="0"/>
              <a:t>ERCOT to present to WMS the summary of findings and recommendation</a:t>
            </a:r>
          </a:p>
          <a:p>
            <a:r>
              <a:rPr lang="en-US" dirty="0"/>
              <a:t>This should close the action item</a:t>
            </a:r>
          </a:p>
          <a:p>
            <a:endParaRPr lang="en-US" dirty="0"/>
          </a:p>
          <a:p>
            <a:endParaRPr lang="en-US" dirty="0"/>
          </a:p>
        </p:txBody>
      </p:sp>
    </p:spTree>
    <p:extLst>
      <p:ext uri="{BB962C8B-B14F-4D97-AF65-F5344CB8AC3E}">
        <p14:creationId xmlns:p14="http://schemas.microsoft.com/office/powerpoint/2010/main" val="1193142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meeting</a:t>
            </a:r>
          </a:p>
        </p:txBody>
      </p:sp>
      <p:sp>
        <p:nvSpPr>
          <p:cNvPr id="3" name="Content Placeholder 2"/>
          <p:cNvSpPr>
            <a:spLocks noGrp="1"/>
          </p:cNvSpPr>
          <p:nvPr>
            <p:ph idx="1"/>
          </p:nvPr>
        </p:nvSpPr>
        <p:spPr/>
        <p:txBody>
          <a:bodyPr/>
          <a:lstStyle/>
          <a:p>
            <a:r>
              <a:rPr lang="en-US" dirty="0"/>
              <a:t>WMWG May 17</a:t>
            </a:r>
          </a:p>
          <a:p>
            <a:r>
              <a:rPr lang="en-US" dirty="0"/>
              <a:t>Also a Joint OWG, PLWG and WMWG at 1:00 on May 17</a:t>
            </a:r>
          </a:p>
          <a:p>
            <a:pPr lvl="1"/>
            <a:r>
              <a:rPr lang="en-US" dirty="0"/>
              <a:t>NPRR 1056 Market Impact Generic Transmission Constraint (GTC) Notification	</a:t>
            </a:r>
          </a:p>
          <a:p>
            <a:pPr lvl="1"/>
            <a:r>
              <a:rPr lang="en-US" dirty="0"/>
              <a:t>NPRR 1070 Planning Criteria for GTC Exit Solutions</a:t>
            </a:r>
          </a:p>
          <a:p>
            <a:r>
              <a:rPr lang="en-US" dirty="0"/>
              <a:t>Any questions?</a:t>
            </a:r>
          </a:p>
        </p:txBody>
      </p:sp>
    </p:spTree>
    <p:extLst>
      <p:ext uri="{BB962C8B-B14F-4D97-AF65-F5344CB8AC3E}">
        <p14:creationId xmlns:p14="http://schemas.microsoft.com/office/powerpoint/2010/main" val="39577996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Wood Type">
      <a:majorFont>
        <a:latin typeface="Arial Black" panose="020B0A04020102020204"/>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panose="020B0604020202020204"/>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BE1B6DD8-9976-4550-A6F4-B2DD4EA939D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TM03090434[[fn=Wood Type]]</Template>
  <TotalTime>4428</TotalTime>
  <Words>584</Words>
  <Application>Microsoft Office PowerPoint</Application>
  <PresentationFormat>On-screen Show (4:3)</PresentationFormat>
  <Paragraphs>57</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Arial Black</vt:lpstr>
      <vt:lpstr>Calibri</vt:lpstr>
      <vt:lpstr>Times New Roman</vt:lpstr>
      <vt:lpstr>Wingdings</vt:lpstr>
      <vt:lpstr>Wood Type</vt:lpstr>
      <vt:lpstr>Wholesale Market Working Group Report to WMS</vt:lpstr>
      <vt:lpstr>Emergency Conditions Issues List</vt:lpstr>
      <vt:lpstr>Issue 99 - Review converge of ORDC &amp; PRC during the event </vt:lpstr>
      <vt:lpstr>Issue 100 - How did batteries providing FFR perform? </vt:lpstr>
      <vt:lpstr>SCR 811 and Intra Hour Solar Forecast </vt:lpstr>
      <vt:lpstr>Participation in SCED and AS – Behind-The-Meter (BTM) resources</vt:lpstr>
      <vt:lpstr>Day-Ahead Market (DAM) Performance Issue (DAM Delays)</vt:lpstr>
      <vt:lpstr>Next meeting</vt:lpstr>
    </vt:vector>
  </TitlesOfParts>
  <Company>CPS Energy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Action Items Review</dc:title>
  <dc:creator>Detelich, David J.</dc:creator>
  <cp:lastModifiedBy>Detelich, David J.</cp:lastModifiedBy>
  <cp:revision>257</cp:revision>
  <dcterms:created xsi:type="dcterms:W3CDTF">2019-02-22T15:15:24Z</dcterms:created>
  <dcterms:modified xsi:type="dcterms:W3CDTF">2021-04-30T18:51:48Z</dcterms:modified>
</cp:coreProperties>
</file>