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</p:sldMasterIdLst>
  <p:notesMasterIdLst>
    <p:notesMasterId r:id="rId24"/>
  </p:notesMasterIdLst>
  <p:handoutMasterIdLst>
    <p:handoutMasterId r:id="rId25"/>
  </p:handoutMasterIdLst>
  <p:sldIdLst>
    <p:sldId id="260" r:id="rId6"/>
    <p:sldId id="284" r:id="rId7"/>
    <p:sldId id="261" r:id="rId8"/>
    <p:sldId id="294" r:id="rId9"/>
    <p:sldId id="300" r:id="rId10"/>
    <p:sldId id="295" r:id="rId11"/>
    <p:sldId id="296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7" r:id="rId21"/>
    <p:sldId id="298" r:id="rId22"/>
    <p:sldId id="262" r:id="rId2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  <p14:sldId id="284"/>
          </p14:sldIdLst>
        </p14:section>
        <p14:section name="Meeting Minutes" id="{D18BE402-A6BF-4A3B-BBC7-FD970CD5DCEF}">
          <p14:sldIdLst>
            <p14:sldId id="261"/>
          </p14:sldIdLst>
        </p14:section>
        <p14:section name="FMEs &amp; IMFR" id="{7B07A7F3-E643-48FA-B8F7-0A8F95EAB17B}">
          <p14:sldIdLst>
            <p14:sldId id="294"/>
            <p14:sldId id="300"/>
            <p14:sldId id="295"/>
            <p14:sldId id="296"/>
          </p14:sldIdLst>
        </p14:section>
        <p14:section name="Frequency Control" id="{B8F210D6-5D03-4ACD-A13A-59DB9A6E0761}">
          <p14:sldIdLst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7"/>
            <p14:sldId id="298"/>
          </p14:sldIdLst>
        </p14:section>
        <p14:section name="Questions" id="{96F416E3-8143-44F1-BC34-31FDEEEDC0B2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87462" autoAdjust="0"/>
  </p:normalViewPr>
  <p:slideViewPr>
    <p:cSldViewPr snapToGrid="0" snapToObjects="1">
      <p:cViewPr varScale="1">
        <p:scale>
          <a:sx n="67" d="100"/>
          <a:sy n="67" d="100"/>
        </p:scale>
        <p:origin x="816" y="62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3528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45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96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0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27,223,416  MWh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18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10,485,979  MWh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11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38.52%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64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10,410,55  MWh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94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3.82%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8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Hello I'm a slide</a:t>
            </a:r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85849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04/29/21</a:t>
            </a:r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PDCWG Report to ROS </a:t>
              </a:r>
            </a:p>
            <a:p>
              <a:endParaRPr lang="en-US" b="1" dirty="0"/>
            </a:p>
            <a:p>
              <a:r>
                <a:rPr lang="en-US" sz="2000" i="1" dirty="0"/>
                <a:t>Chair: Chad Mulholland, NRG</a:t>
              </a:r>
              <a:endParaRPr lang="en-US" sz="2000" dirty="0"/>
            </a:p>
            <a:p>
              <a:r>
                <a:rPr lang="en-US" sz="2000" i="1" dirty="0"/>
                <a:t>Vice Chair: </a:t>
              </a:r>
              <a:r>
                <a:rPr lang="en-US" sz="2000" dirty="0"/>
                <a:t>Jimmy Jackson, CPS</a:t>
              </a:r>
            </a:p>
            <a:p>
              <a:endParaRPr lang="en-US" dirty="0"/>
            </a:p>
            <a:p>
              <a:r>
                <a:rPr lang="en-US" dirty="0"/>
                <a:t>ROS</a:t>
              </a:r>
            </a:p>
            <a:p>
              <a:r>
                <a:rPr lang="en-US" dirty="0"/>
                <a:t>April 29th, 2021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RMS1 Performance of ERCOT Frequency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56" y="740431"/>
            <a:ext cx="7925487" cy="517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93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Analysis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117" y="728238"/>
            <a:ext cx="7437765" cy="518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82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76" y="716045"/>
            <a:ext cx="7468247" cy="528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40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94" y="761769"/>
            <a:ext cx="7882811" cy="517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33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 from Wind Generation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80" y="752624"/>
            <a:ext cx="7657240" cy="516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10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% Energy from Wind Generation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558" y="790222"/>
            <a:ext cx="7480440" cy="511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09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 from Solar Generation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654" y="761769"/>
            <a:ext cx="7998645" cy="509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24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% Energy from Solar Generation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05" y="712996"/>
            <a:ext cx="7919390" cy="521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49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Questions?</a:t>
              </a:r>
              <a:endParaRPr lang="en-US" b="1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Report Overview</a:t>
            </a:r>
          </a:p>
          <a:p>
            <a:pPr lvl="1"/>
            <a:r>
              <a:rPr lang="en-US" sz="2000" dirty="0"/>
              <a:t>Meeting Minutes</a:t>
            </a:r>
          </a:p>
          <a:p>
            <a:pPr lvl="1"/>
            <a:r>
              <a:rPr lang="en-US" sz="2000" dirty="0"/>
              <a:t>BAL-001-TRE-2 FMEs &amp; IMFR</a:t>
            </a:r>
          </a:p>
          <a:p>
            <a:pPr lvl="2"/>
            <a:r>
              <a:rPr lang="en-US" sz="1600" dirty="0"/>
              <a:t>1 FME in the month of February</a:t>
            </a:r>
          </a:p>
          <a:p>
            <a:pPr lvl="2"/>
            <a:r>
              <a:rPr lang="en-US" sz="1600" dirty="0"/>
              <a:t>2 FMEs in the month of March</a:t>
            </a:r>
          </a:p>
          <a:p>
            <a:pPr lvl="1"/>
            <a:r>
              <a:rPr lang="en-US" sz="2000" dirty="0"/>
              <a:t>Frequency Control Report</a:t>
            </a:r>
          </a:p>
          <a:p>
            <a:pPr marL="914400" lvl="2" indent="0">
              <a:buNone/>
            </a:pP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Overview &amp; Notes</a:t>
            </a:r>
          </a:p>
        </p:txBody>
      </p:sp>
    </p:spTree>
    <p:extLst>
      <p:ext uri="{BB962C8B-B14F-4D97-AF65-F5344CB8AC3E}">
        <p14:creationId xmlns:p14="http://schemas.microsoft.com/office/powerpoint/2010/main" val="324166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208231"/>
          </a:xfrm>
        </p:spPr>
        <p:txBody>
          <a:bodyPr>
            <a:normAutofit/>
          </a:bodyPr>
          <a:lstStyle/>
          <a:p>
            <a:r>
              <a:rPr lang="en-US" sz="2400" b="1" kern="0" dirty="0"/>
              <a:t>PDCWG Meeting 04/08/2021</a:t>
            </a:r>
          </a:p>
          <a:p>
            <a:pPr lvl="1"/>
            <a:r>
              <a:rPr lang="en-US" sz="2000" kern="0" dirty="0"/>
              <a:t>Review of emergency conditions list from ROS</a:t>
            </a:r>
          </a:p>
          <a:p>
            <a:pPr lvl="1"/>
            <a:r>
              <a:rPr lang="en-US" sz="2000" kern="0" dirty="0"/>
              <a:t>February cold weather event follow up discussion</a:t>
            </a:r>
          </a:p>
          <a:p>
            <a:pPr lvl="1"/>
            <a:r>
              <a:rPr lang="en-US" sz="2000" kern="0" dirty="0"/>
              <a:t>ERCOT reports</a:t>
            </a:r>
            <a:endParaRPr lang="en-US" sz="1800" kern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Minutes</a:t>
            </a:r>
          </a:p>
        </p:txBody>
      </p:sp>
    </p:spTree>
    <p:extLst>
      <p:ext uri="{BB962C8B-B14F-4D97-AF65-F5344CB8AC3E}">
        <p14:creationId xmlns:p14="http://schemas.microsoft.com/office/powerpoint/2010/main" val="3191636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 Performance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93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There was 1 FME in February</a:t>
            </a:r>
          </a:p>
          <a:p>
            <a:pPr lvl="1"/>
            <a:r>
              <a:rPr lang="en-US" sz="2200" dirty="0"/>
              <a:t>2/22/2021 5:38:48</a:t>
            </a:r>
          </a:p>
          <a:p>
            <a:pPr lvl="2"/>
            <a:r>
              <a:rPr lang="en-US" sz="1900" dirty="0"/>
              <a:t>Loss of 714 MW</a:t>
            </a:r>
          </a:p>
          <a:p>
            <a:pPr lvl="2"/>
            <a:r>
              <a:rPr lang="en-US" sz="1900" dirty="0"/>
              <a:t>Interconnection Frequency Response:  1082 MW/0.1 Hz</a:t>
            </a:r>
          </a:p>
          <a:p>
            <a:pPr lvl="2"/>
            <a:r>
              <a:rPr lang="en-US" sz="1900" dirty="0"/>
              <a:t>5 of 46 Evaluated Generation Resources had less than 75% of their expected Initial Primary Frequency Response.</a:t>
            </a:r>
          </a:p>
          <a:p>
            <a:pPr lvl="2"/>
            <a:r>
              <a:rPr lang="en-US" sz="1900" dirty="0"/>
              <a:t>7 of 46 Evaluated Generation Resources had less than 75% of their expected Sustained Primary Frequency Response.</a:t>
            </a:r>
            <a:endParaRPr lang="en-US" sz="2800" dirty="0"/>
          </a:p>
          <a:p>
            <a:pPr marL="914400" lvl="2" indent="0">
              <a:buNone/>
            </a:pPr>
            <a:endParaRPr lang="en-US" sz="19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</a:t>
            </a:r>
          </a:p>
        </p:txBody>
      </p:sp>
    </p:spTree>
    <p:extLst>
      <p:ext uri="{BB962C8B-B14F-4D97-AF65-F5344CB8AC3E}">
        <p14:creationId xmlns:p14="http://schemas.microsoft.com/office/powerpoint/2010/main" val="1363135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There were 2 FMEs in March</a:t>
            </a:r>
          </a:p>
          <a:p>
            <a:pPr lvl="1"/>
            <a:r>
              <a:rPr lang="en-US" sz="2200" dirty="0"/>
              <a:t>3/3/2021 9:56:28</a:t>
            </a:r>
          </a:p>
          <a:p>
            <a:pPr lvl="2"/>
            <a:r>
              <a:rPr lang="en-US" sz="1900" dirty="0"/>
              <a:t>Loss of 429 MW</a:t>
            </a:r>
          </a:p>
          <a:p>
            <a:pPr lvl="2"/>
            <a:r>
              <a:rPr lang="en-US" sz="1900" dirty="0"/>
              <a:t>Interconnection Frequency Response: 913 MW/0.1 Hz</a:t>
            </a:r>
          </a:p>
          <a:p>
            <a:pPr lvl="2"/>
            <a:r>
              <a:rPr lang="en-US" sz="1900" dirty="0"/>
              <a:t>13 of 51 Evaluated Generation Resources had less than 75% of their expected Initial Primary Frequency Response.</a:t>
            </a:r>
          </a:p>
          <a:p>
            <a:pPr lvl="2"/>
            <a:r>
              <a:rPr lang="en-US" sz="1900" dirty="0"/>
              <a:t>9 of 51 Evaluated Generation Resources had less than 75% of their expected Sustained Primary Frequency Response.</a:t>
            </a:r>
            <a:endParaRPr lang="en-US" sz="2800" dirty="0"/>
          </a:p>
          <a:p>
            <a:pPr lvl="1"/>
            <a:r>
              <a:rPr lang="en-US" sz="2200" dirty="0"/>
              <a:t>3/30/2021 18:01:04</a:t>
            </a:r>
          </a:p>
          <a:p>
            <a:pPr lvl="2"/>
            <a:r>
              <a:rPr lang="en-US" sz="1900" dirty="0"/>
              <a:t>Loss of load of 673 MW</a:t>
            </a:r>
          </a:p>
          <a:p>
            <a:pPr lvl="2"/>
            <a:r>
              <a:rPr lang="en-US" sz="1900" dirty="0"/>
              <a:t>Interconnection Frequency Response: 961 MW/0.1 Hz</a:t>
            </a:r>
          </a:p>
          <a:p>
            <a:pPr lvl="2"/>
            <a:r>
              <a:rPr lang="en-US" sz="1900" dirty="0"/>
              <a:t>10 of 51 Evaluated Generation Resources had less than 75% of their expected Initial Primary Frequency Response.</a:t>
            </a:r>
          </a:p>
          <a:p>
            <a:pPr lvl="2"/>
            <a:r>
              <a:rPr lang="en-US" sz="1900" dirty="0"/>
              <a:t>10 of 51 Evaluated Generation Resources had less than 75% of their expected Sustained Primary Frequency Response.</a:t>
            </a:r>
          </a:p>
          <a:p>
            <a:pPr lvl="2"/>
            <a:endParaRPr lang="en-US" sz="19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</a:t>
            </a:r>
          </a:p>
        </p:txBody>
      </p:sp>
    </p:spTree>
    <p:extLst>
      <p:ext uri="{BB962C8B-B14F-4D97-AF65-F5344CB8AC3E}">
        <p14:creationId xmlns:p14="http://schemas.microsoft.com/office/powerpoint/2010/main" val="1366834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Interconnection Minimum Frequency Response (IMFR) Performance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23935" y="5936348"/>
            <a:ext cx="3715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  <a:ea typeface="+mj-ea"/>
                <a:cs typeface="+mj-cs"/>
              </a:rPr>
              <a:t>Frequency Response Obligation (FRO): 471 MW/0.1 Hz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24" y="780288"/>
            <a:ext cx="7656576" cy="51185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44896" y="4422890"/>
            <a:ext cx="2124799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IMFR Performance currently 1042.53 MW/0.1Hz</a:t>
            </a:r>
          </a:p>
        </p:txBody>
      </p:sp>
    </p:spTree>
    <p:extLst>
      <p:ext uri="{BB962C8B-B14F-4D97-AF65-F5344CB8AC3E}">
        <p14:creationId xmlns:p14="http://schemas.microsoft.com/office/powerpoint/2010/main" val="2558342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Frequency Control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March 2021</a:t>
            </a:r>
          </a:p>
        </p:txBody>
      </p:sp>
    </p:spTree>
    <p:extLst>
      <p:ext uri="{BB962C8B-B14F-4D97-AF65-F5344CB8AC3E}">
        <p14:creationId xmlns:p14="http://schemas.microsoft.com/office/powerpoint/2010/main" val="2075098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CPS1 Performance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63" y="808974"/>
            <a:ext cx="7773074" cy="51276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99467" y="1157110"/>
            <a:ext cx="3693319" cy="307777"/>
          </a:xfrm>
          <a:prstGeom prst="rect">
            <a:avLst/>
          </a:prstGeom>
          <a:solidFill>
            <a:srgbClr val="00ACC8"/>
          </a:solidFill>
          <a:ln w="25400" cap="flat" cmpd="sng" algn="ctr">
            <a:solidFill>
              <a:srgbClr val="00ACC8">
                <a:shade val="50000"/>
              </a:srgbClr>
            </a:solidFill>
            <a:prstDash val="solid"/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Current 12-Month Rolling Average: 169.30%</a:t>
            </a:r>
          </a:p>
        </p:txBody>
      </p:sp>
    </p:spTree>
    <p:extLst>
      <p:ext uri="{BB962C8B-B14F-4D97-AF65-F5344CB8AC3E}">
        <p14:creationId xmlns:p14="http://schemas.microsoft.com/office/powerpoint/2010/main" val="62095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openxmlformats.org/package/2006/metadata/core-properties"/>
    <ds:schemaRef ds:uri="http://schemas.microsoft.com/office/2006/documentManagement/types"/>
    <ds:schemaRef ds:uri="c34af464-7aa1-4edd-9be4-83dffc1cb926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11507</TotalTime>
  <Words>354</Words>
  <Application>Microsoft Office PowerPoint</Application>
  <PresentationFormat>On-screen Show (4:3)</PresentationFormat>
  <Paragraphs>69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Office Theme</vt:lpstr>
      <vt:lpstr>Custom Design</vt:lpstr>
      <vt:lpstr>PowerPoint Presentation</vt:lpstr>
      <vt:lpstr>Report Overview &amp; Notes</vt:lpstr>
      <vt:lpstr>Meeting Minutes</vt:lpstr>
      <vt:lpstr>Frequency Measurable Events Performance</vt:lpstr>
      <vt:lpstr>Frequency Measurable Events</vt:lpstr>
      <vt:lpstr>Frequency Measurable Events</vt:lpstr>
      <vt:lpstr>Interconnection Minimum Frequency Response (IMFR) Performance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ERCOT Total Energy</vt:lpstr>
      <vt:lpstr>ERCOT Total Energy from Wind Generation</vt:lpstr>
      <vt:lpstr>ERCOT % Energy from Wind Generation</vt:lpstr>
      <vt:lpstr>ERCOT Total Energy from Solar Generation</vt:lpstr>
      <vt:lpstr>ERCOT % Energy from Solar Generation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Mulholland, Chad</cp:lastModifiedBy>
  <cp:revision>637</cp:revision>
  <cp:lastPrinted>2013-01-30T23:16:36Z</cp:lastPrinted>
  <dcterms:created xsi:type="dcterms:W3CDTF">2010-04-12T23:12:02Z</dcterms:created>
  <dcterms:modified xsi:type="dcterms:W3CDTF">2021-04-29T12:40:09Z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