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57" r:id="rId7"/>
    <p:sldId id="261" r:id="rId8"/>
    <p:sldId id="262" r:id="rId9"/>
    <p:sldId id="263" r:id="rId10"/>
    <p:sldId id="274" r:id="rId11"/>
    <p:sldId id="265" r:id="rId12"/>
    <p:sldId id="270" r:id="rId13"/>
    <p:sldId id="266" r:id="rId14"/>
    <p:sldId id="267" r:id="rId15"/>
    <p:sldId id="269" r:id="rId16"/>
    <p:sldId id="268" r:id="rId17"/>
    <p:sldId id="272" r:id="rId18"/>
    <p:sldId id="273" r:id="rId19"/>
    <p:sldId id="27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showGuides="1">
      <p:cViewPr varScale="1">
        <p:scale>
          <a:sx n="110" d="100"/>
          <a:sy n="110" d="100"/>
        </p:scale>
        <p:origin x="164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2021 WMS</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2021 WMS</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2021 WMS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2020 UFE Analysis Report</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2021 WMS</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7" name="Content Placeholder 6"/>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6" name="Content Placeholder 5"/>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2020 Deemed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8" name="Content Placeholder 7"/>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smtClean="0"/>
              <a:t>2021/2022 </a:t>
            </a:r>
            <a:r>
              <a:rPr lang="en-US" sz="2100" dirty="0"/>
              <a:t>Transmission Losses </a:t>
            </a:r>
            <a:r>
              <a:rPr lang="en-US" sz="2100" dirty="0" smtClean="0"/>
              <a:t>(Deemed Actual &amp; Forecasted</a:t>
            </a:r>
            <a:r>
              <a:rPr lang="en-US" sz="2100" dirty="0"/>
              <a:t>)</a:t>
            </a: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6" name="Content Placeholder 5"/>
          <p:cNvPicPr>
            <a:picLocks noGrp="1" noChangeAspect="1"/>
          </p:cNvPicPr>
          <p:nvPr>
            <p:ph idx="1"/>
          </p:nvPr>
        </p:nvPicPr>
        <p:blipFill>
          <a:blip r:embed="rId2"/>
          <a:stretch>
            <a:fillRect/>
          </a:stretch>
        </p:blipFill>
        <p:spPr>
          <a:xfrm>
            <a:off x="1083424" y="990600"/>
            <a:ext cx="6977152" cy="5053013"/>
          </a:xfrm>
          <a:prstGeom prst="rect">
            <a:avLst/>
          </a:prstGeom>
        </p:spPr>
      </p:pic>
    </p:spTree>
    <p:extLst>
      <p:ext uri="{BB962C8B-B14F-4D97-AF65-F5344CB8AC3E}">
        <p14:creationId xmlns:p14="http://schemas.microsoft.com/office/powerpoint/2010/main" val="100382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t>
            </a:r>
            <a:r>
              <a:rPr lang="en-US" dirty="0" smtClean="0"/>
              <a:t>Action </a:t>
            </a:r>
            <a:r>
              <a:rPr lang="en-US" dirty="0" smtClean="0"/>
              <a:t>Item</a:t>
            </a:r>
            <a:endParaRPr lang="en-US" dirty="0"/>
          </a:p>
        </p:txBody>
      </p:sp>
      <p:sp>
        <p:nvSpPr>
          <p:cNvPr id="3" name="Content Placeholder 2"/>
          <p:cNvSpPr>
            <a:spLocks noGrp="1"/>
          </p:cNvSpPr>
          <p:nvPr>
            <p:ph idx="1"/>
          </p:nvPr>
        </p:nvSpPr>
        <p:spPr/>
        <p:txBody>
          <a:bodyPr/>
          <a:lstStyle/>
          <a:p>
            <a:r>
              <a:rPr lang="en-US" dirty="0" smtClean="0"/>
              <a:t>WMS Open Action Item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May 2021 WMS</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41906688"/>
              </p:ext>
            </p:extLst>
          </p:nvPr>
        </p:nvGraphicFramePr>
        <p:xfrm>
          <a:off x="609600" y="1626008"/>
          <a:ext cx="7391400" cy="350520"/>
        </p:xfrm>
        <a:graphic>
          <a:graphicData uri="http://schemas.openxmlformats.org/drawingml/2006/table">
            <a:tbl>
              <a:tblPr firstRow="1" firstCol="1" lastRow="1" lastCol="1" bandRow="1" bandCol="1">
                <a:tableStyleId>{5C22544A-7EE6-4342-B048-85BDC9FD1C3A}</a:tableStyleId>
              </a:tblPr>
              <a:tblGrid>
                <a:gridCol w="3285066"/>
                <a:gridCol w="942437"/>
                <a:gridCol w="2154143"/>
                <a:gridCol w="1009754"/>
              </a:tblGrid>
              <a:tr h="0">
                <a:tc>
                  <a:txBody>
                    <a:bodyPr/>
                    <a:lstStyle/>
                    <a:p>
                      <a:pPr marL="0" marR="0" algn="l">
                        <a:spcBef>
                          <a:spcPts val="0"/>
                        </a:spcBef>
                        <a:spcAft>
                          <a:spcPts val="0"/>
                        </a:spcAft>
                      </a:pPr>
                      <a:r>
                        <a:rPr lang="en-US" sz="100" dirty="0">
                          <a:effectLst/>
                        </a:rPr>
                        <a:t> </a:t>
                      </a:r>
                      <a:endParaRPr lang="en-US" sz="1200" dirty="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00">
                          <a:effectLst/>
                        </a:rPr>
                        <a:t> </a:t>
                      </a:r>
                      <a:endParaRPr lang="en-US" sz="120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r>
              <a:tr h="279400">
                <a:tc>
                  <a:txBody>
                    <a:bodyPr/>
                    <a:lstStyle/>
                    <a:p>
                      <a:pPr marL="0" marR="0" algn="l">
                        <a:spcBef>
                          <a:spcPts val="0"/>
                        </a:spcBef>
                        <a:spcAft>
                          <a:spcPts val="0"/>
                        </a:spcAft>
                      </a:pPr>
                      <a:r>
                        <a:rPr lang="en-US" sz="1100" u="sng">
                          <a:effectLst/>
                        </a:rPr>
                        <a:t>Open Action Items</a:t>
                      </a:r>
                      <a:endParaRPr lang="en-US" sz="120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100" u="sng">
                          <a:effectLst/>
                        </a:rPr>
                        <a:t>Responsible </a:t>
                      </a:r>
                      <a:endParaRPr lang="en-US" sz="120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100" u="sng">
                          <a:effectLst/>
                        </a:rPr>
                        <a:t>Notes</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u="sng" dirty="0">
                          <a:effectLst/>
                        </a:rPr>
                        <a:t>Assigned </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381000" y="1519328"/>
            <a:ext cx="1038923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979482223"/>
              </p:ext>
            </p:extLst>
          </p:nvPr>
        </p:nvGraphicFramePr>
        <p:xfrm>
          <a:off x="609600" y="2086156"/>
          <a:ext cx="7391400" cy="838200"/>
        </p:xfrm>
        <a:graphic>
          <a:graphicData uri="http://schemas.openxmlformats.org/drawingml/2006/table">
            <a:tbl>
              <a:tblPr firstRow="1" firstCol="1" lastRow="1" lastCol="1" bandRow="1" bandCol="1">
                <a:tableStyleId>{5C22544A-7EE6-4342-B048-85BDC9FD1C3A}</a:tableStyleId>
              </a:tblPr>
              <a:tblGrid>
                <a:gridCol w="3285067"/>
                <a:gridCol w="942437"/>
                <a:gridCol w="2154142"/>
                <a:gridCol w="1009754"/>
              </a:tblGrid>
              <a:tr h="0">
                <a:tc>
                  <a:txBody>
                    <a:bodyPr/>
                    <a:lstStyle/>
                    <a:p>
                      <a:pPr marL="0" marR="0" algn="l">
                        <a:spcBef>
                          <a:spcPts val="0"/>
                        </a:spcBef>
                        <a:spcAft>
                          <a:spcPts val="0"/>
                        </a:spcAft>
                      </a:pPr>
                      <a:r>
                        <a:rPr lang="en-US" sz="1100" dirty="0">
                          <a:effectLst/>
                        </a:rPr>
                        <a:t>Look at actual loss factors compared to calculated losses in modeling </a:t>
                      </a:r>
                      <a:endParaRPr lang="en-US" sz="1200" dirty="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100" dirty="0">
                          <a:effectLst/>
                        </a:rPr>
                        <a:t>WMWG</a:t>
                      </a:r>
                      <a:endParaRPr lang="en-US" sz="1200" dirty="0">
                        <a:effectLst/>
                        <a:latin typeface="Times New Roman" panose="02020603050405020304" pitchFamily="18" charset="0"/>
                        <a:ea typeface="Times New Roman" panose="02020603050405020304" pitchFamily="18" charset="0"/>
                      </a:endParaRPr>
                    </a:p>
                  </a:txBody>
                  <a:tcPr marL="45720" marR="45720" marT="0"/>
                </a:tc>
                <a:tc>
                  <a:txBody>
                    <a:bodyPr/>
                    <a:lstStyle/>
                    <a:p>
                      <a:pPr marL="0" marR="0" algn="l">
                        <a:spcBef>
                          <a:spcPts val="0"/>
                        </a:spcBef>
                        <a:spcAft>
                          <a:spcPts val="0"/>
                        </a:spcAft>
                      </a:pPr>
                      <a:r>
                        <a:rPr lang="en-US" sz="1100">
                          <a:effectLst/>
                        </a:rPr>
                        <a:t>Still Open – tabled until RTC work is done</a:t>
                      </a:r>
                      <a:endParaRPr lang="en-US" sz="1200">
                        <a:effectLst/>
                      </a:endParaRPr>
                    </a:p>
                    <a:p>
                      <a:pPr marL="0" marR="0" algn="l">
                        <a:spcBef>
                          <a:spcPts val="0"/>
                        </a:spcBef>
                        <a:spcAft>
                          <a:spcPts val="0"/>
                        </a:spcAft>
                      </a:pPr>
                      <a:r>
                        <a:rPr lang="en-US" sz="1100">
                          <a:effectLst/>
                        </a:rPr>
                        <a:t>Requested update</a:t>
                      </a:r>
                      <a:endParaRPr lang="en-US" sz="1200">
                        <a:effectLst/>
                      </a:endParaRPr>
                    </a:p>
                    <a:p>
                      <a:pPr marL="0" marR="0" algn="l">
                        <a:spcBef>
                          <a:spcPts val="0"/>
                        </a:spcBef>
                        <a:spcAft>
                          <a:spcPts val="0"/>
                        </a:spcAft>
                      </a:pPr>
                      <a:r>
                        <a:rPr lang="en-US" sz="1100">
                          <a:effectLst/>
                        </a:rPr>
                        <a:t>Regarding 2018 UFE Analysis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dirty="0">
                          <a:effectLst/>
                        </a:rPr>
                        <a:t>11/04/2020</a:t>
                      </a:r>
                      <a:endParaRPr lang="en-US" sz="1200" dirty="0">
                        <a:effectLst/>
                      </a:endParaRPr>
                    </a:p>
                    <a:p>
                      <a:pPr marL="0" marR="0" algn="ctr">
                        <a:spcBef>
                          <a:spcPts val="0"/>
                        </a:spcBef>
                        <a:spcAft>
                          <a:spcPts val="0"/>
                        </a:spcAft>
                      </a:pPr>
                      <a:r>
                        <a:rPr lang="en-US" sz="1100" dirty="0">
                          <a:effectLst/>
                        </a:rPr>
                        <a:t> </a:t>
                      </a:r>
                      <a:endParaRPr lang="en-US" sz="1200" dirty="0">
                        <a:effectLst/>
                      </a:endParaRPr>
                    </a:p>
                    <a:p>
                      <a:pPr marL="0" marR="0" algn="ctr">
                        <a:spcBef>
                          <a:spcPts val="0"/>
                        </a:spcBef>
                        <a:spcAft>
                          <a:spcPts val="0"/>
                        </a:spcAft>
                      </a:pPr>
                      <a:r>
                        <a:rPr lang="en-US" sz="1100" dirty="0">
                          <a:effectLst/>
                        </a:rPr>
                        <a:t>12/04/2019</a:t>
                      </a:r>
                      <a:endParaRPr lang="en-US" sz="1200" dirty="0">
                        <a:effectLst/>
                      </a:endParaRPr>
                    </a:p>
                    <a:p>
                      <a:pPr marL="0" marR="0" algn="ctr">
                        <a:spcBef>
                          <a:spcPts val="0"/>
                        </a:spcBef>
                        <a:spcAft>
                          <a:spcPts val="0"/>
                        </a:spcAft>
                      </a:pPr>
                      <a:r>
                        <a:rPr lang="en-US" sz="1100" dirty="0">
                          <a:effectLst/>
                        </a:rPr>
                        <a:t>09/04/2019</a:t>
                      </a:r>
                      <a:endParaRPr lang="en-US" sz="1200" dirty="0">
                        <a:effectLst/>
                      </a:endParaRPr>
                    </a:p>
                    <a:p>
                      <a:pPr marL="0" marR="0" algn="ctr">
                        <a:spcBef>
                          <a:spcPts val="0"/>
                        </a:spcBef>
                        <a:spcAft>
                          <a:spcPts val="0"/>
                        </a:spcAft>
                      </a:pPr>
                      <a:r>
                        <a:rPr lang="en-US" sz="1100" dirty="0">
                          <a:effectLst/>
                        </a:rPr>
                        <a:t>07/10/2019</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90070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2021 WMS</a:t>
            </a:r>
            <a:endParaRPr lang="en-US" dirty="0"/>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1910840"/>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8100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baseline="0">
                          <a:solidFill>
                            <a:srgbClr val="000000"/>
                          </a:solidFill>
                          <a:effectLst/>
                          <a:latin typeface="+Body"/>
                        </a:rPr>
                        <a:t>-265,915</a:t>
                      </a:r>
                    </a:p>
                  </a:txBody>
                  <a:tcPr marL="9525" marR="9525" marT="9525" marB="0" anchor="b"/>
                </a:tc>
                <a:tc>
                  <a:txBody>
                    <a:bodyPr/>
                    <a:lstStyle/>
                    <a:p>
                      <a:pPr algn="ctr" fontAlgn="b"/>
                      <a:r>
                        <a:rPr lang="en-US" sz="1800" b="0" i="0" u="none" strike="noStrike" baseline="0">
                          <a:solidFill>
                            <a:srgbClr val="000000"/>
                          </a:solidFill>
                          <a:effectLst/>
                          <a:latin typeface="+Body"/>
                        </a:rPr>
                        <a:t>-$20,023,844</a:t>
                      </a:r>
                    </a:p>
                  </a:txBody>
                  <a:tcPr marL="9525" marR="9525" marT="9525" marB="0" anchor="b"/>
                </a:tc>
                <a:tc>
                  <a:txBody>
                    <a:bodyPr/>
                    <a:lstStyle/>
                    <a:p>
                      <a:pPr algn="ctr" fontAlgn="b"/>
                      <a:r>
                        <a:rPr lang="en-US" sz="1800" b="0" i="0" u="none" strike="noStrike" baseline="0">
                          <a:solidFill>
                            <a:srgbClr val="000000"/>
                          </a:solidFill>
                          <a:effectLst/>
                          <a:latin typeface="+Body"/>
                        </a:rPr>
                        <a:t>-0.0695%</a:t>
                      </a:r>
                    </a:p>
                  </a:txBody>
                  <a:tcPr marL="9525" marR="9525" marT="9525" marB="0" anchor="b"/>
                </a:tc>
                <a:tc>
                  <a:txBody>
                    <a:bodyPr/>
                    <a:lstStyle/>
                    <a:p>
                      <a:pPr algn="ctr" fontAlgn="b"/>
                      <a:r>
                        <a:rPr lang="en-US" sz="1800" b="0" i="0" u="none" strike="noStrike" baseline="0">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baseline="0">
                          <a:solidFill>
                            <a:srgbClr val="000000"/>
                          </a:solidFill>
                          <a:effectLst/>
                          <a:latin typeface="+Body"/>
                        </a:rPr>
                        <a:t>-262,845</a:t>
                      </a:r>
                    </a:p>
                  </a:txBody>
                  <a:tcPr marL="9525" marR="9525" marT="9525" marB="0" anchor="b"/>
                </a:tc>
                <a:tc>
                  <a:txBody>
                    <a:bodyPr/>
                    <a:lstStyle/>
                    <a:p>
                      <a:pPr algn="ctr" fontAlgn="b"/>
                      <a:r>
                        <a:rPr lang="en-US" sz="1800" b="0" i="0" u="none" strike="noStrike" baseline="0">
                          <a:solidFill>
                            <a:srgbClr val="000000"/>
                          </a:solidFill>
                          <a:effectLst/>
                          <a:latin typeface="+Body"/>
                        </a:rPr>
                        <a:t>-$19,167,536</a:t>
                      </a:r>
                    </a:p>
                  </a:txBody>
                  <a:tcPr marL="9525" marR="9525" marT="9525" marB="0" anchor="b"/>
                </a:tc>
                <a:tc>
                  <a:txBody>
                    <a:bodyPr/>
                    <a:lstStyle/>
                    <a:p>
                      <a:pPr algn="ctr" fontAlgn="b"/>
                      <a:r>
                        <a:rPr lang="en-US" sz="1800" b="0" i="0" u="none" strike="noStrike" baseline="0">
                          <a:solidFill>
                            <a:srgbClr val="000000"/>
                          </a:solidFill>
                          <a:effectLst/>
                          <a:latin typeface="+Body"/>
                        </a:rPr>
                        <a:t>-0.0687%</a:t>
                      </a:r>
                    </a:p>
                  </a:txBody>
                  <a:tcPr marL="9525" marR="9525" marT="9525" marB="0" anchor="b"/>
                </a:tc>
                <a:tc>
                  <a:txBody>
                    <a:bodyPr/>
                    <a:lstStyle/>
                    <a:p>
                      <a:pPr algn="ctr" fontAlgn="b"/>
                      <a:r>
                        <a:rPr lang="en-US" sz="1800" b="0" i="0" u="none" strike="noStrike" baseline="0">
                          <a:solidFill>
                            <a:srgbClr val="000000"/>
                          </a:solidFill>
                          <a:effectLst/>
                          <a:latin typeface="+Body"/>
                        </a:rPr>
                        <a:t>95.72%</a:t>
                      </a: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baseline="0">
                          <a:solidFill>
                            <a:srgbClr val="000000"/>
                          </a:solidFill>
                          <a:effectLst/>
                          <a:latin typeface="+Body"/>
                        </a:rPr>
                        <a:t>597</a:t>
                      </a:r>
                    </a:p>
                  </a:txBody>
                  <a:tcPr marL="9525" marR="9525" marT="9525" marB="0" anchor="b"/>
                </a:tc>
                <a:tc>
                  <a:txBody>
                    <a:bodyPr/>
                    <a:lstStyle/>
                    <a:p>
                      <a:pPr algn="ctr" fontAlgn="b"/>
                      <a:r>
                        <a:rPr lang="en-US" sz="1800" b="0" i="0" u="none" strike="noStrike" baseline="0">
                          <a:solidFill>
                            <a:srgbClr val="000000"/>
                          </a:solidFill>
                          <a:effectLst/>
                          <a:latin typeface="+Body"/>
                        </a:rPr>
                        <a:t>-$160,929</a:t>
                      </a:r>
                    </a:p>
                  </a:txBody>
                  <a:tcPr marL="9525" marR="9525" marT="9525" marB="0" anchor="b"/>
                </a:tc>
                <a:tc>
                  <a:txBody>
                    <a:bodyPr/>
                    <a:lstStyle/>
                    <a:p>
                      <a:pPr algn="ctr" fontAlgn="b"/>
                      <a:r>
                        <a:rPr lang="en-US" sz="1800" b="0" i="0" u="none" strike="noStrike" baseline="0">
                          <a:solidFill>
                            <a:srgbClr val="000000"/>
                          </a:solidFill>
                          <a:effectLst/>
                          <a:latin typeface="+Body"/>
                        </a:rPr>
                        <a:t>0.0002%</a:t>
                      </a:r>
                    </a:p>
                  </a:txBody>
                  <a:tcPr marL="9525" marR="9525" marT="9525" marB="0" anchor="b"/>
                </a:tc>
                <a:tc>
                  <a:txBody>
                    <a:bodyPr/>
                    <a:lstStyle/>
                    <a:p>
                      <a:pPr algn="ctr" fontAlgn="b"/>
                      <a:r>
                        <a:rPr lang="en-US" sz="1800" b="0" i="0" u="none" strike="noStrike" baseline="0">
                          <a:solidFill>
                            <a:srgbClr val="000000"/>
                          </a:solidFill>
                          <a:effectLst/>
                          <a:latin typeface="+Body"/>
                        </a:rPr>
                        <a:t>0.80%</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baseline="0">
                          <a:solidFill>
                            <a:srgbClr val="000000"/>
                          </a:solidFill>
                          <a:effectLst/>
                          <a:latin typeface="+Body"/>
                        </a:rPr>
                        <a:t>-3,667</a:t>
                      </a:r>
                    </a:p>
                  </a:txBody>
                  <a:tcPr marL="9525" marR="9525" marT="9525" marB="0" anchor="b"/>
                </a:tc>
                <a:tc>
                  <a:txBody>
                    <a:bodyPr/>
                    <a:lstStyle/>
                    <a:p>
                      <a:pPr algn="ctr" fontAlgn="b"/>
                      <a:r>
                        <a:rPr lang="en-US" sz="1800" b="0" i="0" u="none" strike="noStrike" baseline="0">
                          <a:solidFill>
                            <a:srgbClr val="000000"/>
                          </a:solidFill>
                          <a:effectLst/>
                          <a:latin typeface="+Body"/>
                        </a:rPr>
                        <a:t>-$695,379</a:t>
                      </a:r>
                    </a:p>
                  </a:txBody>
                  <a:tcPr marL="9525" marR="9525" marT="9525" marB="0" anchor="b"/>
                </a:tc>
                <a:tc>
                  <a:txBody>
                    <a:bodyPr/>
                    <a:lstStyle/>
                    <a:p>
                      <a:pPr algn="ctr" fontAlgn="b"/>
                      <a:r>
                        <a:rPr lang="en-US" sz="1800" b="0" i="0" u="none" strike="noStrike" baseline="0">
                          <a:solidFill>
                            <a:srgbClr val="000000"/>
                          </a:solidFill>
                          <a:effectLst/>
                          <a:latin typeface="+Body"/>
                        </a:rPr>
                        <a:t>-0.0010%</a:t>
                      </a:r>
                    </a:p>
                  </a:txBody>
                  <a:tcPr marL="9525" marR="9525" marT="9525" marB="0" anchor="b"/>
                </a:tc>
                <a:tc>
                  <a:txBody>
                    <a:bodyPr/>
                    <a:lstStyle/>
                    <a:p>
                      <a:pPr algn="ctr" fontAlgn="b"/>
                      <a:r>
                        <a:rPr lang="en-US" sz="1800" b="0" i="0" u="none" strike="noStrike" baseline="0" dirty="0">
                          <a:solidFill>
                            <a:srgbClr val="000000"/>
                          </a:solidFill>
                          <a:effectLst/>
                          <a:latin typeface="+Body"/>
                        </a:rPr>
                        <a:t>3.47%</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2021 WMS</a:t>
            </a: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1600" dirty="0" smtClean="0"/>
              <a:t>Average Daily % </a:t>
            </a:r>
            <a:r>
              <a:rPr lang="en-US" sz="1600" dirty="0"/>
              <a:t>UFE</a:t>
            </a:r>
            <a:br>
              <a:rPr lang="en-US" sz="1600" dirty="0"/>
            </a:br>
            <a:r>
              <a:rPr lang="en-US" sz="1600" dirty="0" smtClean="0"/>
              <a:t>(</a:t>
            </a:r>
            <a:r>
              <a:rPr lang="en-US" sz="1600" dirty="0"/>
              <a:t>sorted low to high)</a:t>
            </a:r>
            <a:endParaRPr lang="en-US" sz="16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6" name="Content Placeholder 5"/>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2389037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7" name="Content Placeholder 6"/>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2021 WMS</a:t>
            </a:r>
            <a:endParaRPr lang="en-US"/>
          </a:p>
        </p:txBody>
      </p:sp>
      <p:pic>
        <p:nvPicPr>
          <p:cNvPr id="6" name="Content Placeholder 5"/>
          <p:cNvPicPr>
            <a:picLocks noGrp="1" noChangeAspect="1"/>
          </p:cNvPicPr>
          <p:nvPr>
            <p:ph idx="1"/>
          </p:nvPr>
        </p:nvPicPr>
        <p:blipFill>
          <a:blip r:embed="rId3"/>
          <a:stretch>
            <a:fillRect/>
          </a:stretch>
        </p:blipFill>
        <p:spPr>
          <a:xfrm>
            <a:off x="1087098" y="990600"/>
            <a:ext cx="6969803"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1799954"/>
              </p:ext>
            </p:extLst>
          </p:nvPr>
        </p:nvGraphicFramePr>
        <p:xfrm>
          <a:off x="304800" y="909953"/>
          <a:ext cx="8534400" cy="5033649"/>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7885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277651">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264957">
                <a:tc>
                  <a:txBody>
                    <a:bodyPr/>
                    <a:lstStyle/>
                    <a:p>
                      <a:pPr algn="l" fontAlgn="b"/>
                      <a:r>
                        <a:rPr lang="en-US" sz="1400" b="0" i="0" u="none" strike="noStrike" dirty="0">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264957">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dirty="0">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264957">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dirty="0">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264957">
                <a:tc>
                  <a:txBody>
                    <a:bodyPr/>
                    <a:lstStyle/>
                    <a:p>
                      <a:pPr algn="l" fontAlgn="b"/>
                      <a:r>
                        <a:rPr lang="en-US" sz="1400" b="0" i="0" u="none" strike="noStrike" dirty="0">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264957">
                <a:tc>
                  <a:txBody>
                    <a:bodyPr/>
                    <a:lstStyle/>
                    <a:p>
                      <a:pPr algn="l" fontAlgn="b"/>
                      <a:r>
                        <a:rPr lang="en-US" sz="1400" b="0" i="0" u="none" strike="noStrike" dirty="0">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264957">
                <a:tc>
                  <a:txBody>
                    <a:bodyPr/>
                    <a:lstStyle/>
                    <a:p>
                      <a:pPr algn="l" fontAlgn="b"/>
                      <a:r>
                        <a:rPr lang="en-US" sz="1400" b="0" i="0" u="none" strike="noStrike" dirty="0">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264957">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264957">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42877">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251708">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34044">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253621">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dirty="0">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255047">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255047">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r h="255047">
                <a:tc>
                  <a:txBody>
                    <a:bodyPr/>
                    <a:lstStyle/>
                    <a:p>
                      <a:pPr algn="l" fontAlgn="b"/>
                      <a:r>
                        <a:rPr lang="en-US" sz="1400" b="0" i="0" u="none" strike="noStrike" dirty="0" smtClean="0">
                          <a:solidFill>
                            <a:srgbClr val="000000"/>
                          </a:solidFill>
                          <a:effectLst/>
                          <a:latin typeface="+Body"/>
                        </a:rPr>
                        <a:t>2018</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tr>
              <a:tr h="255047">
                <a:tc>
                  <a:txBody>
                    <a:bodyPr/>
                    <a:lstStyle/>
                    <a:p>
                      <a:pPr algn="l" fontAlgn="b"/>
                      <a:r>
                        <a:rPr lang="en-US" sz="1400" b="0" i="0" u="none" strike="noStrike" dirty="0" smtClean="0">
                          <a:solidFill>
                            <a:srgbClr val="000000"/>
                          </a:solidFill>
                          <a:effectLst/>
                          <a:latin typeface="+Body"/>
                        </a:rPr>
                        <a:t>2019</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252,851</a:t>
                      </a:r>
                    </a:p>
                  </a:txBody>
                  <a:tcPr marL="9525" marR="9525" marT="9525" marB="0" anchor="b"/>
                </a:tc>
                <a:tc>
                  <a:txBody>
                    <a:bodyPr/>
                    <a:lstStyle/>
                    <a:p>
                      <a:pPr algn="ctr" fontAlgn="b"/>
                      <a:r>
                        <a:rPr lang="en-US" sz="1400" b="0" i="0" u="none" strike="noStrike">
                          <a:solidFill>
                            <a:srgbClr val="000000"/>
                          </a:solidFill>
                          <a:effectLst/>
                          <a:latin typeface="+Body"/>
                        </a:rPr>
                        <a:t>-$22,095,272</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38.83 </a:t>
                      </a:r>
                      <a:endParaRPr lang="en-US" sz="1400" b="0" i="0" u="none" strike="noStrike" dirty="0">
                        <a:solidFill>
                          <a:srgbClr val="000000"/>
                        </a:solidFill>
                        <a:effectLst/>
                        <a:latin typeface="+Body"/>
                      </a:endParaRPr>
                    </a:p>
                  </a:txBody>
                  <a:tcPr marL="9525" marR="9525" marT="9525" marB="0" anchor="b"/>
                </a:tc>
              </a:tr>
              <a:tr h="255047">
                <a:tc>
                  <a:txBody>
                    <a:bodyPr/>
                    <a:lstStyle/>
                    <a:p>
                      <a:pPr algn="l" fontAlgn="b"/>
                      <a:r>
                        <a:rPr lang="en-US" sz="1400" b="0" i="0" u="none" strike="noStrike" dirty="0">
                          <a:solidFill>
                            <a:srgbClr val="000000"/>
                          </a:solidFill>
                          <a:effectLst/>
                          <a:latin typeface="+Body"/>
                        </a:rPr>
                        <a:t>2020</a:t>
                      </a:r>
                    </a:p>
                  </a:txBody>
                  <a:tcPr marL="9525" marR="9525" marT="9525" marB="0" anchor="b"/>
                </a:tc>
                <a:tc>
                  <a:txBody>
                    <a:bodyPr/>
                    <a:lstStyle/>
                    <a:p>
                      <a:pPr algn="ctr" fontAlgn="b"/>
                      <a:r>
                        <a:rPr lang="en-US" sz="1400" b="0" i="0" u="none" strike="noStrike" dirty="0">
                          <a:solidFill>
                            <a:srgbClr val="000000"/>
                          </a:solidFill>
                          <a:effectLst/>
                          <a:latin typeface="+Body"/>
                        </a:rPr>
                        <a:t>-265,915</a:t>
                      </a:r>
                    </a:p>
                  </a:txBody>
                  <a:tcPr marL="9525" marR="9525" marT="9525" marB="0" anchor="b"/>
                </a:tc>
                <a:tc>
                  <a:txBody>
                    <a:bodyPr/>
                    <a:lstStyle/>
                    <a:p>
                      <a:pPr algn="ctr" fontAlgn="b"/>
                      <a:r>
                        <a:rPr lang="en-US" sz="1400" b="0" i="0" u="none" strike="noStrike">
                          <a:solidFill>
                            <a:srgbClr val="000000"/>
                          </a:solidFill>
                          <a:effectLst/>
                          <a:latin typeface="+Body"/>
                        </a:rPr>
                        <a:t>-$20,023,844</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$24.03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2021 WMS</a:t>
            </a:r>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1967</TotalTime>
  <Words>486</Words>
  <Application>Microsoft Office PowerPoint</Application>
  <PresentationFormat>On-screen Show (4:3)</PresentationFormat>
  <Paragraphs>246</Paragraphs>
  <Slides>15</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2020 Deemed Transmission Loss vs. UFE</vt:lpstr>
      <vt:lpstr>2021/2022 Transmission Losses (Deemed Actual &amp; Forecasted)</vt:lpstr>
      <vt:lpstr>Current Action Item</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102</cp:revision>
  <cp:lastPrinted>2016-01-21T20:53:15Z</cp:lastPrinted>
  <dcterms:created xsi:type="dcterms:W3CDTF">2016-01-21T15:20:31Z</dcterms:created>
  <dcterms:modified xsi:type="dcterms:W3CDTF">2021-04-28T15:36:40Z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