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8"/>
  </p:notesMasterIdLst>
  <p:handoutMasterIdLst>
    <p:handoutMasterId r:id="rId19"/>
  </p:handoutMasterIdLst>
  <p:sldIdLst>
    <p:sldId id="260" r:id="rId7"/>
    <p:sldId id="295" r:id="rId8"/>
    <p:sldId id="281" r:id="rId9"/>
    <p:sldId id="275" r:id="rId10"/>
    <p:sldId id="263" r:id="rId11"/>
    <p:sldId id="264" r:id="rId12"/>
    <p:sldId id="273" r:id="rId13"/>
    <p:sldId id="292" r:id="rId14"/>
    <p:sldId id="293" r:id="rId15"/>
    <p:sldId id="298" r:id="rId16"/>
    <p:sldId id="300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00" autoAdjust="0"/>
    <p:restoredTop sz="96187" autoAdjust="0"/>
  </p:normalViewPr>
  <p:slideViewPr>
    <p:cSldViewPr showGuides="1">
      <p:cViewPr varScale="1">
        <p:scale>
          <a:sx n="127" d="100"/>
          <a:sy n="127" d="100"/>
        </p:scale>
        <p:origin x="1326" y="16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508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377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2484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019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8934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0828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0249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584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comm/mkt_notices/archives/5263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www.ercot.com/services/comm/mkt_notices/archives/5315" TargetMode="External"/><Relationship Id="rId4" Type="http://schemas.openxmlformats.org/officeDocument/2006/relationships/hyperlink" Target="http://www.ercot.com/services/comm/mkt_notices/archives/5323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Settlement Stability</a:t>
            </a:r>
            <a:endParaRPr lang="en-US" b="1" dirty="0"/>
          </a:p>
          <a:p>
            <a:r>
              <a:rPr lang="en-US" sz="1600" b="1" dirty="0" smtClean="0"/>
              <a:t>2021 Q1 Update to WMS</a:t>
            </a:r>
            <a:endParaRPr lang="en-US" sz="1600" b="1" dirty="0"/>
          </a:p>
          <a:p>
            <a:endParaRPr lang="en-US" dirty="0"/>
          </a:p>
          <a:p>
            <a:r>
              <a:rPr lang="en-US" dirty="0" smtClean="0"/>
              <a:t>Settlements Group</a:t>
            </a:r>
            <a:endParaRPr lang="en-US" dirty="0"/>
          </a:p>
          <a:p>
            <a:r>
              <a:rPr lang="en-US" dirty="0" smtClean="0"/>
              <a:t>ERCOT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05/05/2021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z="2000" dirty="0"/>
              <a:t>8.2(2)(g) Net Allocation to Load - Totals and $/MWh </a:t>
            </a:r>
          </a:p>
        </p:txBody>
      </p:sp>
      <p:sp>
        <p:nvSpPr>
          <p:cNvPr id="3" name="Title Texts3"/>
          <p:cNvSpPr>
            <a:spLocks noGrp="1"/>
          </p:cNvSpPr>
          <p:nvPr>
            <p:ph idx="4294967295"/>
          </p:nvPr>
        </p:nvSpPr>
        <p:spPr>
          <a:xfrm>
            <a:off x="304800" y="5311962"/>
            <a:ext cx="8461248" cy="1168854"/>
          </a:xfrm>
        </p:spPr>
        <p:txBody>
          <a:bodyPr/>
          <a:lstStyle/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sz="900" dirty="0" smtClean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Note</a:t>
            </a:r>
            <a:r>
              <a:rPr lang="en-US" sz="900" dirty="0" smtClean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s</a:t>
            </a:r>
            <a:r>
              <a:rPr sz="900" dirty="0" smtClean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: The </a:t>
            </a:r>
            <a:r>
              <a:rPr sz="90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Net Allocation to Load amounts provided in this presentation are for informational purposes </a:t>
            </a:r>
            <a:r>
              <a:rPr sz="900" dirty="0" smtClean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only</a:t>
            </a:r>
            <a:r>
              <a:rPr lang="en-US" sz="90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900" dirty="0" smtClean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and </a:t>
            </a:r>
            <a:r>
              <a:rPr sz="90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cannot be relied upon for accurate measurements or forecasts of individual QSE charges and </a:t>
            </a:r>
            <a:r>
              <a:rPr sz="900" dirty="0" smtClean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payments.</a:t>
            </a:r>
            <a:r>
              <a:rPr lang="en-US" sz="90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900" dirty="0" smtClean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This data is based on the latest data that was available at the time that this report was run.</a:t>
            </a:r>
            <a:r>
              <a:rPr sz="110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
    </a:t>
            </a:r>
          </a:p>
        </p:txBody>
      </p:sp>
      <p:sp>
        <p:nvSpPr>
          <p:cNvPr id="5" name="Title Texts5"/>
          <p:cNvSpPr>
            <a:spLocks noGrp="1"/>
          </p:cNvSpPr>
          <p:nvPr>
            <p:ph idx="4294967295"/>
          </p:nvPr>
        </p:nvSpPr>
        <p:spPr>
          <a:xfrm>
            <a:off x="1615440" y="742242"/>
            <a:ext cx="5788152" cy="219456"/>
          </a:xfrm>
        </p:spPr>
        <p:txBody>
          <a:bodyPr/>
          <a:lstStyle/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sz="800" b="1" dirty="0">
                <a:solidFill>
                  <a:srgbClr val="3DB0CD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NET ALLOCATION TO LOAD ($M)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3316165"/>
              </p:ext>
            </p:extLst>
          </p:nvPr>
        </p:nvGraphicFramePr>
        <p:xfrm>
          <a:off x="381000" y="1007418"/>
          <a:ext cx="8385048" cy="4224528"/>
        </p:xfrm>
        <a:graphic>
          <a:graphicData uri="http://schemas.openxmlformats.org/drawingml/2006/table">
            <a:tbl>
              <a:tblPr/>
              <a:tblGrid>
                <a:gridCol w="1728216"/>
                <a:gridCol w="512064"/>
                <a:gridCol w="512064"/>
                <a:gridCol w="512064"/>
                <a:gridCol w="512064"/>
                <a:gridCol w="512064"/>
                <a:gridCol w="512064"/>
                <a:gridCol w="512064"/>
                <a:gridCol w="512064"/>
                <a:gridCol w="512064"/>
                <a:gridCol w="512064"/>
                <a:gridCol w="512064"/>
                <a:gridCol w="512064"/>
                <a:gridCol w="512064"/>
              </a:tblGrid>
              <a:tr h="201168">
                <a:tc>
                  <a:txBody>
                    <a:bodyPr/>
                    <a:lstStyle/>
                    <a:p>
                      <a:pPr marL="25400" marR="25400" algn="l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800" b="1" dirty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"/>
                          <a:cs typeface="times"/>
                        </a:rPr>
                        <a:t> 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B3B3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l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800" b="1" dirty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"/>
                          <a:cs typeface="times"/>
                        </a:rPr>
                        <a:t>Mar 2020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B3B3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l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800" b="1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"/>
                          <a:cs typeface="times"/>
                        </a:rPr>
                        <a:t>Apr 2020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B3B3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l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800" b="1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"/>
                          <a:cs typeface="times"/>
                        </a:rPr>
                        <a:t>May 2020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B3B3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l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800" b="1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"/>
                          <a:cs typeface="times"/>
                        </a:rPr>
                        <a:t>Jun 2020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B3B3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l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800" b="1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"/>
                          <a:cs typeface="times"/>
                        </a:rPr>
                        <a:t>Jul 2020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B3B3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l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800" b="1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"/>
                          <a:cs typeface="times"/>
                        </a:rPr>
                        <a:t>Aug 2020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B3B3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l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800" b="1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"/>
                          <a:cs typeface="times"/>
                        </a:rPr>
                        <a:t>Sep 2020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B3B3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l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800" b="1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"/>
                          <a:cs typeface="times"/>
                        </a:rPr>
                        <a:t>Oct 2020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B3B3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l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800" b="1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"/>
                          <a:cs typeface="times"/>
                        </a:rPr>
                        <a:t>Nov 2020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B3B3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l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800" b="1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"/>
                          <a:cs typeface="times"/>
                        </a:rPr>
                        <a:t>Dec 2020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B3B3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l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800" b="1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"/>
                          <a:cs typeface="times"/>
                        </a:rPr>
                        <a:t>Jan 2021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B3B3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l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800" b="1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"/>
                          <a:cs typeface="times"/>
                        </a:rPr>
                        <a:t>Feb 2021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B3B3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l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800" b="1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"/>
                          <a:cs typeface="times"/>
                        </a:rPr>
                        <a:t>Mar 2021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B3B3">
                        <a:alpha val="100000"/>
                      </a:srgbClr>
                    </a:solidFill>
                  </a:tcPr>
                </a:tc>
              </a:tr>
              <a:tr h="201168">
                <a:tc>
                  <a:txBody>
                    <a:bodyPr/>
                    <a:lstStyle/>
                    <a:p>
                      <a:pPr marL="25400" marR="25400" algn="l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Ancillary Service Settlement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 dirty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29.2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 dirty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27.2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19.1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16.9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17.7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45.4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13.5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22.1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27.4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21.1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25.3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 dirty="0" smtClean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lang="en-US" sz="900" dirty="0" smtClean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900" dirty="0" smtClean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909.8</a:t>
                      </a:r>
                      <a:endParaRPr sz="900" dirty="0">
                        <a:solidFill>
                          <a:srgbClr val="111111">
                            <a:alpha val="100000"/>
                          </a:srgb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61.4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</a:tr>
              <a:tr h="201168">
                <a:tc>
                  <a:txBody>
                    <a:bodyPr/>
                    <a:lstStyle/>
                    <a:p>
                      <a:pPr marL="25400" marR="25400" algn="l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Balancing Account Payout to Load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-11.6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-12.5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-11.6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-6.1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-9.6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</a:tr>
              <a:tr h="201168">
                <a:tc>
                  <a:txBody>
                    <a:bodyPr/>
                    <a:lstStyle/>
                    <a:p>
                      <a:pPr marL="25400" marR="25400" algn="l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Base Point Deviation Payments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-0.2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 dirty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-0.2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-0.2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 dirty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-0.2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-0.2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-0.3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-0.2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-0.3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-0.3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-0.2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-0.2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-31.2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-0.2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</a:tr>
              <a:tr h="201168">
                <a:tc>
                  <a:txBody>
                    <a:bodyPr/>
                    <a:lstStyle/>
                    <a:p>
                      <a:pPr marL="25400" marR="25400" algn="l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Black Start Service Settlement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0.6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0.6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 dirty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0.6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0.6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 dirty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0.6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0.5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0.5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0.6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0.5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0.5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0.6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 0.5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0.5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</a:tr>
              <a:tr h="201168">
                <a:tc>
                  <a:txBody>
                    <a:bodyPr/>
                    <a:lstStyle/>
                    <a:p>
                      <a:pPr marL="25400" marR="25400" algn="l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Block Load Transfer Settlement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 dirty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 dirty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 0.0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</a:tr>
              <a:tr h="201168">
                <a:tc>
                  <a:txBody>
                    <a:bodyPr/>
                    <a:lstStyle/>
                    <a:p>
                      <a:pPr marL="25400" marR="25400" algn="l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Emergency Energy Charges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0.2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0.1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0.2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 dirty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0.1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0.1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 dirty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0.1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0.2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0.2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0.1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0.2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15.9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0.3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</a:tr>
              <a:tr h="201168">
                <a:tc>
                  <a:txBody>
                    <a:bodyPr/>
                    <a:lstStyle/>
                    <a:p>
                      <a:pPr marL="25400" marR="25400" algn="l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ERCOT Admin Fee Settlement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15.7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15.0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17.4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 dirty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19.7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22.4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22.7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 dirty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18.2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 dirty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17.4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15.2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16.8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17.1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16.2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15.2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</a:tr>
              <a:tr h="201168">
                <a:tc>
                  <a:txBody>
                    <a:bodyPr/>
                    <a:lstStyle/>
                    <a:p>
                      <a:pPr marL="25400" marR="25400" algn="l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 dirty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ERO Pass-Through </a:t>
                      </a:r>
                      <a:r>
                        <a:rPr sz="900" dirty="0" smtClean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Fee</a:t>
                      </a:r>
                      <a:r>
                        <a:rPr lang="en-US" sz="900" baseline="30000" dirty="0" smtClean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endParaRPr sz="900" baseline="30000" dirty="0">
                        <a:solidFill>
                          <a:srgbClr val="111111">
                            <a:alpha val="100000"/>
                          </a:srgb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1.6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1.6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 dirty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1.6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1.6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 dirty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1.6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1.6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1.6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1.6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1.6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1.6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1.6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 1.6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1.6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</a:tr>
              <a:tr h="201168">
                <a:tc>
                  <a:txBody>
                    <a:bodyPr/>
                    <a:lstStyle/>
                    <a:p>
                      <a:pPr marL="25400" marR="25400" algn="l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ERS Settlement¹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2.9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2.9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2.9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4.2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 dirty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4.2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 dirty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4.2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4.2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 dirty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4.8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4.8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4.8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4.8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 0.0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</a:tr>
              <a:tr h="201168">
                <a:tc>
                  <a:txBody>
                    <a:bodyPr/>
                    <a:lstStyle/>
                    <a:p>
                      <a:pPr marL="25400" marR="25400" algn="l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High Dispatch Limit Override 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 dirty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 dirty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 0.0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</a:tr>
              <a:tr h="201168">
                <a:tc>
                  <a:txBody>
                    <a:bodyPr/>
                    <a:lstStyle/>
                    <a:p>
                      <a:pPr marL="25400" marR="25400" algn="l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Non-Zonal Auction Distribution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-14.5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-15.4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-14.6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-13.1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-10.1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-10.9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 dirty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-10.6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-16.7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 dirty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-13.6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-12.6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-14.9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-14.3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-22.4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</a:tr>
              <a:tr h="201168">
                <a:tc>
                  <a:txBody>
                    <a:bodyPr/>
                    <a:lstStyle/>
                    <a:p>
                      <a:pPr marL="25400" marR="25400" algn="l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ORDC Settlement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0.5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1.2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0.9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0.1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2.0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10.2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1.5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 dirty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3.7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 dirty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0.4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0.1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 dirty="0" smtClean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lang="en-US" sz="900" dirty="0" smtClean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900" dirty="0" smtClean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788.0</a:t>
                      </a:r>
                      <a:endParaRPr sz="900" dirty="0">
                        <a:solidFill>
                          <a:srgbClr val="111111">
                            <a:alpha val="100000"/>
                          </a:srgb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</a:tr>
              <a:tr h="201168">
                <a:tc>
                  <a:txBody>
                    <a:bodyPr/>
                    <a:lstStyle/>
                    <a:p>
                      <a:pPr marL="25400" marR="25400" algn="l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Revenue Neutrality Total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27.0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2.8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14.2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-0.3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1.4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-13.3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5.3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-2.9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 dirty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22.4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 dirty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5.1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5.4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-57.6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17.1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</a:tr>
              <a:tr h="201168">
                <a:tc>
                  <a:txBody>
                    <a:bodyPr/>
                    <a:lstStyle/>
                    <a:p>
                      <a:pPr marL="25400" marR="25400" algn="l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RMR Settlement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 dirty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 dirty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 0.0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</a:tr>
              <a:tr h="201168">
                <a:tc>
                  <a:txBody>
                    <a:bodyPr/>
                    <a:lstStyle/>
                    <a:p>
                      <a:pPr marL="25400" marR="25400" algn="l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RUC Settlement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-0.1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-0.2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 dirty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 dirty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 dirty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-1.3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</a:tr>
              <a:tr h="201168">
                <a:tc>
                  <a:txBody>
                    <a:bodyPr/>
                    <a:lstStyle/>
                    <a:p>
                      <a:pPr marL="25400" marR="25400" algn="l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Voltage Services Settlement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 dirty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 0.0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 dirty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</a:tr>
              <a:tr h="201168">
                <a:tc>
                  <a:txBody>
                    <a:bodyPr/>
                    <a:lstStyle/>
                    <a:p>
                      <a:pPr marL="25400" marR="25400" algn="l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Zonal Auction Distribution²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-51.3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-52.9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-45.7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-51.1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-55.1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-55.6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-48.7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-44.0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-40.3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-42.4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-44.5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-42.0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 dirty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-48.9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</a:tr>
              <a:tr h="201168">
                <a:tc>
                  <a:txBody>
                    <a:bodyPr/>
                    <a:lstStyle/>
                    <a:p>
                      <a:pPr marL="25400" marR="25400" algn="l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Total Allocation to Load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 dirty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0.1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 dirty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-29.6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-15.2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 dirty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-21.6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 dirty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-15.5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 dirty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4.4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 dirty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-14.6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 dirty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-13.5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 dirty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18.3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 dirty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-5.1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 dirty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-10.7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 dirty="0" smtClean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lang="en-US" sz="900" dirty="0" smtClean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900" dirty="0" smtClean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576.0</a:t>
                      </a:r>
                      <a:endParaRPr sz="900" dirty="0">
                        <a:solidFill>
                          <a:srgbClr val="111111">
                            <a:alpha val="100000"/>
                          </a:srgb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 dirty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24.6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</a:tr>
              <a:tr h="201168">
                <a:tc>
                  <a:txBody>
                    <a:bodyPr/>
                    <a:lstStyle/>
                    <a:p>
                      <a:pPr marL="25400" marR="25400" algn="l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Adjusted Metered Load (TWh)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 dirty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28.2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 dirty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27.0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 dirty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31.3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 dirty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35.5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 dirty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40.3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 dirty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40.9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32.8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 dirty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31.3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 dirty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27.4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 dirty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30.4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 dirty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30.9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 dirty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29.2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 dirty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27.4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</a:tr>
              <a:tr h="201168">
                <a:tc>
                  <a:txBody>
                    <a:bodyPr/>
                    <a:lstStyle/>
                    <a:p>
                      <a:pPr marL="25400" marR="25400" algn="l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$/MWh³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 dirty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 dirty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-1.1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-0.5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-0.6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 dirty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-0.4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 dirty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0.1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 dirty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-0.4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 dirty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-0.4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 dirty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0.7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 dirty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-0.2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 dirty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-0.3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 dirty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293.7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 dirty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0.9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Title Texts4"/>
          <p:cNvSpPr>
            <a:spLocks noGrp="1"/>
          </p:cNvSpPr>
          <p:nvPr>
            <p:ph idx="4"/>
          </p:nvPr>
        </p:nvSpPr>
        <p:spPr>
          <a:xfrm>
            <a:off x="3683420" y="5982661"/>
            <a:ext cx="5155780" cy="466344"/>
          </a:xfrm>
        </p:spPr>
        <p:txBody>
          <a:bodyPr/>
          <a:lstStyle/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sz="800" baseline="3000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1</a:t>
            </a:r>
            <a:r>
              <a:rPr sz="80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The total ERS charges have been evenly allocated across the contract period.</a:t>
            </a: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sz="800" baseline="3000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2</a:t>
            </a:r>
            <a:r>
              <a:rPr sz="80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Zonal Auction Distribution by 2003 Congestion Management Zone, shown below.</a:t>
            </a: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sz="800" baseline="3000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3</a:t>
            </a:r>
            <a:r>
              <a:rPr sz="80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The $/MWh value as calculated per PR 8.2 (2) g</a:t>
            </a: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sz="800" baseline="3000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4</a:t>
            </a:r>
            <a:r>
              <a:rPr sz="80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The $/MWh value by 2003 Congestion Management Zone, as calculated per PR 8.2(2) </a:t>
            </a:r>
            <a:r>
              <a:rPr sz="800" dirty="0" smtClean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g</a:t>
            </a:r>
            <a:endParaRPr lang="en-US" sz="800" dirty="0" smtClean="0">
              <a:solidFill>
                <a:srgbClr val="000000">
                  <a:alpha val="100000"/>
                </a:srgbClr>
              </a:solidFill>
              <a:latin typeface="Times New Roman"/>
              <a:ea typeface="Times New Roman"/>
              <a:cs typeface="Times New Roman"/>
            </a:endParaRPr>
          </a:p>
          <a:p>
            <a:pPr algn="l"/>
            <a:r>
              <a:rPr lang="en-US" sz="800" baseline="3000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5</a:t>
            </a:r>
            <a:r>
              <a:rPr lang="en-US" sz="80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Allocated to load from two years prior per the </a:t>
            </a:r>
            <a:r>
              <a:rPr lang="en-US" sz="800" i="1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Electric Reliability Organization Fee Assessment and Collection Guide</a:t>
            </a: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rgbClr val="000000">
                  <a:alpha val="100000"/>
                </a:srgbClr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2906906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57200" y="3794760"/>
          <a:ext cx="8403336" cy="1097280"/>
        </p:xfrm>
        <a:graphic>
          <a:graphicData uri="http://schemas.openxmlformats.org/drawingml/2006/table">
            <a:tbl>
              <a:tblPr/>
              <a:tblGrid>
                <a:gridCol w="795528"/>
                <a:gridCol w="585216"/>
                <a:gridCol w="585216"/>
                <a:gridCol w="585216"/>
                <a:gridCol w="585216"/>
                <a:gridCol w="585216"/>
                <a:gridCol w="585216"/>
                <a:gridCol w="585216"/>
                <a:gridCol w="585216"/>
                <a:gridCol w="585216"/>
                <a:gridCol w="585216"/>
                <a:gridCol w="585216"/>
                <a:gridCol w="585216"/>
                <a:gridCol w="585216"/>
              </a:tblGrid>
              <a:tr h="182880"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800" b="1" dirty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"/>
                          <a:cs typeface="times"/>
                        </a:rPr>
                        <a:t> 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B3B3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800" b="1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"/>
                          <a:cs typeface="times"/>
                        </a:rPr>
                        <a:t>Mar 2020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B3B3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800" b="1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"/>
                          <a:cs typeface="times"/>
                        </a:rPr>
                        <a:t>Apr 2020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B3B3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800" b="1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"/>
                          <a:cs typeface="times"/>
                        </a:rPr>
                        <a:t>May 2020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B3B3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800" b="1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"/>
                          <a:cs typeface="times"/>
                        </a:rPr>
                        <a:t>Jun 2020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B3B3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800" b="1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"/>
                          <a:cs typeface="times"/>
                        </a:rPr>
                        <a:t>Jul 2020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B3B3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800" b="1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"/>
                          <a:cs typeface="times"/>
                        </a:rPr>
                        <a:t>Aug 2020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B3B3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800" b="1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"/>
                          <a:cs typeface="times"/>
                        </a:rPr>
                        <a:t>Sep 2020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B3B3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800" b="1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"/>
                          <a:cs typeface="times"/>
                        </a:rPr>
                        <a:t>Oct 2020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B3B3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800" b="1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"/>
                          <a:cs typeface="times"/>
                        </a:rPr>
                        <a:t>Nov 2020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B3B3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800" b="1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"/>
                          <a:cs typeface="times"/>
                        </a:rPr>
                        <a:t>Dec 2020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B3B3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800" b="1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"/>
                          <a:cs typeface="times"/>
                        </a:rPr>
                        <a:t>Jan 2021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B3B3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800" b="1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"/>
                          <a:cs typeface="times"/>
                        </a:rPr>
                        <a:t>Feb 2021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B3B3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800" b="1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"/>
                          <a:cs typeface="times"/>
                        </a:rPr>
                        <a:t>Mar 2021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B3B3">
                        <a:alpha val="100000"/>
                      </a:srgb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25400" marR="25400" algn="l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HOUSTON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-0.6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-0.6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-0.6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-0.6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-0.8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-0.9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-0.8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-0.7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-0.5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-0.6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-0.5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-0.6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-0.7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25400" marR="25400" algn="l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NORTH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-0.9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-0.8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-1.0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-1.1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-1.0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-1.0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-1.1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-0.8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-0.7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-0.8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-0.8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-0.7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-0.9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25400" marR="25400" algn="l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SOUTH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 dirty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-1.4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-1.5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-1.4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-1.5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-1.5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-1.5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-1.6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-1.4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-1.6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-1.6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-1.8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-1.7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-2.1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25400" marR="25400" algn="l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WEST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 dirty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-7.5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-8.9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-5.0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-4.4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-3.6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-3.4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-4.2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-4.6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-5.1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-4.2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-4.3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-5.3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-5.8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25400" marR="25400" algn="l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TOTAL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-1.8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-2.0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-1.5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-1.4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-1.4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-1.4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-1.5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-1.4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-1.5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-1.4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-1.4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-1.4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 dirty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-1.8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457200" y="5166360"/>
          <a:ext cx="8403336" cy="1097280"/>
        </p:xfrm>
        <a:graphic>
          <a:graphicData uri="http://schemas.openxmlformats.org/drawingml/2006/table">
            <a:tbl>
              <a:tblPr/>
              <a:tblGrid>
                <a:gridCol w="795528"/>
                <a:gridCol w="585216"/>
                <a:gridCol w="585216"/>
                <a:gridCol w="585216"/>
                <a:gridCol w="585216"/>
                <a:gridCol w="585216"/>
                <a:gridCol w="585216"/>
                <a:gridCol w="585216"/>
                <a:gridCol w="585216"/>
                <a:gridCol w="585216"/>
                <a:gridCol w="585216"/>
                <a:gridCol w="585216"/>
                <a:gridCol w="585216"/>
                <a:gridCol w="585216"/>
              </a:tblGrid>
              <a:tr h="182880"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800" b="1" dirty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"/>
                          <a:cs typeface="times"/>
                        </a:rPr>
                        <a:t> 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B3B3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800" b="1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"/>
                          <a:cs typeface="times"/>
                        </a:rPr>
                        <a:t>Mar 2020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B3B3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800" b="1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"/>
                          <a:cs typeface="times"/>
                        </a:rPr>
                        <a:t>Apr 2020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B3B3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800" b="1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"/>
                          <a:cs typeface="times"/>
                        </a:rPr>
                        <a:t>May 2020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B3B3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800" b="1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"/>
                          <a:cs typeface="times"/>
                        </a:rPr>
                        <a:t>Jun 2020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B3B3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800" b="1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"/>
                          <a:cs typeface="times"/>
                        </a:rPr>
                        <a:t>Jul 2020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B3B3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800" b="1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"/>
                          <a:cs typeface="times"/>
                        </a:rPr>
                        <a:t>Aug 2020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B3B3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800" b="1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"/>
                          <a:cs typeface="times"/>
                        </a:rPr>
                        <a:t>Sep 2020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B3B3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800" b="1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"/>
                          <a:cs typeface="times"/>
                        </a:rPr>
                        <a:t>Oct 2020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B3B3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800" b="1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"/>
                          <a:cs typeface="times"/>
                        </a:rPr>
                        <a:t>Nov 2020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B3B3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800" b="1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"/>
                          <a:cs typeface="times"/>
                        </a:rPr>
                        <a:t>Dec 2020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B3B3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800" b="1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"/>
                          <a:cs typeface="times"/>
                        </a:rPr>
                        <a:t>Jan 2021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B3B3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800" b="1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"/>
                          <a:cs typeface="times"/>
                        </a:rPr>
                        <a:t>Feb 2021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B3B3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800" b="1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"/>
                          <a:cs typeface="times"/>
                        </a:rPr>
                        <a:t>Mar 2021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B3B3">
                        <a:alpha val="100000"/>
                      </a:srgb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25400" marR="25400" algn="l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HOUSTON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 dirty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1.2 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 dirty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0.3 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0.4 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 dirty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0.2 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0.2 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0.6 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0.2 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0.3 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1.6 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0.6 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0.6 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294.5 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2.0 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25400" marR="25400" algn="l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 dirty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NORTH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0.9 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0.1 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0.0 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-0.3 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 dirty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0.0 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 dirty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0.5 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-0.1 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0.2 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1.4 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0.4 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0.3 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294.4 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1.8 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25400" marR="25400" algn="l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 dirty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SOUTH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0.4 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-0.6 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-0.4 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-0.7 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-0.5 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 dirty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0.0 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 dirty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-0.6 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 dirty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-0.4 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0.5 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-0.4 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-0.7 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293.4 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0.6 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25400" marR="25400" algn="l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WEST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-5.7 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-8.0 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-4.0 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-3.6 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-2.6 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-1.9 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-3.2 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 dirty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-3.6 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 dirty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-3.0 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 dirty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-3.0 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 dirty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-3.2 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 dirty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289.8 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 dirty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-3.1 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25400" marR="25400" algn="l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TOTAL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 dirty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-1.1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-0.5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-0.6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-0.4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0.1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-0.4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-0.4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0.7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-0.2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 dirty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-0.3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 dirty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293.7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 dirty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 0.9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z="2000" dirty="0"/>
              <a:t>8.2(2)(g) Net Allocation to Load - Totals and $/MWh </a:t>
            </a:r>
          </a:p>
        </p:txBody>
      </p:sp>
      <p:sp>
        <p:nvSpPr>
          <p:cNvPr id="3" name="Title Texts3"/>
          <p:cNvSpPr>
            <a:spLocks noGrp="1"/>
          </p:cNvSpPr>
          <p:nvPr>
            <p:ph idx="4294967295"/>
          </p:nvPr>
        </p:nvSpPr>
        <p:spPr>
          <a:xfrm>
            <a:off x="1901952" y="804672"/>
            <a:ext cx="5788152" cy="219456"/>
          </a:xfrm>
        </p:spPr>
        <p:txBody>
          <a:bodyPr/>
          <a:lstStyle/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sz="800" b="1">
                <a:solidFill>
                  <a:srgbClr val="3DB0CD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ZONAL AUCTION DISTRIBUTION PER CONGESTION MANAGEMENT ZONE ($M)</a:t>
            </a:r>
          </a:p>
        </p:txBody>
      </p:sp>
      <p:sp>
        <p:nvSpPr>
          <p:cNvPr id="4" name="Title Texts5"/>
          <p:cNvSpPr>
            <a:spLocks noGrp="1"/>
          </p:cNvSpPr>
          <p:nvPr>
            <p:ph idx="4294967295"/>
          </p:nvPr>
        </p:nvSpPr>
        <p:spPr>
          <a:xfrm>
            <a:off x="1901952" y="2167128"/>
            <a:ext cx="5788152" cy="219456"/>
          </a:xfrm>
        </p:spPr>
        <p:txBody>
          <a:bodyPr/>
          <a:lstStyle/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sz="800" b="1">
                <a:solidFill>
                  <a:srgbClr val="3DB0CD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REAL-TIME ADJUSTED METERED LOAD BY CONGESTION MANAGEMENT ZONE (TWh)</a:t>
            </a:r>
          </a:p>
        </p:txBody>
      </p:sp>
      <p:sp>
        <p:nvSpPr>
          <p:cNvPr id="5" name="Title Texts7"/>
          <p:cNvSpPr>
            <a:spLocks noGrp="1"/>
          </p:cNvSpPr>
          <p:nvPr>
            <p:ph idx="4294967295"/>
          </p:nvPr>
        </p:nvSpPr>
        <p:spPr>
          <a:xfrm>
            <a:off x="1901952" y="3557016"/>
            <a:ext cx="5788152" cy="219456"/>
          </a:xfrm>
        </p:spPr>
        <p:txBody>
          <a:bodyPr/>
          <a:lstStyle/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sz="800" b="1" dirty="0" smtClean="0">
                <a:solidFill>
                  <a:srgbClr val="3DB0CD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ZONAL </a:t>
            </a:r>
            <a:r>
              <a:rPr sz="800" b="1" dirty="0">
                <a:solidFill>
                  <a:srgbClr val="3DB0CD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AUCTION REVENUE PER CONGESTION MANAGEMENT </a:t>
            </a:r>
            <a:r>
              <a:rPr sz="800" b="1" dirty="0" smtClean="0">
                <a:solidFill>
                  <a:srgbClr val="3DB0CD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ZONE</a:t>
            </a:r>
            <a:r>
              <a:rPr lang="en-US" sz="800" b="1" dirty="0" smtClean="0">
                <a:solidFill>
                  <a:srgbClr val="3DB0CD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 ($/MWh)</a:t>
            </a:r>
            <a:endParaRPr sz="800" b="1" dirty="0">
              <a:solidFill>
                <a:srgbClr val="3DB0CD">
                  <a:alpha val="100000"/>
                </a:srgbClr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6" name="Title Texts9"/>
          <p:cNvSpPr>
            <a:spLocks noGrp="1"/>
          </p:cNvSpPr>
          <p:nvPr>
            <p:ph idx="4294967295"/>
          </p:nvPr>
        </p:nvSpPr>
        <p:spPr>
          <a:xfrm>
            <a:off x="1901952" y="4919472"/>
            <a:ext cx="5788152" cy="219456"/>
          </a:xfrm>
        </p:spPr>
        <p:txBody>
          <a:bodyPr/>
          <a:lstStyle/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 dirty="0" smtClean="0">
                <a:solidFill>
                  <a:srgbClr val="3DB0CD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NET ALLOCATION TO LOAD PER </a:t>
            </a:r>
            <a:r>
              <a:rPr sz="800" b="1" dirty="0" smtClean="0">
                <a:solidFill>
                  <a:srgbClr val="3DB0CD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CONGESTION </a:t>
            </a:r>
            <a:r>
              <a:rPr sz="800" b="1" dirty="0">
                <a:solidFill>
                  <a:srgbClr val="3DB0CD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MANAGEMENT </a:t>
            </a:r>
            <a:r>
              <a:rPr sz="800" b="1" dirty="0" smtClean="0">
                <a:solidFill>
                  <a:srgbClr val="3DB0CD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ZONE</a:t>
            </a:r>
            <a:r>
              <a:rPr lang="en-US" sz="800" b="1" dirty="0" smtClean="0">
                <a:solidFill>
                  <a:srgbClr val="3DB0CD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 ($/MWh)</a:t>
            </a:r>
            <a:r>
              <a:rPr sz="800" b="1" baseline="30000" dirty="0" smtClean="0">
                <a:solidFill>
                  <a:srgbClr val="3DB0CD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4</a:t>
            </a:r>
            <a:endParaRPr sz="800" b="1" baseline="30000" dirty="0">
              <a:solidFill>
                <a:srgbClr val="3DB0CD">
                  <a:alpha val="100000"/>
                </a:srgbClr>
              </a:solidFill>
              <a:latin typeface="Times New Roman"/>
              <a:ea typeface="Times New Roman"/>
              <a:cs typeface="Times New Roman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57200" y="1033272"/>
          <a:ext cx="8403336" cy="1097280"/>
        </p:xfrm>
        <a:graphic>
          <a:graphicData uri="http://schemas.openxmlformats.org/drawingml/2006/table">
            <a:tbl>
              <a:tblPr/>
              <a:tblGrid>
                <a:gridCol w="795528"/>
                <a:gridCol w="585216"/>
                <a:gridCol w="585216"/>
                <a:gridCol w="585216"/>
                <a:gridCol w="585216"/>
                <a:gridCol w="585216"/>
                <a:gridCol w="585216"/>
                <a:gridCol w="585216"/>
                <a:gridCol w="585216"/>
                <a:gridCol w="585216"/>
                <a:gridCol w="585216"/>
                <a:gridCol w="585216"/>
                <a:gridCol w="585216"/>
                <a:gridCol w="585216"/>
              </a:tblGrid>
              <a:tr h="182880"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800" b="1" dirty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"/>
                          <a:cs typeface="times"/>
                        </a:rPr>
                        <a:t> 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B3B3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800" b="1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"/>
                          <a:cs typeface="times"/>
                        </a:rPr>
                        <a:t>Mar 2020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B3B3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800" b="1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"/>
                          <a:cs typeface="times"/>
                        </a:rPr>
                        <a:t>Apr 2020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B3B3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800" b="1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"/>
                          <a:cs typeface="times"/>
                        </a:rPr>
                        <a:t>May 2020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B3B3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800" b="1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"/>
                          <a:cs typeface="times"/>
                        </a:rPr>
                        <a:t>Jun 2020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B3B3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800" b="1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"/>
                          <a:cs typeface="times"/>
                        </a:rPr>
                        <a:t>Jul 2020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B3B3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800" b="1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"/>
                          <a:cs typeface="times"/>
                        </a:rPr>
                        <a:t>Aug 2020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B3B3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800" b="1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"/>
                          <a:cs typeface="times"/>
                        </a:rPr>
                        <a:t>Sep 2020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B3B3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800" b="1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"/>
                          <a:cs typeface="times"/>
                        </a:rPr>
                        <a:t>Oct 2020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B3B3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800" b="1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"/>
                          <a:cs typeface="times"/>
                        </a:rPr>
                        <a:t>Nov 2020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B3B3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800" b="1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"/>
                          <a:cs typeface="times"/>
                        </a:rPr>
                        <a:t>Dec 2020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B3B3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800" b="1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"/>
                          <a:cs typeface="times"/>
                        </a:rPr>
                        <a:t>Jan 2021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B3B3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800" b="1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"/>
                          <a:cs typeface="times"/>
                        </a:rPr>
                        <a:t>Feb 2021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B3B3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800" b="1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"/>
                          <a:cs typeface="times"/>
                        </a:rPr>
                        <a:t>Mar 2021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B3B3">
                        <a:alpha val="100000"/>
                      </a:srgb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25400" marR="25400" algn="l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HOUSTON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-4.4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-4.4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-5.4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-6.2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-8.0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-9.3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-7.3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-6.3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-4.2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-5.0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-4.2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-3.8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-4.8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25400" marR="25400" algn="l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NORTH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-8.6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-6.9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-10.4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-13.7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-15.3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-14.7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-11.7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-8.3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-6.7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-8.4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-9.0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-7.7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-8.1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25400" marR="25400" algn="l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SOUTH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-10.5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-10.5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-12.5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-14.5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-16.2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-16.8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-14.0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-12.2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-11.3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-12.6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-14.6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-13.5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-15.0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25400" marR="25400" algn="l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WEST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-27.8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-31.1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-17.4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-16.6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-15.5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-14.8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-15.7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-17.2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-18.0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-16.3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-16.7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-17.1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-21.0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25400" marR="25400" algn="l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TOTAL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 dirty="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-51.3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-52.9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-45.7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-51.1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-55.1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-55.6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-48.7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-44.0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-40.3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-42.4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-44.5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-42.0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-48.9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57200" y="2423160"/>
          <a:ext cx="8403336" cy="1097280"/>
        </p:xfrm>
        <a:graphic>
          <a:graphicData uri="http://schemas.openxmlformats.org/drawingml/2006/table">
            <a:tbl>
              <a:tblPr/>
              <a:tblGrid>
                <a:gridCol w="795528"/>
                <a:gridCol w="585216"/>
                <a:gridCol w="585216"/>
                <a:gridCol w="585216"/>
                <a:gridCol w="585216"/>
                <a:gridCol w="585216"/>
                <a:gridCol w="585216"/>
                <a:gridCol w="585216"/>
                <a:gridCol w="585216"/>
                <a:gridCol w="585216"/>
                <a:gridCol w="585216"/>
                <a:gridCol w="585216"/>
                <a:gridCol w="585216"/>
                <a:gridCol w="585216"/>
              </a:tblGrid>
              <a:tr h="182880"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800" b="1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"/>
                          <a:cs typeface="times"/>
                        </a:rPr>
                        <a:t> 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B3B3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800" b="1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"/>
                          <a:cs typeface="times"/>
                        </a:rPr>
                        <a:t>Mar 2020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B3B3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800" b="1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"/>
                          <a:cs typeface="times"/>
                        </a:rPr>
                        <a:t>Apr 2020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B3B3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800" b="1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"/>
                          <a:cs typeface="times"/>
                        </a:rPr>
                        <a:t>May 2020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B3B3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800" b="1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"/>
                          <a:cs typeface="times"/>
                        </a:rPr>
                        <a:t>Jun 2020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B3B3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800" b="1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"/>
                          <a:cs typeface="times"/>
                        </a:rPr>
                        <a:t>Jul 2020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B3B3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800" b="1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"/>
                          <a:cs typeface="times"/>
                        </a:rPr>
                        <a:t>Aug 2020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B3B3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800" b="1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"/>
                          <a:cs typeface="times"/>
                        </a:rPr>
                        <a:t>Sep 2020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B3B3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800" b="1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"/>
                          <a:cs typeface="times"/>
                        </a:rPr>
                        <a:t>Oct 2020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B3B3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800" b="1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"/>
                          <a:cs typeface="times"/>
                        </a:rPr>
                        <a:t>Nov 2020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B3B3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800" b="1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"/>
                          <a:cs typeface="times"/>
                        </a:rPr>
                        <a:t>Dec 2020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B3B3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800" b="1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"/>
                          <a:cs typeface="times"/>
                        </a:rPr>
                        <a:t>Jan 2021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B3B3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800" b="1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"/>
                          <a:cs typeface="times"/>
                        </a:rPr>
                        <a:t>Feb 2021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B3B3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800" b="1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"/>
                          <a:cs typeface="times"/>
                        </a:rPr>
                        <a:t>Mar 2021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B3B3">
                        <a:alpha val="100000"/>
                      </a:srgb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25400" marR="25400" algn="l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HOUSTON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8.0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7.5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8.8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9.6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10.6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10.8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9.5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8.9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7.8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7.9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7.9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6.7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7.3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25400" marR="25400" algn="l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NORTH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9.1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8.8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10.4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12.7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14.6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14.7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10.9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10.2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9.0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10.8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11.1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11.5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9.5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25400" marR="25400" algn="l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SOUTH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7.4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7.2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8.7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9.4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10.9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11.0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8.7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8.5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7.1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7.8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7.9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7.8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7.0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25400" marR="25400" algn="l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WEST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3.7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3.5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3.5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3.8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4.3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4.3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3.7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3.7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3.5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3.9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3.9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3.2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 3.6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25400" marR="25400" algn="l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TOTAL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28.2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27.0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31.3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35.5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40.3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40.9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32.8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31.3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27.4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30.4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30.9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29.2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900">
                          <a:solidFill>
                            <a:srgbClr val="111111">
                              <a:alpha val="100000"/>
                            </a:srgbClr>
                          </a:solidFill>
                          <a:latin typeface="Times New Roman"/>
                          <a:cs typeface="Times New Roman"/>
                        </a:rPr>
                        <a:t>27.4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L>
                    <a:lnR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R>
                    <a:lnT w="1905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</a:lnB>
                    <a:solidFill>
                      <a:srgbClr val="EFEFEF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175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8.2(2)(c</a:t>
            </a:r>
            <a:r>
              <a:rPr lang="en-US" sz="2000" dirty="0"/>
              <a:t>)(</a:t>
            </a:r>
            <a:r>
              <a:rPr lang="en-US" sz="2000" dirty="0" err="1"/>
              <a:t>i</a:t>
            </a:r>
            <a:r>
              <a:rPr lang="en-US" sz="2000" dirty="0"/>
              <a:t>) Track number of price changes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3802302"/>
              </p:ext>
            </p:extLst>
          </p:nvPr>
        </p:nvGraphicFramePr>
        <p:xfrm>
          <a:off x="381001" y="1219200"/>
          <a:ext cx="8381999" cy="1146331"/>
        </p:xfrm>
        <a:graphic>
          <a:graphicData uri="http://schemas.openxmlformats.org/drawingml/2006/table">
            <a:tbl>
              <a:tblPr firstRow="1" firstCol="1" bandRow="1"/>
              <a:tblGrid>
                <a:gridCol w="1027479"/>
                <a:gridCol w="566463"/>
                <a:gridCol w="541361"/>
                <a:gridCol w="730700"/>
                <a:gridCol w="655781"/>
                <a:gridCol w="655781"/>
                <a:gridCol w="584673"/>
                <a:gridCol w="647961"/>
                <a:gridCol w="685800"/>
                <a:gridCol w="641858"/>
                <a:gridCol w="577342"/>
                <a:gridCol w="1066800"/>
              </a:tblGrid>
              <a:tr h="271962">
                <a:tc gridSpan="1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Reporting Period: </a:t>
                      </a:r>
                      <a:r>
                        <a:rPr lang="en-US" sz="12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 Q1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  <a:tr h="349615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</a:rPr>
                        <a:t>Operating Day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 of Corrected Prices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# of Intervals</a:t>
                      </a:r>
                      <a:r>
                        <a:rPr lang="en-US" sz="12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Affected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Market</a:t>
                      </a:r>
                      <a:r>
                        <a:rPr lang="en-US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Notice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</a:tr>
              <a:tr h="2913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+mn-lt"/>
                        </a:rPr>
                        <a:t>DASPP </a:t>
                      </a:r>
                      <a:endParaRPr lang="en-US" sz="9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MCPC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RTSPP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RTRMPR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ORDC Adders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+mn-lt"/>
                        </a:rPr>
                        <a:t>DASPP </a:t>
                      </a:r>
                      <a:endParaRPr lang="en-US" sz="9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MCPC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RTSPP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RTRMPR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ORDC Adders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20000"/>
                      </a:srgbClr>
                    </a:solidFill>
                  </a:tcPr>
                </a:tc>
              </a:tr>
              <a:tr h="2334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81000" y="2352754"/>
            <a:ext cx="8382000" cy="11079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1100" b="1" u="sng" dirty="0">
                <a:solidFill>
                  <a:prstClr val="black"/>
                </a:solidFill>
              </a:rPr>
              <a:t>Notes</a:t>
            </a:r>
            <a:r>
              <a:rPr lang="en-US" sz="1100" b="1" u="sng" dirty="0" smtClean="0">
                <a:solidFill>
                  <a:prstClr val="black"/>
                </a:solidFill>
              </a:rPr>
              <a:t>:</a:t>
            </a:r>
          </a:p>
          <a:p>
            <a:pPr defTabSz="457200"/>
            <a:endParaRPr lang="en-US" sz="1100" b="1" u="sng" dirty="0" smtClean="0">
              <a:solidFill>
                <a:prstClr val="black"/>
              </a:solidFill>
            </a:endParaRPr>
          </a:p>
          <a:p>
            <a:pPr defTabSz="457200"/>
            <a:r>
              <a:rPr lang="en-US" sz="1100" dirty="0">
                <a:solidFill>
                  <a:prstClr val="black"/>
                </a:solidFill>
              </a:rPr>
              <a:t>There were no price changes in </a:t>
            </a:r>
            <a:r>
              <a:rPr lang="en-US" sz="1100" dirty="0" smtClean="0">
                <a:solidFill>
                  <a:prstClr val="black"/>
                </a:solidFill>
              </a:rPr>
              <a:t>Q1 2021.</a:t>
            </a:r>
            <a:endParaRPr lang="en-US" sz="1100" dirty="0">
              <a:solidFill>
                <a:prstClr val="black"/>
              </a:solidFill>
            </a:endParaRPr>
          </a:p>
          <a:p>
            <a:pPr defTabSz="457200"/>
            <a:endParaRPr lang="en-US" sz="1100" dirty="0">
              <a:solidFill>
                <a:prstClr val="black"/>
              </a:solidFill>
            </a:endParaRPr>
          </a:p>
          <a:p>
            <a:pPr defTabSz="457200"/>
            <a:r>
              <a:rPr lang="en-US" sz="1100" dirty="0" smtClean="0">
                <a:solidFill>
                  <a:prstClr val="black"/>
                </a:solidFill>
              </a:rPr>
              <a:t>The price changes reported on this slide display the price corrections that have been done after the Settlement Statement has posted for the Operating Day.</a:t>
            </a:r>
          </a:p>
        </p:txBody>
      </p:sp>
    </p:spTree>
    <p:extLst>
      <p:ext uri="{BB962C8B-B14F-4D97-AF65-F5344CB8AC3E}">
        <p14:creationId xmlns:p14="http://schemas.microsoft.com/office/powerpoint/2010/main" val="1052222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 smtClean="0"/>
              <a:t>8.2(2)(c</a:t>
            </a:r>
            <a:r>
              <a:rPr lang="en-US" sz="2000" dirty="0"/>
              <a:t>)(</a:t>
            </a:r>
            <a:r>
              <a:rPr lang="en-US" sz="2000" dirty="0" smtClean="0"/>
              <a:t>iv) </a:t>
            </a:r>
            <a:r>
              <a:rPr lang="en-US" sz="2000" dirty="0"/>
              <a:t>Track number </a:t>
            </a:r>
            <a:r>
              <a:rPr lang="en-US" sz="2000" dirty="0" smtClean="0"/>
              <a:t>of resettlements due to non-price errors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5959601"/>
              </p:ext>
            </p:extLst>
          </p:nvPr>
        </p:nvGraphicFramePr>
        <p:xfrm>
          <a:off x="609600" y="1143000"/>
          <a:ext cx="7924800" cy="3505200"/>
        </p:xfrm>
        <a:graphic>
          <a:graphicData uri="http://schemas.openxmlformats.org/drawingml/2006/table">
            <a:tbl>
              <a:tblPr firstRow="1" firstCol="1" bandRow="1"/>
              <a:tblGrid>
                <a:gridCol w="1066800"/>
                <a:gridCol w="2354426"/>
                <a:gridCol w="2488162"/>
                <a:gridCol w="2015412"/>
              </a:tblGrid>
              <a:tr h="341260"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Reporting Period: </a:t>
                      </a:r>
                      <a:r>
                        <a:rPr lang="en-US" sz="12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 Q1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  <a:tr h="9578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  <a:latin typeface="+mn-lt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</a:rPr>
                        <a:t>Operating Day(s) Resettled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eason for Resettlement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Affected Charge Types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Market</a:t>
                      </a:r>
                      <a:r>
                        <a:rPr lang="en-US" sz="120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Notice Number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</a:tr>
              <a:tr h="8344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02/11/2021 – 02/19/2021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Meter</a:t>
                      </a:r>
                      <a:r>
                        <a:rPr lang="en-US" sz="1100" baseline="0" dirty="0" smtClean="0"/>
                        <a:t> Reads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/>
                      </a:r>
                      <a:b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</a:b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LAASIRNAMT, LARDASIRNAMT, LARTRNAMT, RTASIAMT, RTEIAMT, RTRDASIAMT, ESACAMT</a:t>
                      </a: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  <a:hlinkClick r:id="rId3"/>
                        </a:rPr>
                        <a:t>M-C022421-02</a:t>
                      </a: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02/11/2021 </a:t>
                      </a:r>
                    </a:p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&amp;</a:t>
                      </a:r>
                    </a:p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02/12/2021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Meter Reads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LAASIRNAMT, LARTRNAMT, RTASIAMT, RTEIAMT, ESACAMT</a:t>
                      </a: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  <a:hlinkClick r:id="rId4"/>
                        </a:rPr>
                        <a:t>M-C022421-10</a:t>
                      </a: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02/13/2021</a:t>
                      </a:r>
                    </a:p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&amp;</a:t>
                      </a:r>
                    </a:p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02/14/2021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Meter Reads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LARTRNAMT, RTEIAMT, ESACAMT</a:t>
                      </a: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  <a:hlinkClick r:id="rId5"/>
                        </a:rPr>
                        <a:t>M-C022421-09</a:t>
                      </a: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188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/>
              <a:t>8.2(2</a:t>
            </a:r>
            <a:r>
              <a:rPr lang="en-US" sz="2000" dirty="0" smtClean="0"/>
              <a:t>)(</a:t>
            </a:r>
            <a:r>
              <a:rPr lang="en-US" sz="2000" dirty="0"/>
              <a:t>c)(ii) Track number and types of disputes submitted</a:t>
            </a:r>
            <a:br>
              <a:rPr lang="en-US" sz="2000" dirty="0"/>
            </a:br>
            <a:r>
              <a:rPr lang="en-US" sz="2000" dirty="0"/>
              <a:t>8.2(2)(c)(iii) Compliance with timeliness of response to disputes 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21093" y="5486400"/>
            <a:ext cx="487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Submitted but not resolved disputes may be: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/>
              <a:t>Not started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/>
              <a:t>Open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/>
              <a:t>Rejected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/>
              <a:t>Withdrawn</a:t>
            </a:r>
          </a:p>
        </p:txBody>
      </p:sp>
      <p:graphicFrame>
        <p:nvGraphicFramePr>
          <p:cNvPr id="5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1299551"/>
              </p:ext>
            </p:extLst>
          </p:nvPr>
        </p:nvGraphicFramePr>
        <p:xfrm>
          <a:off x="380999" y="990598"/>
          <a:ext cx="8382000" cy="4419601"/>
        </p:xfrm>
        <a:graphic>
          <a:graphicData uri="http://schemas.openxmlformats.org/drawingml/2006/table">
            <a:tbl>
              <a:tblPr/>
              <a:tblGrid>
                <a:gridCol w="2856707"/>
                <a:gridCol w="783853"/>
                <a:gridCol w="783853"/>
                <a:gridCol w="1316873"/>
                <a:gridCol w="1316873"/>
                <a:gridCol w="1323841"/>
              </a:tblGrid>
              <a:tr h="2113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 of dispute resolutions were timely.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13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CALENDAR QUARTER REPORTED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42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Disputed Charge Sub-Type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Submitted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Resolved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Denied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Granted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Granted with Exceptions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</a:tr>
              <a:tr h="2012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Administrative Fees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2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Ancillary Services-DAM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2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Ancillary Services-RTM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2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Black Start Capacity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2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Congestion Revenue Rights-DAM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2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CRR Auction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2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CRR Auction Revenue Dist.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2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CRR Balancing Ac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2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DA/RT Invoice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2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Emergency Operations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2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Energy-DAM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2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Energy-RTM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25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Gene. Res. Base Pt Deviation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2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Invoice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2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Reliability Must Run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2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Reliability Unit Commitment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3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Revenue Neutrality Allocation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3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498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" y="970329"/>
            <a:ext cx="9067444" cy="283966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/>
          <a:srcRect l="27290" t="23664" r="27290" b="23664"/>
          <a:stretch/>
        </p:blipFill>
        <p:spPr>
          <a:xfrm>
            <a:off x="6728900" y="4047513"/>
            <a:ext cx="1639423" cy="235328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 smtClean="0"/>
              <a:t>8.2(2)(</a:t>
            </a:r>
            <a:r>
              <a:rPr lang="en-US" sz="2000" dirty="0"/>
              <a:t>c)(iv) Other Settlement </a:t>
            </a:r>
            <a:r>
              <a:rPr lang="en-US" sz="2000" dirty="0" smtClean="0"/>
              <a:t>Metrics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3914695"/>
            <a:ext cx="3276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NOTE: </a:t>
            </a:r>
            <a:r>
              <a:rPr lang="en-US" sz="800" dirty="0" smtClean="0"/>
              <a:t>ERS </a:t>
            </a:r>
            <a:r>
              <a:rPr lang="en-US" sz="800" dirty="0"/>
              <a:t>Final settlement </a:t>
            </a:r>
            <a:r>
              <a:rPr lang="en-US" sz="800" dirty="0" smtClean="0"/>
              <a:t>OD data </a:t>
            </a:r>
            <a:r>
              <a:rPr lang="en-US" sz="800" dirty="0"/>
              <a:t>is not </a:t>
            </a:r>
            <a:r>
              <a:rPr lang="en-US" sz="800" dirty="0" smtClean="0"/>
              <a:t>represented </a:t>
            </a:r>
            <a:r>
              <a:rPr lang="en-US" sz="800" dirty="0"/>
              <a:t>in graph</a:t>
            </a:r>
            <a:r>
              <a:rPr lang="en-US" sz="800" dirty="0" smtClean="0"/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19800" y="3810000"/>
            <a:ext cx="29929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Average percent change</a:t>
            </a:r>
            <a:endParaRPr lang="en-US" sz="1200" b="1" dirty="0"/>
          </a:p>
        </p:txBody>
      </p:sp>
      <p:sp>
        <p:nvSpPr>
          <p:cNvPr id="10" name="AutoShape 4" descr="http://127.0.0.1:25434/graphics/plot_zoom_png?width=1143&amp;height=406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3" name="AutoShape 10" descr="http://127.0.0.1:37815/graphics/plot_zoom_png?width=1056&amp;height=321"/>
          <p:cNvSpPr>
            <a:spLocks noChangeAspect="1" noChangeArrowheads="1"/>
          </p:cNvSpPr>
          <p:nvPr/>
        </p:nvSpPr>
        <p:spPr bwMode="auto">
          <a:xfrm>
            <a:off x="368300" y="1682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6" descr="http://127.0.0.1:13360/graphics/plot_zoom_png?width=1201&amp;height=377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46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2243" y="685800"/>
            <a:ext cx="3608041" cy="278976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1999" y="3475565"/>
            <a:ext cx="3733801" cy="259506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05400" y="3582785"/>
            <a:ext cx="3504884" cy="249356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2000" y="793022"/>
            <a:ext cx="3746501" cy="26256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 smtClean="0"/>
              <a:t>8.2(2)(</a:t>
            </a:r>
            <a:r>
              <a:rPr lang="en-US" sz="2000" dirty="0"/>
              <a:t>c)(iv) Other Settlement </a:t>
            </a:r>
            <a:r>
              <a:rPr lang="en-US" sz="2000" dirty="0" smtClean="0"/>
              <a:t>Metrics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 dirty="0"/>
          </a:p>
        </p:txBody>
      </p:sp>
      <p:sp>
        <p:nvSpPr>
          <p:cNvPr id="4" name="AutoShape 2" descr="http://127.0.0.1:25434/graphics/plot_zoom_png?width=528&amp;height=41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5" name="AutoShape 26" descr="http://127.0.0.1:42626/graphics/plot_zoom_png?width=518&amp;height=401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AutoShape 28" descr="http://127.0.0.1:42626/graphics/plot_zoom_png?width=518&amp;height=401"/>
          <p:cNvSpPr>
            <a:spLocks noChangeAspect="1" noChangeArrowheads="1"/>
          </p:cNvSpPr>
          <p:nvPr/>
        </p:nvSpPr>
        <p:spPr bwMode="auto">
          <a:xfrm>
            <a:off x="368300" y="1682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itle Texts3"/>
          <p:cNvSpPr>
            <a:spLocks noGrp="1"/>
          </p:cNvSpPr>
          <p:nvPr>
            <p:ph idx="4294967295"/>
          </p:nvPr>
        </p:nvSpPr>
        <p:spPr>
          <a:xfrm>
            <a:off x="5410200" y="6117336"/>
            <a:ext cx="4471241" cy="740664"/>
          </a:xfrm>
        </p:spPr>
        <p:txBody>
          <a:bodyPr/>
          <a:lstStyle/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sz="900" dirty="0" smtClean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Note: </a:t>
            </a:r>
            <a:r>
              <a:rPr lang="en-US" sz="900" dirty="0" smtClean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These </a:t>
            </a:r>
            <a:r>
              <a:rPr lang="en-US" sz="900" dirty="0" smtClean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numbers are based on initial </a:t>
            </a:r>
            <a:r>
              <a:rPr lang="en-US" sz="900" dirty="0" smtClean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settlements.</a:t>
            </a:r>
            <a:r>
              <a:rPr sz="1100" dirty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
    </a:t>
            </a:r>
          </a:p>
        </p:txBody>
      </p:sp>
    </p:spTree>
    <p:extLst>
      <p:ext uri="{BB962C8B-B14F-4D97-AF65-F5344CB8AC3E}">
        <p14:creationId xmlns:p14="http://schemas.microsoft.com/office/powerpoint/2010/main" val="402975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0825" y="685800"/>
            <a:ext cx="3744311" cy="27386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66970" y="3429001"/>
            <a:ext cx="3678168" cy="27459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1404" y="3429000"/>
            <a:ext cx="3737828" cy="273861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4630" y="685800"/>
            <a:ext cx="3708457" cy="2667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442118"/>
          </a:xfrm>
        </p:spPr>
        <p:txBody>
          <a:bodyPr/>
          <a:lstStyle/>
          <a:p>
            <a:r>
              <a:rPr lang="en-US" sz="2000" dirty="0" smtClean="0"/>
              <a:t>8.2(2)(</a:t>
            </a:r>
            <a:r>
              <a:rPr lang="en-US" sz="2000" dirty="0"/>
              <a:t>c)(iv) Other Settlement </a:t>
            </a:r>
            <a:r>
              <a:rPr lang="en-US" sz="2000" dirty="0" smtClean="0"/>
              <a:t>Metrics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59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1903" y="711621"/>
            <a:ext cx="7397698" cy="54904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 smtClean="0"/>
              <a:t>8.2(2)(</a:t>
            </a:r>
            <a:r>
              <a:rPr lang="en-US" sz="2000" dirty="0"/>
              <a:t>c)(v) Availability of ESIID consumption data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29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491" y="777398"/>
            <a:ext cx="7388629" cy="53939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 smtClean="0"/>
              <a:t>8.2(2)(</a:t>
            </a:r>
            <a:r>
              <a:rPr lang="en-US" sz="2000" dirty="0"/>
              <a:t>c)(v) Availability of ESIID consumption data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74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RCOT Identity">
    <a:dk1>
      <a:sysClr val="windowText" lastClr="000000"/>
    </a:dk1>
    <a:lt1>
      <a:srgbClr val="FFFFFF"/>
    </a:lt1>
    <a:dk2>
      <a:srgbClr val="5B6770"/>
    </a:dk2>
    <a:lt2>
      <a:srgbClr val="FFFFFF"/>
    </a:lt2>
    <a:accent1>
      <a:srgbClr val="00ACC8"/>
    </a:accent1>
    <a:accent2>
      <a:srgbClr val="5B6770"/>
    </a:accent2>
    <a:accent3>
      <a:srgbClr val="00CE7D"/>
    </a:accent3>
    <a:accent4>
      <a:srgbClr val="003764"/>
    </a:accent4>
    <a:accent5>
      <a:srgbClr val="6650B1"/>
    </a:accent5>
    <a:accent6>
      <a:srgbClr val="910258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purl.org/dc/elements/1.1/"/>
    <ds:schemaRef ds:uri="c34af464-7aa1-4edd-9be4-83dffc1cb926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30253</TotalTime>
  <Words>1899</Words>
  <Application>Microsoft Office PowerPoint</Application>
  <PresentationFormat>On-screen Show (4:3)</PresentationFormat>
  <Paragraphs>857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times</vt:lpstr>
      <vt:lpstr>Times New Roman</vt:lpstr>
      <vt:lpstr>1_Custom Design</vt:lpstr>
      <vt:lpstr>Office Theme</vt:lpstr>
      <vt:lpstr>Custom Design</vt:lpstr>
      <vt:lpstr>PowerPoint Presentation</vt:lpstr>
      <vt:lpstr>8.2(2)(c)(i) Track number of price changes</vt:lpstr>
      <vt:lpstr>8.2(2)(c)(iv) Track number of resettlements due to non-price errors</vt:lpstr>
      <vt:lpstr>8.2(2)(c)(ii) Track number and types of disputes submitted 8.2(2)(c)(iii) Compliance with timeliness of response to disputes </vt:lpstr>
      <vt:lpstr>8.2(2)(c)(iv) Other Settlement Metrics</vt:lpstr>
      <vt:lpstr>8.2(2)(c)(iv) Other Settlement Metrics</vt:lpstr>
      <vt:lpstr>8.2(2)(c)(iv) Other Settlement Metrics</vt:lpstr>
      <vt:lpstr>8.2(2)(c)(v) Availability of ESIID consumption data</vt:lpstr>
      <vt:lpstr>8.2(2)(c)(v) Availability of ESIID consumption data</vt:lpstr>
      <vt:lpstr>8.2(2)(g) Net Allocation to Load - Totals and $/MWh </vt:lpstr>
      <vt:lpstr>8.2(2)(g) Net Allocation to Load - Totals and $/MWh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Rosel, Austin</cp:lastModifiedBy>
  <cp:revision>331</cp:revision>
  <cp:lastPrinted>2017-07-14T19:25:35Z</cp:lastPrinted>
  <dcterms:created xsi:type="dcterms:W3CDTF">2016-01-21T15:20:31Z</dcterms:created>
  <dcterms:modified xsi:type="dcterms:W3CDTF">2021-04-28T19:29:59Z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