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95" r:id="rId8"/>
    <p:sldId id="281" r:id="rId9"/>
    <p:sldId id="275" r:id="rId10"/>
    <p:sldId id="263" r:id="rId11"/>
    <p:sldId id="264" r:id="rId12"/>
    <p:sldId id="273" r:id="rId13"/>
    <p:sldId id="292" r:id="rId14"/>
    <p:sldId id="293" r:id="rId15"/>
    <p:sldId id="298" r:id="rId16"/>
    <p:sldId id="30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6187" autoAdjust="0"/>
  </p:normalViewPr>
  <p:slideViewPr>
    <p:cSldViewPr showGuides="1">
      <p:cViewPr varScale="1">
        <p:scale>
          <a:sx n="127" d="100"/>
          <a:sy n="127" d="100"/>
        </p:scale>
        <p:origin x="1326" y="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08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3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48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24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58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comm/mkt_notices/archives/526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ercot.com/services/comm/mkt_notices/archives/5315" TargetMode="External"/><Relationship Id="rId4" Type="http://schemas.openxmlformats.org/officeDocument/2006/relationships/hyperlink" Target="http://www.ercot.com/services/comm/mkt_notices/archives/532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2021 Q1 Update to WMS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Settlements Group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05/05/2021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dirty="0"/>
              <a:t>8.2(2)(g) Net Allocation to Load - Totals and $/MWh </a:t>
            </a:r>
          </a:p>
        </p:txBody>
      </p:sp>
      <p:sp>
        <p:nvSpPr>
          <p:cNvPr id="3" name="Title Texts3"/>
          <p:cNvSpPr>
            <a:spLocks noGrp="1"/>
          </p:cNvSpPr>
          <p:nvPr>
            <p:ph idx="4294967295"/>
          </p:nvPr>
        </p:nvSpPr>
        <p:spPr>
          <a:xfrm>
            <a:off x="304800" y="5311962"/>
            <a:ext cx="8461248" cy="1168854"/>
          </a:xfrm>
        </p:spPr>
        <p:txBody>
          <a:bodyPr/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Note</a:t>
            </a:r>
            <a:r>
              <a:rPr lang="en-US"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s</a:t>
            </a:r>
            <a:r>
              <a:rPr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: The </a:t>
            </a:r>
            <a:r>
              <a:rPr sz="9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Net Allocation to Load amounts provided in this presentation are for informational purposes </a:t>
            </a:r>
            <a:r>
              <a:rPr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only</a:t>
            </a:r>
            <a:r>
              <a:rPr lang="en-US" sz="9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and </a:t>
            </a:r>
            <a:r>
              <a:rPr sz="9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cannot be relied upon for accurate measurements or forecasts of individual QSE charges and </a:t>
            </a:r>
            <a:r>
              <a:rPr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payments.</a:t>
            </a:r>
            <a:r>
              <a:rPr lang="en-US" sz="9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This data is based on the latest data that was available at the time that this report was run.</a:t>
            </a:r>
            <a:r>
              <a:rPr sz="11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
    </a:t>
            </a:r>
          </a:p>
        </p:txBody>
      </p:sp>
      <p:sp>
        <p:nvSpPr>
          <p:cNvPr id="5" name="Title Texts5"/>
          <p:cNvSpPr>
            <a:spLocks noGrp="1"/>
          </p:cNvSpPr>
          <p:nvPr>
            <p:ph idx="4294967295"/>
          </p:nvPr>
        </p:nvSpPr>
        <p:spPr>
          <a:xfrm>
            <a:off x="1615440" y="742242"/>
            <a:ext cx="5788152" cy="219456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sz="800" b="1" dirty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NET ALLOCATION TO LOAD ($M)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316165"/>
              </p:ext>
            </p:extLst>
          </p:nvPr>
        </p:nvGraphicFramePr>
        <p:xfrm>
          <a:off x="381000" y="1007418"/>
          <a:ext cx="8385048" cy="4224528"/>
        </p:xfrm>
        <a:graphic>
          <a:graphicData uri="http://schemas.openxmlformats.org/drawingml/2006/table">
            <a:tbl>
              <a:tblPr/>
              <a:tblGrid>
                <a:gridCol w="1728216"/>
                <a:gridCol w="512064"/>
                <a:gridCol w="512064"/>
                <a:gridCol w="512064"/>
                <a:gridCol w="512064"/>
                <a:gridCol w="512064"/>
                <a:gridCol w="512064"/>
                <a:gridCol w="512064"/>
                <a:gridCol w="512064"/>
                <a:gridCol w="512064"/>
                <a:gridCol w="512064"/>
                <a:gridCol w="512064"/>
                <a:gridCol w="512064"/>
                <a:gridCol w="512064"/>
              </a:tblGrid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Apr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May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Jun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Jul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Aug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Sep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Oct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Nov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Dec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Jan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Feb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Ancillary Service Settlement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29.2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27.2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19.1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16.9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17.7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45.4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13.5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22.1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25.3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en-US"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909.8</a:t>
                      </a:r>
                      <a:endParaRPr sz="900" dirty="0">
                        <a:solidFill>
                          <a:srgbClr val="111111">
                            <a:alpha val="100000"/>
                          </a:srgb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61.4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Balancing Account Payout to Load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-12.5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-6.1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-9.6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Base Point Deviation Payments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-31.2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Black Start Service Settlement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 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Block Load Transfer Settlement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Emergency Energy Charges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15.9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ERCOT Admin Fee Settlement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15.7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15.0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19.7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22.4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22.7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18.2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15.2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16.8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17.1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16.2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15.2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ERO Pass-Through </a:t>
                      </a:r>
                      <a:r>
                        <a:rPr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Fee</a:t>
                      </a:r>
                      <a:r>
                        <a:rPr lang="en-US" sz="900" baseline="300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900" baseline="30000" dirty="0">
                        <a:solidFill>
                          <a:srgbClr val="111111">
                            <a:alpha val="100000"/>
                          </a:srgb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ERS Settlement¹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2.9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2.9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2.9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High Dispatch Limit Override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Non-Zonal Auction Distribution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-15.4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-13.1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-16.7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-13.6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-12.6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-14.3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-22.4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ORDC Settlement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2.0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3.7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788.0</a:t>
                      </a:r>
                      <a:endParaRPr sz="900" dirty="0">
                        <a:solidFill>
                          <a:srgbClr val="111111">
                            <a:alpha val="100000"/>
                          </a:srgb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Revenue Neutrality Total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27.0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2.8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-13.3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5.3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-2.9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22.4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5.1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5.4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-57.6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17.1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RMR Settlement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RUC Settlement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-1.3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Voltage Services Settlement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Zonal Auction Distribution²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-51.3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-52.9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-45.7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-55.1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-55.6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-48.7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-44.0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-42.4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-44.5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-42.0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-48.9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Total Allocation to Load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-29.6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-15.2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-21.6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-15.5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4.4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-13.5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18.3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-5.1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-10.7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lang="en-US"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900" dirty="0" smtClean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576.0</a:t>
                      </a:r>
                      <a:endParaRPr sz="900" dirty="0">
                        <a:solidFill>
                          <a:srgbClr val="111111">
                            <a:alpha val="100000"/>
                          </a:srgb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24.6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Adjusted Metered Load (TWh)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28.2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27.0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31.3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35.5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40.3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40.9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32.8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31.3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29.2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$/MWh³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293.7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Title Texts4"/>
          <p:cNvSpPr>
            <a:spLocks noGrp="1"/>
          </p:cNvSpPr>
          <p:nvPr>
            <p:ph idx="4"/>
          </p:nvPr>
        </p:nvSpPr>
        <p:spPr>
          <a:xfrm>
            <a:off x="3683420" y="5982661"/>
            <a:ext cx="5155780" cy="466344"/>
          </a:xfrm>
        </p:spPr>
        <p:txBody>
          <a:bodyPr/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sz="800" baseline="300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sz="8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The total ERS charges have been evenly allocated across the contract period.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sz="800" baseline="300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sz="8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Zonal Auction Distribution by 2003 Congestion Management Zone, shown below.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sz="800" baseline="300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sz="8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The $/MWh value as calculated per PR 8.2 (2) g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sz="800" baseline="300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4</a:t>
            </a:r>
            <a:r>
              <a:rPr sz="8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The $/MWh value by 2003 Congestion Management Zone, as calculated per PR 8.2(2) </a:t>
            </a:r>
            <a:r>
              <a:rPr sz="8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g</a:t>
            </a:r>
            <a:endParaRPr lang="en-US" sz="800" dirty="0" smtClean="0">
              <a:solidFill>
                <a:srgbClr val="000000">
                  <a:alpha val="100000"/>
                </a:srgbClr>
              </a:solidFill>
              <a:latin typeface="Times New Roman"/>
              <a:ea typeface="Times New Roman"/>
              <a:cs typeface="Times New Roman"/>
            </a:endParaRPr>
          </a:p>
          <a:p>
            <a:pPr algn="l"/>
            <a:r>
              <a:rPr lang="en-US" sz="800" baseline="300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5</a:t>
            </a:r>
            <a:r>
              <a:rPr lang="en-US" sz="8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Allocated to load from two years prior per the </a:t>
            </a:r>
            <a:r>
              <a:rPr lang="en-US" sz="800" i="1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Electric Reliability Organization Fee Assessment and Collection Guide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000000">
                  <a:alpha val="100000"/>
                </a:srgbClr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290690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3794760"/>
          <a:ext cx="8403336" cy="1097280"/>
        </p:xfrm>
        <a:graphic>
          <a:graphicData uri="http://schemas.openxmlformats.org/drawingml/2006/table">
            <a:tbl>
              <a:tblPr/>
              <a:tblGrid>
                <a:gridCol w="795528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</a:tblGrid>
              <a:tr h="182880"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Apr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May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Jun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Jul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Aug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Sep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Oct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Nov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Dec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Jan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Feb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HOUSTON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NORTH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SOUTH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-2.1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WEST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-7.5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-8.9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-2.0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5166360"/>
          <a:ext cx="8403336" cy="1097280"/>
        </p:xfrm>
        <a:graphic>
          <a:graphicData uri="http://schemas.openxmlformats.org/drawingml/2006/table">
            <a:tbl>
              <a:tblPr/>
              <a:tblGrid>
                <a:gridCol w="795528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</a:tblGrid>
              <a:tr h="182880"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Apr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May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Jun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Jul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Aug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Sep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Oct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Nov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Dec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Jan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Feb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HOUSTON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1.2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0.3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0.2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0.2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0.2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0.3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294.5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2.0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NORTH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0.9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0.1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0.0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-0.3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0.0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0.5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-0.1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0.2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0.3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294.4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1.8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SOUTH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-0.7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-0.5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0.0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0.5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-0.7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293.4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0.6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WEST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-5.7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-8.0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-4.0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-2.6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-1.9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-3.2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-3.6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-3.0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-3.0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-3.2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289.8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-3.1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293.7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 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dirty="0"/>
              <a:t>8.2(2)(g) Net Allocation to Load - Totals and $/MWh </a:t>
            </a:r>
          </a:p>
        </p:txBody>
      </p:sp>
      <p:sp>
        <p:nvSpPr>
          <p:cNvPr id="3" name="Title Texts3"/>
          <p:cNvSpPr>
            <a:spLocks noGrp="1"/>
          </p:cNvSpPr>
          <p:nvPr>
            <p:ph idx="4294967295"/>
          </p:nvPr>
        </p:nvSpPr>
        <p:spPr>
          <a:xfrm>
            <a:off x="1901952" y="804672"/>
            <a:ext cx="5788152" cy="219456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sz="800" b="1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ZONAL AUCTION DISTRIBUTION PER CONGESTION MANAGEMENT ZONE ($M)</a:t>
            </a:r>
          </a:p>
        </p:txBody>
      </p:sp>
      <p:sp>
        <p:nvSpPr>
          <p:cNvPr id="4" name="Title Texts5"/>
          <p:cNvSpPr>
            <a:spLocks noGrp="1"/>
          </p:cNvSpPr>
          <p:nvPr>
            <p:ph idx="4294967295"/>
          </p:nvPr>
        </p:nvSpPr>
        <p:spPr>
          <a:xfrm>
            <a:off x="1901952" y="2167128"/>
            <a:ext cx="5788152" cy="219456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sz="800" b="1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REAL-TIME ADJUSTED METERED LOAD BY CONGESTION MANAGEMENT ZONE (TWh)</a:t>
            </a:r>
          </a:p>
        </p:txBody>
      </p:sp>
      <p:sp>
        <p:nvSpPr>
          <p:cNvPr id="5" name="Title Texts7"/>
          <p:cNvSpPr>
            <a:spLocks noGrp="1"/>
          </p:cNvSpPr>
          <p:nvPr>
            <p:ph idx="4294967295"/>
          </p:nvPr>
        </p:nvSpPr>
        <p:spPr>
          <a:xfrm>
            <a:off x="1901952" y="3557016"/>
            <a:ext cx="5788152" cy="219456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sz="800" b="1" dirty="0" smtClean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ZONAL </a:t>
            </a:r>
            <a:r>
              <a:rPr sz="800" b="1" dirty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AUCTION REVENUE PER CONGESTION MANAGEMENT </a:t>
            </a:r>
            <a:r>
              <a:rPr sz="800" b="1" dirty="0" smtClean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ZONE</a:t>
            </a:r>
            <a:r>
              <a:rPr lang="en-US" sz="800" b="1" dirty="0" smtClean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($/MWh)</a:t>
            </a:r>
            <a:endParaRPr sz="800" b="1" dirty="0">
              <a:solidFill>
                <a:srgbClr val="3DB0CD">
                  <a:alpha val="100000"/>
                </a:srgbClr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Title Texts9"/>
          <p:cNvSpPr>
            <a:spLocks noGrp="1"/>
          </p:cNvSpPr>
          <p:nvPr>
            <p:ph idx="4294967295"/>
          </p:nvPr>
        </p:nvSpPr>
        <p:spPr>
          <a:xfrm>
            <a:off x="1901952" y="4919472"/>
            <a:ext cx="5788152" cy="219456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 smtClean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NET ALLOCATION TO LOAD PER </a:t>
            </a:r>
            <a:r>
              <a:rPr sz="800" b="1" dirty="0" smtClean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CONGESTION </a:t>
            </a:r>
            <a:r>
              <a:rPr sz="800" b="1" dirty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MANAGEMENT </a:t>
            </a:r>
            <a:r>
              <a:rPr sz="800" b="1" dirty="0" smtClean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ZONE</a:t>
            </a:r>
            <a:r>
              <a:rPr lang="en-US" sz="800" b="1" dirty="0" smtClean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 ($/MWh)</a:t>
            </a:r>
            <a:r>
              <a:rPr sz="800" b="1" baseline="30000" dirty="0" smtClean="0">
                <a:solidFill>
                  <a:srgbClr val="3DB0CD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4</a:t>
            </a:r>
            <a:endParaRPr sz="800" b="1" baseline="30000" dirty="0">
              <a:solidFill>
                <a:srgbClr val="3DB0CD">
                  <a:alpha val="100000"/>
                </a:srgbClr>
              </a:solidFill>
              <a:latin typeface="Times New Roman"/>
              <a:ea typeface="Times New Roman"/>
              <a:cs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033272"/>
          <a:ext cx="8403336" cy="1097280"/>
        </p:xfrm>
        <a:graphic>
          <a:graphicData uri="http://schemas.openxmlformats.org/drawingml/2006/table">
            <a:tbl>
              <a:tblPr/>
              <a:tblGrid>
                <a:gridCol w="795528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</a:tblGrid>
              <a:tr h="182880"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Apr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May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Jun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Jul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Aug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Sep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Oct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Nov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Dec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Jan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Feb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HOUSTON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-4.4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-4.4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-5.4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-6.2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-8.0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-9.3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-7.3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-6.3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-5.0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-4.2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-3.8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-4.8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NORTH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-8.6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-6.9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-13.7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-15.3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-11.7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-8.3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-6.7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-8.4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-9.0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-7.7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-8.1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SOUTH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-10.5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-12.5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-16.2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-16.8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-12.2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-11.3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-12.6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-13.5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-15.0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WEST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-27.8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-31.1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-16.6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-15.5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-14.8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-15.7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-17.2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-18.0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-16.3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-16.7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-17.1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-21.0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 dirty="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-51.3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-52.9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-45.7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-55.1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-55.6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-48.7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-44.0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-42.4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-44.5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-42.0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-48.9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2423160"/>
          <a:ext cx="8403336" cy="1097280"/>
        </p:xfrm>
        <a:graphic>
          <a:graphicData uri="http://schemas.openxmlformats.org/drawingml/2006/table">
            <a:tbl>
              <a:tblPr/>
              <a:tblGrid>
                <a:gridCol w="795528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  <a:gridCol w="585216"/>
              </a:tblGrid>
              <a:tr h="182880"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 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Apr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May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Jun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Jul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Aug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Sep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Oct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Nov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Dec 2020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Jan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Feb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800" b="1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"/>
                          <a:cs typeface="times"/>
                        </a:rPr>
                        <a:t>Mar 2021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B3B3B3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HOUSTON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8.0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8.8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9.6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10.6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10.8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9.5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8.9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6.7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NORTH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9.1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8.8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12.7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14.6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14.7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10.2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9.0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10.8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11.1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11.5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9.5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SOUTH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8.7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9.4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11.0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8.7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8.5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7.1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7.0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WEST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4.3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4.3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3.7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 3.6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5400" marR="254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28.2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27.0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31.3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35.5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40.3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40.9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32.8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31.3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30.4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30.9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29.2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25400" algn="r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sz="900">
                          <a:solidFill>
                            <a:srgbClr val="111111">
                              <a:alpha val="100000"/>
                            </a:srgbClr>
                          </a:solidFill>
                          <a:latin typeface="Times New Roman"/>
                          <a:cs typeface="Times New Roman"/>
                        </a:rPr>
                        <a:t>27.4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L>
                    <a:lnR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R>
                    <a:lnT w="1905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7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02302"/>
              </p:ext>
            </p:extLst>
          </p:nvPr>
        </p:nvGraphicFramePr>
        <p:xfrm>
          <a:off x="381001" y="1219200"/>
          <a:ext cx="8381999" cy="1146331"/>
        </p:xfrm>
        <a:graphic>
          <a:graphicData uri="http://schemas.openxmlformats.org/drawingml/2006/table">
            <a:tbl>
              <a:tblPr firstRow="1" firstCol="1" bandRow="1"/>
              <a:tblGrid>
                <a:gridCol w="1027479"/>
                <a:gridCol w="566463"/>
                <a:gridCol w="541361"/>
                <a:gridCol w="730700"/>
                <a:gridCol w="655781"/>
                <a:gridCol w="655781"/>
                <a:gridCol w="584673"/>
                <a:gridCol w="647961"/>
                <a:gridCol w="685800"/>
                <a:gridCol w="641858"/>
                <a:gridCol w="577342"/>
                <a:gridCol w="1066800"/>
              </a:tblGrid>
              <a:tr h="271962">
                <a:tc gridSpan="1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 Q1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Market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Notice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</a:rPr>
                        <a:t>DASPP </a:t>
                      </a:r>
                      <a:endParaRPr lang="en-US" sz="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RTSPP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RTRMPR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ORDC Adders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+mn-lt"/>
                        </a:rPr>
                        <a:t>DASPP </a:t>
                      </a:r>
                      <a:endParaRPr lang="en-US" sz="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RTSPP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RTRMPR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ORDC Adders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2352754"/>
            <a:ext cx="838200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 smtClean="0">
              <a:solidFill>
                <a:prstClr val="black"/>
              </a:solidFill>
            </a:endParaRPr>
          </a:p>
          <a:p>
            <a:pPr defTabSz="457200"/>
            <a:r>
              <a:rPr lang="en-US" sz="1100" dirty="0">
                <a:solidFill>
                  <a:prstClr val="black"/>
                </a:solidFill>
              </a:rPr>
              <a:t>There were no price changes in </a:t>
            </a:r>
            <a:r>
              <a:rPr lang="en-US" sz="1100" dirty="0" smtClean="0">
                <a:solidFill>
                  <a:prstClr val="black"/>
                </a:solidFill>
              </a:rPr>
              <a:t>Q1 2021.</a:t>
            </a:r>
            <a:endParaRPr lang="en-US" sz="1100" dirty="0">
              <a:solidFill>
                <a:prstClr val="black"/>
              </a:solidFill>
            </a:endParaRP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 price changes reported on this slide display the price corrections that have been done after the Settlement Statement has posted for the Operating Day.</a:t>
            </a:r>
          </a:p>
        </p:txBody>
      </p:sp>
    </p:spTree>
    <p:extLst>
      <p:ext uri="{BB962C8B-B14F-4D97-AF65-F5344CB8AC3E}">
        <p14:creationId xmlns:p14="http://schemas.microsoft.com/office/powerpoint/2010/main" val="105222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smtClean="0"/>
              <a:t>iv) </a:t>
            </a:r>
            <a:r>
              <a:rPr lang="en-US" sz="2000" dirty="0"/>
              <a:t>Track number </a:t>
            </a:r>
            <a:r>
              <a:rPr lang="en-US" sz="2000" dirty="0" smtClean="0"/>
              <a:t>of resettlements due to non-price errors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959601"/>
              </p:ext>
            </p:extLst>
          </p:nvPr>
        </p:nvGraphicFramePr>
        <p:xfrm>
          <a:off x="609600" y="1143000"/>
          <a:ext cx="7924800" cy="3505200"/>
        </p:xfrm>
        <a:graphic>
          <a:graphicData uri="http://schemas.openxmlformats.org/drawingml/2006/table">
            <a:tbl>
              <a:tblPr firstRow="1" firstCol="1" bandRow="1"/>
              <a:tblGrid>
                <a:gridCol w="1066800"/>
                <a:gridCol w="2354426"/>
                <a:gridCol w="2488162"/>
                <a:gridCol w="2015412"/>
              </a:tblGrid>
              <a:tr h="34126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 Q1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9578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Day(s) Resettled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eason for Resettlement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Affected Charge Types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Market</a:t>
                      </a:r>
                      <a:r>
                        <a:rPr lang="en-US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Notice Number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  <a:tr h="8344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02/11/2021 – 02/19/2021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Meter</a:t>
                      </a:r>
                      <a:r>
                        <a:rPr lang="en-US" sz="1100" baseline="0" dirty="0" smtClean="0"/>
                        <a:t> Reads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/>
                      </a:r>
                      <a:b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</a:b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LAASIRNAMT, LARDASIRNAMT, LARTRNAMT, RTASIAMT, RTEIAMT, RTRDASIAMT, ESACAMT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  <a:hlinkClick r:id="rId3"/>
                        </a:rPr>
                        <a:t>M-C022421-02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02/11/2021 </a:t>
                      </a:r>
                    </a:p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&amp;</a:t>
                      </a:r>
                    </a:p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02/12/2021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Meter Reads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LAASIRNAMT, LARTRNAMT, RTASIAMT, RTEIAMT, ESACAMT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  <a:hlinkClick r:id="rId4"/>
                        </a:rPr>
                        <a:t>M-C022421-10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02/13/2021</a:t>
                      </a:r>
                    </a:p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&amp;</a:t>
                      </a:r>
                    </a:p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02/14/2021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Meter Reads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LARTRNAMT, RTEIAMT, ESACAMT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  <a:hlinkClick r:id="rId5"/>
                        </a:rPr>
                        <a:t>M-C022421-09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88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br>
              <a:rPr lang="en-US" sz="2000" dirty="0"/>
            </a:br>
            <a:r>
              <a:rPr lang="en-US" sz="2000" dirty="0"/>
              <a:t>8.2(2)(c)(iii)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1093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Submitted but not resolved disputes may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Not started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Open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Rejected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Withdrawn</a:t>
            </a:r>
          </a:p>
        </p:txBody>
      </p:sp>
      <p:graphicFrame>
        <p:nvGraphicFramePr>
          <p:cNvPr id="5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299551"/>
              </p:ext>
            </p:extLst>
          </p:nvPr>
        </p:nvGraphicFramePr>
        <p:xfrm>
          <a:off x="380999" y="990598"/>
          <a:ext cx="8382000" cy="4419601"/>
        </p:xfrm>
        <a:graphic>
          <a:graphicData uri="http://schemas.openxmlformats.org/drawingml/2006/table">
            <a:tbl>
              <a:tblPr/>
              <a:tblGrid>
                <a:gridCol w="2856707"/>
                <a:gridCol w="783853"/>
                <a:gridCol w="783853"/>
                <a:gridCol w="1316873"/>
                <a:gridCol w="1316873"/>
                <a:gridCol w="1323841"/>
              </a:tblGrid>
              <a:tr h="211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 of dispute resolutions were timely.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CALENDAR QUARTER REPORTED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Disputed Charge Sub-Type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Submitted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Denied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Granted with Exceptions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Administrative Fees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Ancillary Services-DAM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Ancillary Services-RTM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 Start Capacity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Congestion Revenue Rights-DAM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Auction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Auction Revenue Dist.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 Balancing Ac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DA/RT Invoice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Operations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Energy-DAM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Energy-RTM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Gene. Res. Base Pt Deviation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Invoice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Reliability Must Run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Reliability Unit Commitment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 Neutrality Allocation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9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970329"/>
            <a:ext cx="9067444" cy="28396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27290" t="23664" r="27290" b="23664"/>
          <a:stretch/>
        </p:blipFill>
        <p:spPr>
          <a:xfrm>
            <a:off x="6728900" y="4047513"/>
            <a:ext cx="1639423" cy="23532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</a:t>
            </a:r>
            <a:r>
              <a:rPr lang="en-US" sz="2000" dirty="0" smtClean="0"/>
              <a:t>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</a:t>
            </a:r>
            <a:r>
              <a:rPr lang="en-US" sz="8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9800" y="3810000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  <p:sp>
        <p:nvSpPr>
          <p:cNvPr id="10" name="AutoShape 4" descr="http://127.0.0.1:25434/graphics/plot_zoom_png?width=1143&amp;height=406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AutoShape 10" descr="http://127.0.0.1:37815/graphics/plot_zoom_png?width=1056&amp;height=321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http://127.0.0.1:13360/graphics/plot_zoom_png?width=1201&amp;height=377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243" y="685800"/>
            <a:ext cx="3608041" cy="27897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999" y="3475565"/>
            <a:ext cx="3733801" cy="25950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5400" y="3582785"/>
            <a:ext cx="3504884" cy="24935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0" y="793022"/>
            <a:ext cx="3746501" cy="2625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</a:t>
            </a:r>
            <a:r>
              <a:rPr lang="en-US" sz="2000" dirty="0" smtClean="0"/>
              <a:t>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AutoShape 2" descr="http://127.0.0.1:25434/graphics/plot_zoom_png?width=528&amp;height=41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26" descr="http://127.0.0.1:42626/graphics/plot_zoom_png?width=518&amp;height=401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AutoShape 28" descr="http://127.0.0.1:42626/graphics/plot_zoom_png?width=518&amp;height=401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Texts3"/>
          <p:cNvSpPr>
            <a:spLocks noGrp="1"/>
          </p:cNvSpPr>
          <p:nvPr>
            <p:ph idx="4294967295"/>
          </p:nvPr>
        </p:nvSpPr>
        <p:spPr>
          <a:xfrm>
            <a:off x="5410200" y="6117336"/>
            <a:ext cx="4471241" cy="740664"/>
          </a:xfrm>
        </p:spPr>
        <p:txBody>
          <a:bodyPr/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Note: </a:t>
            </a:r>
            <a:r>
              <a:rPr lang="en-US"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These </a:t>
            </a:r>
            <a:r>
              <a:rPr lang="en-US"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numbers are based on initial </a:t>
            </a:r>
            <a:r>
              <a:rPr lang="en-US" sz="900" dirty="0" smtClean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settlements.</a:t>
            </a:r>
            <a:r>
              <a:rPr sz="1100" dirty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
    </a:t>
            </a:r>
          </a:p>
        </p:txBody>
      </p:sp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0825" y="685800"/>
            <a:ext cx="3744311" cy="27386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970" y="3429001"/>
            <a:ext cx="3678168" cy="27459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404" y="3429000"/>
            <a:ext cx="3737828" cy="27386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630" y="685800"/>
            <a:ext cx="3708457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</a:t>
            </a:r>
            <a:r>
              <a:rPr lang="en-US" sz="2000" dirty="0" smtClean="0"/>
              <a:t>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903" y="711621"/>
            <a:ext cx="7397698" cy="54904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9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491" y="777398"/>
            <a:ext cx="7388629" cy="53939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74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c34af464-7aa1-4edd-9be4-83dffc1cb9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30253</TotalTime>
  <Words>1899</Words>
  <Application>Microsoft Office PowerPoint</Application>
  <PresentationFormat>On-screen Show (4:3)</PresentationFormat>
  <Paragraphs>857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</vt:lpstr>
      <vt:lpstr>Times New Roman</vt:lpstr>
      <vt:lpstr>1_Custom Design</vt:lpstr>
      <vt:lpstr>Office Theme</vt:lpstr>
      <vt:lpstr>Custom Design</vt:lpstr>
      <vt:lpstr>PowerPoint Presentation</vt:lpstr>
      <vt:lpstr>8.2(2)(c)(i) Track number of price changes</vt:lpstr>
      <vt:lpstr>8.2(2)(c)(iv) Track number of resettlements due to non-price errors</vt:lpstr>
      <vt:lpstr>8.2(2)(c)(ii) Track number and types of disputes submitted 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8.2(2)(g) Net Allocation to Load - Totals and $/MWh </vt:lpstr>
      <vt:lpstr>8.2(2)(g) Net Allocation to Load - Totals and $/MWh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331</cp:revision>
  <cp:lastPrinted>2017-07-14T19:25:35Z</cp:lastPrinted>
  <dcterms:created xsi:type="dcterms:W3CDTF">2016-01-21T15:20:31Z</dcterms:created>
  <dcterms:modified xsi:type="dcterms:W3CDTF">2021-04-28T19:29:59Z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