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sldIdLst>
    <p:sldId id="256" r:id="rId2"/>
    <p:sldId id="257" r:id="rId3"/>
    <p:sldId id="259" r:id="rId4"/>
    <p:sldId id="261" r:id="rId5"/>
    <p:sldId id="260" r:id="rId6"/>
    <p:sldId id="258"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2" d="100"/>
          <a:sy n="122" d="100"/>
        </p:scale>
        <p:origin x="96" y="4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A13450-4CF3-4745-9550-7541FFD94A2B}" type="datetimeFigureOut">
              <a:rPr lang="en-US" smtClean="0"/>
              <a:t>4/28/2021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32BAD7-6ACB-44F4-B36D-40EA5E0A9754}" type="slidenum">
              <a:rPr lang="en-US" smtClean="0"/>
              <a:t>‹#›</a:t>
            </a:fld>
            <a:endParaRPr lang="en-US" dirty="0"/>
          </a:p>
        </p:txBody>
      </p:sp>
    </p:spTree>
    <p:extLst>
      <p:ext uri="{BB962C8B-B14F-4D97-AF65-F5344CB8AC3E}">
        <p14:creationId xmlns:p14="http://schemas.microsoft.com/office/powerpoint/2010/main" val="1634451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32BAD7-6ACB-44F4-B36D-40EA5E0A9754}" type="slidenum">
              <a:rPr lang="en-US" smtClean="0"/>
              <a:t>2</a:t>
            </a:fld>
            <a:endParaRPr lang="en-US" dirty="0"/>
          </a:p>
        </p:txBody>
      </p:sp>
    </p:spTree>
    <p:extLst>
      <p:ext uri="{BB962C8B-B14F-4D97-AF65-F5344CB8AC3E}">
        <p14:creationId xmlns:p14="http://schemas.microsoft.com/office/powerpoint/2010/main" val="2228002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dirty="0" smtClean="0"/>
              <a:t>3/22/2021</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8E3C8A-25C0-43C8-8B90-29268A384E92}" type="slidenum">
              <a:rPr lang="en-US" smtClean="0"/>
              <a:t>‹#›</a:t>
            </a:fld>
            <a:endParaRPr lang="en-US" dirty="0"/>
          </a:p>
        </p:txBody>
      </p:sp>
    </p:spTree>
    <p:extLst>
      <p:ext uri="{BB962C8B-B14F-4D97-AF65-F5344CB8AC3E}">
        <p14:creationId xmlns:p14="http://schemas.microsoft.com/office/powerpoint/2010/main" val="4004202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dirty="0" smtClean="0"/>
              <a:t>3/22/2021</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8E3C8A-25C0-43C8-8B90-29268A384E92}" type="slidenum">
              <a:rPr lang="en-US" smtClean="0"/>
              <a:t>‹#›</a:t>
            </a:fld>
            <a:endParaRPr lang="en-US" dirty="0"/>
          </a:p>
        </p:txBody>
      </p:sp>
    </p:spTree>
    <p:extLst>
      <p:ext uri="{BB962C8B-B14F-4D97-AF65-F5344CB8AC3E}">
        <p14:creationId xmlns:p14="http://schemas.microsoft.com/office/powerpoint/2010/main" val="1516930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dirty="0" smtClean="0"/>
              <a:t>3/22/2021</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8E3C8A-25C0-43C8-8B90-29268A384E92}" type="slidenum">
              <a:rPr lang="en-US" smtClean="0"/>
              <a:t>‹#›</a:t>
            </a:fld>
            <a:endParaRPr lang="en-US" dirty="0"/>
          </a:p>
        </p:txBody>
      </p:sp>
    </p:spTree>
    <p:extLst>
      <p:ext uri="{BB962C8B-B14F-4D97-AF65-F5344CB8AC3E}">
        <p14:creationId xmlns:p14="http://schemas.microsoft.com/office/powerpoint/2010/main" val="753778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dirty="0" smtClean="0"/>
              <a:t>3/22/2021</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8E3C8A-25C0-43C8-8B90-29268A384E92}" type="slidenum">
              <a:rPr lang="en-US" smtClean="0"/>
              <a:t>‹#›</a:t>
            </a:fld>
            <a:endParaRPr lang="en-US" dirty="0"/>
          </a:p>
        </p:txBody>
      </p:sp>
    </p:spTree>
    <p:extLst>
      <p:ext uri="{BB962C8B-B14F-4D97-AF65-F5344CB8AC3E}">
        <p14:creationId xmlns:p14="http://schemas.microsoft.com/office/powerpoint/2010/main" val="564580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dirty="0" smtClean="0"/>
              <a:t>3/22/2021</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8E3C8A-25C0-43C8-8B90-29268A384E92}" type="slidenum">
              <a:rPr lang="en-US" smtClean="0"/>
              <a:t>‹#›</a:t>
            </a:fld>
            <a:endParaRPr lang="en-US" dirty="0"/>
          </a:p>
        </p:txBody>
      </p:sp>
    </p:spTree>
    <p:extLst>
      <p:ext uri="{BB962C8B-B14F-4D97-AF65-F5344CB8AC3E}">
        <p14:creationId xmlns:p14="http://schemas.microsoft.com/office/powerpoint/2010/main" val="2247724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dirty="0" smtClean="0"/>
              <a:t>3/22/2021</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8E3C8A-25C0-43C8-8B90-29268A384E92}" type="slidenum">
              <a:rPr lang="en-US" smtClean="0"/>
              <a:t>‹#›</a:t>
            </a:fld>
            <a:endParaRPr lang="en-US" dirty="0"/>
          </a:p>
        </p:txBody>
      </p:sp>
    </p:spTree>
    <p:extLst>
      <p:ext uri="{BB962C8B-B14F-4D97-AF65-F5344CB8AC3E}">
        <p14:creationId xmlns:p14="http://schemas.microsoft.com/office/powerpoint/2010/main" val="2781291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dirty="0" smtClean="0"/>
              <a:t>3/22/2021</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8E3C8A-25C0-43C8-8B90-29268A384E92}" type="slidenum">
              <a:rPr lang="en-US" smtClean="0"/>
              <a:t>‹#›</a:t>
            </a:fld>
            <a:endParaRPr lang="en-US" dirty="0"/>
          </a:p>
        </p:txBody>
      </p:sp>
    </p:spTree>
    <p:extLst>
      <p:ext uri="{BB962C8B-B14F-4D97-AF65-F5344CB8AC3E}">
        <p14:creationId xmlns:p14="http://schemas.microsoft.com/office/powerpoint/2010/main" val="3144697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dirty="0" smtClean="0"/>
              <a:t>3/22/2021</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8E3C8A-25C0-43C8-8B90-29268A384E92}" type="slidenum">
              <a:rPr lang="en-US" smtClean="0"/>
              <a:t>‹#›</a:t>
            </a:fld>
            <a:endParaRPr lang="en-US" dirty="0"/>
          </a:p>
        </p:txBody>
      </p:sp>
    </p:spTree>
    <p:extLst>
      <p:ext uri="{BB962C8B-B14F-4D97-AF65-F5344CB8AC3E}">
        <p14:creationId xmlns:p14="http://schemas.microsoft.com/office/powerpoint/2010/main" val="1670517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3/22/2021</a:t>
            </a:r>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8E3C8A-25C0-43C8-8B90-29268A384E92}" type="slidenum">
              <a:rPr lang="en-US" smtClean="0"/>
              <a:t>‹#›</a:t>
            </a:fld>
            <a:endParaRPr lang="en-US" dirty="0"/>
          </a:p>
        </p:txBody>
      </p:sp>
    </p:spTree>
    <p:extLst>
      <p:ext uri="{BB962C8B-B14F-4D97-AF65-F5344CB8AC3E}">
        <p14:creationId xmlns:p14="http://schemas.microsoft.com/office/powerpoint/2010/main" val="3311961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dirty="0" smtClean="0"/>
              <a:t>3/22/2021</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8E3C8A-25C0-43C8-8B90-29268A384E92}" type="slidenum">
              <a:rPr lang="en-US" smtClean="0"/>
              <a:t>‹#›</a:t>
            </a:fld>
            <a:endParaRPr lang="en-US" dirty="0"/>
          </a:p>
        </p:txBody>
      </p:sp>
    </p:spTree>
    <p:extLst>
      <p:ext uri="{BB962C8B-B14F-4D97-AF65-F5344CB8AC3E}">
        <p14:creationId xmlns:p14="http://schemas.microsoft.com/office/powerpoint/2010/main" val="2715693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dirty="0" smtClean="0"/>
              <a:t>3/22/2021</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8E3C8A-25C0-43C8-8B90-29268A384E92}" type="slidenum">
              <a:rPr lang="en-US" smtClean="0"/>
              <a:t>‹#›</a:t>
            </a:fld>
            <a:endParaRPr lang="en-US" dirty="0"/>
          </a:p>
        </p:txBody>
      </p:sp>
    </p:spTree>
    <p:extLst>
      <p:ext uri="{BB962C8B-B14F-4D97-AF65-F5344CB8AC3E}">
        <p14:creationId xmlns:p14="http://schemas.microsoft.com/office/powerpoint/2010/main" val="1226731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3/22/2021</a:t>
            </a:r>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8E3C8A-25C0-43C8-8B90-29268A384E92}" type="slidenum">
              <a:rPr lang="en-US" smtClean="0"/>
              <a:t>‹#›</a:t>
            </a:fld>
            <a:endParaRPr lang="en-US" dirty="0"/>
          </a:p>
        </p:txBody>
      </p:sp>
    </p:spTree>
    <p:extLst>
      <p:ext uri="{BB962C8B-B14F-4D97-AF65-F5344CB8AC3E}">
        <p14:creationId xmlns:p14="http://schemas.microsoft.com/office/powerpoint/2010/main" val="1865201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Planning Working Group Update</a:t>
            </a:r>
            <a:endParaRPr lang="en-US" dirty="0"/>
          </a:p>
        </p:txBody>
      </p:sp>
      <p:sp>
        <p:nvSpPr>
          <p:cNvPr id="3" name="Subtitle 2"/>
          <p:cNvSpPr>
            <a:spLocks noGrp="1"/>
          </p:cNvSpPr>
          <p:nvPr>
            <p:ph type="subTitle" idx="1"/>
          </p:nvPr>
        </p:nvSpPr>
        <p:spPr/>
        <p:txBody>
          <a:bodyPr>
            <a:normAutofit lnSpcReduction="10000"/>
          </a:bodyPr>
          <a:lstStyle/>
          <a:p>
            <a:r>
              <a:rPr lang="en-US" dirty="0" smtClean="0"/>
              <a:t>To</a:t>
            </a:r>
          </a:p>
          <a:p>
            <a:r>
              <a:rPr lang="en-US" dirty="0" smtClean="0"/>
              <a:t>Reliability and Operations </a:t>
            </a:r>
            <a:r>
              <a:rPr lang="en-US" dirty="0" smtClean="0"/>
              <a:t>Subcommittee</a:t>
            </a:r>
          </a:p>
          <a:p>
            <a:r>
              <a:rPr lang="en-US" dirty="0" smtClean="0"/>
              <a:t>Charles DeWitt, </a:t>
            </a:r>
            <a:r>
              <a:rPr lang="en-US" smtClean="0"/>
              <a:t>PLWG Chair </a:t>
            </a:r>
            <a:endParaRPr lang="en-US" dirty="0" smtClean="0"/>
          </a:p>
          <a:p>
            <a:r>
              <a:rPr lang="en-US" dirty="0" smtClean="0"/>
              <a:t>April 27, 2021</a:t>
            </a:r>
            <a:endParaRPr lang="en-US" dirty="0"/>
          </a:p>
        </p:txBody>
      </p:sp>
    </p:spTree>
    <p:extLst>
      <p:ext uri="{BB962C8B-B14F-4D97-AF65-F5344CB8AC3E}">
        <p14:creationId xmlns:p14="http://schemas.microsoft.com/office/powerpoint/2010/main" val="1319244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Revision Request Review Status</a:t>
            </a:r>
            <a:endParaRPr lang="en-US" dirty="0"/>
          </a:p>
        </p:txBody>
      </p:sp>
      <p:sp>
        <p:nvSpPr>
          <p:cNvPr id="3" name="Content Placeholder 2"/>
          <p:cNvSpPr>
            <a:spLocks noGrp="1"/>
          </p:cNvSpPr>
          <p:nvPr>
            <p:ph idx="1"/>
          </p:nvPr>
        </p:nvSpPr>
        <p:spPr/>
        <p:txBody>
          <a:bodyPr/>
          <a:lstStyle/>
          <a:p>
            <a:r>
              <a:rPr lang="en-US" dirty="0"/>
              <a:t>PGRR 089 Planning Data Information Updates</a:t>
            </a:r>
            <a:endParaRPr lang="en-US" dirty="0" smtClean="0"/>
          </a:p>
          <a:p>
            <a:pPr lvl="1"/>
            <a:r>
              <a:rPr lang="en-US" dirty="0" smtClean="0"/>
              <a:t>Consensus to recommend for approval.</a:t>
            </a:r>
          </a:p>
          <a:p>
            <a:r>
              <a:rPr lang="en-US" dirty="0"/>
              <a:t>NPRR 1056 - Market Impact Generic Transmission Constraint (GTC) </a:t>
            </a:r>
            <a:r>
              <a:rPr lang="en-US" dirty="0" smtClean="0"/>
              <a:t>Notification</a:t>
            </a:r>
          </a:p>
          <a:p>
            <a:pPr lvl="1"/>
            <a:r>
              <a:rPr lang="en-US" dirty="0" smtClean="0"/>
              <a:t>Consensus to remain tabled and meet with OWG and WMWG</a:t>
            </a:r>
            <a:endParaRPr lang="en-US" dirty="0"/>
          </a:p>
          <a:p>
            <a:r>
              <a:rPr lang="en-US" dirty="0"/>
              <a:t>NPRR </a:t>
            </a:r>
            <a:r>
              <a:rPr lang="en-US" dirty="0" smtClean="0"/>
              <a:t>1070 </a:t>
            </a:r>
            <a:r>
              <a:rPr lang="en-US" dirty="0"/>
              <a:t>- Planning Criteria for GTC Exit </a:t>
            </a:r>
            <a:endParaRPr lang="en-US" dirty="0" smtClean="0"/>
          </a:p>
          <a:p>
            <a:pPr lvl="1"/>
            <a:r>
              <a:rPr lang="en-US" dirty="0"/>
              <a:t>Consensus to remain tabled and meet with OWG and </a:t>
            </a:r>
            <a:r>
              <a:rPr lang="en-US" dirty="0" smtClean="0"/>
              <a:t>WMWG</a:t>
            </a:r>
            <a:endParaRPr lang="en-US" dirty="0"/>
          </a:p>
        </p:txBody>
      </p:sp>
      <p:sp>
        <p:nvSpPr>
          <p:cNvPr id="4" name="Date Placeholder 3"/>
          <p:cNvSpPr>
            <a:spLocks noGrp="1"/>
          </p:cNvSpPr>
          <p:nvPr>
            <p:ph type="dt" sz="half" idx="10"/>
          </p:nvPr>
        </p:nvSpPr>
        <p:spPr/>
        <p:txBody>
          <a:bodyPr/>
          <a:lstStyle/>
          <a:p>
            <a:r>
              <a:rPr lang="en-US" dirty="0" smtClean="0"/>
              <a:t>4/23/2021</a:t>
            </a:r>
            <a:endParaRPr lang="en-US" dirty="0"/>
          </a:p>
        </p:txBody>
      </p:sp>
      <p:sp>
        <p:nvSpPr>
          <p:cNvPr id="5" name="Slide Number Placeholder 4"/>
          <p:cNvSpPr>
            <a:spLocks noGrp="1"/>
          </p:cNvSpPr>
          <p:nvPr>
            <p:ph type="sldNum" sz="quarter" idx="12"/>
          </p:nvPr>
        </p:nvSpPr>
        <p:spPr/>
        <p:txBody>
          <a:bodyPr/>
          <a:lstStyle/>
          <a:p>
            <a:fld id="{3A8E3C8A-25C0-43C8-8B90-29268A384E92}" type="slidenum">
              <a:rPr lang="en-US" smtClean="0"/>
              <a:t>2</a:t>
            </a:fld>
            <a:endParaRPr lang="en-US" dirty="0"/>
          </a:p>
        </p:txBody>
      </p:sp>
    </p:spTree>
    <p:extLst>
      <p:ext uri="{BB962C8B-B14F-4D97-AF65-F5344CB8AC3E}">
        <p14:creationId xmlns:p14="http://schemas.microsoft.com/office/powerpoint/2010/main" val="4109612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PLWG/OWG/CMWG </a:t>
            </a:r>
            <a:r>
              <a:rPr lang="en-US" dirty="0" smtClean="0"/>
              <a:t>meeting</a:t>
            </a:r>
            <a:endParaRPr lang="en-US" dirty="0"/>
          </a:p>
        </p:txBody>
      </p:sp>
      <p:sp>
        <p:nvSpPr>
          <p:cNvPr id="3" name="Content Placeholder 2"/>
          <p:cNvSpPr>
            <a:spLocks noGrp="1"/>
          </p:cNvSpPr>
          <p:nvPr>
            <p:ph idx="1"/>
          </p:nvPr>
        </p:nvSpPr>
        <p:spPr/>
        <p:txBody>
          <a:bodyPr/>
          <a:lstStyle/>
          <a:p>
            <a:r>
              <a:rPr lang="en-US" dirty="0" smtClean="0"/>
              <a:t>When: May </a:t>
            </a:r>
            <a:r>
              <a:rPr lang="en-US" dirty="0"/>
              <a:t>17 at </a:t>
            </a:r>
            <a:r>
              <a:rPr lang="en-US" dirty="0" smtClean="0"/>
              <a:t>1:00pm.</a:t>
            </a:r>
          </a:p>
          <a:p>
            <a:r>
              <a:rPr lang="en-US" dirty="0" smtClean="0"/>
              <a:t>Subject: Discuss NPRR 1056, NPRR 1070</a:t>
            </a:r>
          </a:p>
          <a:p>
            <a:pPr lvl="1"/>
            <a:r>
              <a:rPr lang="en-US" dirty="0" smtClean="0"/>
              <a:t>NPRR 1056 - </a:t>
            </a:r>
            <a:r>
              <a:rPr lang="en-US" dirty="0"/>
              <a:t>Market Impact Generic Transmission Constraint (GTC) </a:t>
            </a:r>
            <a:r>
              <a:rPr lang="en-US" dirty="0" smtClean="0"/>
              <a:t>Notification</a:t>
            </a:r>
          </a:p>
          <a:p>
            <a:pPr lvl="1"/>
            <a:r>
              <a:rPr lang="en-US" dirty="0" smtClean="0"/>
              <a:t>NPRR 1070 - </a:t>
            </a:r>
            <a:r>
              <a:rPr lang="en-US" dirty="0"/>
              <a:t>Planning Criteria for GTC Exit </a:t>
            </a:r>
          </a:p>
          <a:p>
            <a:endParaRPr lang="en-US" dirty="0"/>
          </a:p>
        </p:txBody>
      </p:sp>
      <p:sp>
        <p:nvSpPr>
          <p:cNvPr id="4" name="Date Placeholder 3"/>
          <p:cNvSpPr>
            <a:spLocks noGrp="1"/>
          </p:cNvSpPr>
          <p:nvPr>
            <p:ph type="dt" sz="half" idx="10"/>
          </p:nvPr>
        </p:nvSpPr>
        <p:spPr/>
        <p:txBody>
          <a:bodyPr/>
          <a:lstStyle/>
          <a:p>
            <a:r>
              <a:rPr lang="en-US" dirty="0" smtClean="0"/>
              <a:t>4/23/2021</a:t>
            </a:r>
            <a:endParaRPr lang="en-US" dirty="0"/>
          </a:p>
        </p:txBody>
      </p:sp>
    </p:spTree>
    <p:extLst>
      <p:ext uri="{BB962C8B-B14F-4D97-AF65-F5344CB8AC3E}">
        <p14:creationId xmlns:p14="http://schemas.microsoft.com/office/powerpoint/2010/main" val="833872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9583"/>
            <a:ext cx="10515600" cy="1325563"/>
          </a:xfrm>
        </p:spPr>
        <p:txBody>
          <a:bodyPr/>
          <a:lstStyle/>
          <a:p>
            <a:r>
              <a:rPr lang="en-US" dirty="0" smtClean="0"/>
              <a:t>TAC Emergency List Review</a:t>
            </a:r>
            <a:endParaRPr lang="en-US" dirty="0"/>
          </a:p>
        </p:txBody>
      </p:sp>
      <p:sp>
        <p:nvSpPr>
          <p:cNvPr id="4" name="Date Placeholder 3"/>
          <p:cNvSpPr>
            <a:spLocks noGrp="1"/>
          </p:cNvSpPr>
          <p:nvPr>
            <p:ph type="dt" sz="half" idx="10"/>
          </p:nvPr>
        </p:nvSpPr>
        <p:spPr/>
        <p:txBody>
          <a:bodyPr/>
          <a:lstStyle/>
          <a:p>
            <a:r>
              <a:rPr lang="en-US" dirty="0" smtClean="0"/>
              <a:t>4/23/2021</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463952160"/>
              </p:ext>
            </p:extLst>
          </p:nvPr>
        </p:nvGraphicFramePr>
        <p:xfrm>
          <a:off x="420132" y="1178008"/>
          <a:ext cx="11376453" cy="4885040"/>
        </p:xfrm>
        <a:graphic>
          <a:graphicData uri="http://schemas.openxmlformats.org/drawingml/2006/table">
            <a:tbl>
              <a:tblPr>
                <a:tableStyleId>{5C22544A-7EE6-4342-B048-85BDC9FD1C3A}</a:tableStyleId>
              </a:tblPr>
              <a:tblGrid>
                <a:gridCol w="502506"/>
                <a:gridCol w="744007"/>
                <a:gridCol w="6645333"/>
                <a:gridCol w="1107119"/>
                <a:gridCol w="2377488"/>
              </a:tblGrid>
              <a:tr h="448272">
                <a:tc>
                  <a:txBody>
                    <a:bodyPr/>
                    <a:lstStyle/>
                    <a:p>
                      <a:pPr algn="ctr" fontAlgn="t"/>
                      <a:r>
                        <a:rPr lang="en-US" sz="1100" u="none" strike="noStrike" dirty="0">
                          <a:effectLst/>
                        </a:rPr>
                        <a:t>Item Number</a:t>
                      </a:r>
                      <a:endParaRPr lang="en-US" sz="11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Originating Entity</a:t>
                      </a:r>
                      <a:endParaRPr lang="en-US" sz="1100" b="1" i="0" u="none" strike="noStrike" dirty="0">
                        <a:solidFill>
                          <a:srgbClr val="000000"/>
                        </a:solidFill>
                        <a:effectLst/>
                        <a:latin typeface="Calibri" panose="020F0502020204030204" pitchFamily="34" charset="0"/>
                      </a:endParaRPr>
                    </a:p>
                  </a:txBody>
                  <a:tcPr marL="0" marR="0" marT="0" marB="0" anchor="ctr"/>
                </a:tc>
                <a:tc>
                  <a:txBody>
                    <a:bodyPr/>
                    <a:lstStyle/>
                    <a:p>
                      <a:pPr algn="l" fontAlgn="t"/>
                      <a:r>
                        <a:rPr lang="en-US" sz="1100" u="none" strike="noStrike" dirty="0">
                          <a:effectLst/>
                        </a:rPr>
                        <a:t>Item Description</a:t>
                      </a:r>
                      <a:endParaRPr lang="en-US" sz="11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Timing</a:t>
                      </a:r>
                      <a:endParaRPr lang="en-US" sz="11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b="1" i="0" u="none" strike="noStrike" dirty="0" smtClean="0">
                          <a:solidFill>
                            <a:srgbClr val="000000"/>
                          </a:solidFill>
                          <a:effectLst/>
                          <a:latin typeface="Calibri" panose="020F0502020204030204" pitchFamily="34" charset="0"/>
                        </a:rPr>
                        <a:t>PLWG Notes</a:t>
                      </a:r>
                      <a:endParaRPr lang="en-US" sz="1100" b="1" i="0" u="none" strike="noStrike" dirty="0">
                        <a:solidFill>
                          <a:srgbClr val="000000"/>
                        </a:solidFill>
                        <a:effectLst/>
                        <a:latin typeface="Calibri" panose="020F0502020204030204" pitchFamily="34" charset="0"/>
                      </a:endParaRPr>
                    </a:p>
                  </a:txBody>
                  <a:tcPr marL="0" marR="0" marT="0" marB="0" anchor="ctr"/>
                </a:tc>
              </a:tr>
              <a:tr h="499182">
                <a:tc>
                  <a:txBody>
                    <a:bodyPr/>
                    <a:lstStyle/>
                    <a:p>
                      <a:pPr algn="ctr" fontAlgn="t"/>
                      <a:r>
                        <a:rPr lang="en-US" sz="1100" u="none" strike="noStrike" dirty="0">
                          <a:effectLst/>
                        </a:rPr>
                        <a:t>29</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ROS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t"/>
                      <a:r>
                        <a:rPr lang="en-US" sz="1100" u="none" strike="noStrike" dirty="0">
                          <a:effectLst/>
                        </a:rPr>
                        <a:t>Load Impact to GTCs: Determine the impact of load shed on generation curtailments for generation tied to a GTC.</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Long-Term Stakeholder Items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b="0" i="0" u="none" strike="noStrike" dirty="0" smtClean="0">
                          <a:solidFill>
                            <a:srgbClr val="000000"/>
                          </a:solidFill>
                          <a:effectLst/>
                          <a:latin typeface="Calibri" panose="020F0502020204030204" pitchFamily="34" charset="0"/>
                        </a:rPr>
                        <a:t>Monitor</a:t>
                      </a:r>
                      <a:r>
                        <a:rPr lang="en-US" sz="1100" b="0" i="0" u="none" strike="noStrike" baseline="0" dirty="0" smtClean="0">
                          <a:solidFill>
                            <a:srgbClr val="000000"/>
                          </a:solidFill>
                          <a:effectLst/>
                          <a:latin typeface="Calibri" panose="020F0502020204030204" pitchFamily="34" charset="0"/>
                        </a:rPr>
                        <a:t> and c</a:t>
                      </a:r>
                      <a:r>
                        <a:rPr lang="en-US" sz="1100" b="0" i="0" u="none" strike="noStrike" dirty="0" smtClean="0">
                          <a:solidFill>
                            <a:srgbClr val="000000"/>
                          </a:solidFill>
                          <a:effectLst/>
                          <a:latin typeface="Calibri" panose="020F0502020204030204" pitchFamily="34" charset="0"/>
                        </a:rPr>
                        <a:t>oordinate</a:t>
                      </a:r>
                      <a:r>
                        <a:rPr lang="en-US" sz="1100" b="0" i="0" u="none" strike="noStrike" baseline="0" dirty="0" smtClean="0">
                          <a:solidFill>
                            <a:srgbClr val="000000"/>
                          </a:solidFill>
                          <a:effectLst/>
                          <a:latin typeface="Calibri" panose="020F0502020204030204" pitchFamily="34" charset="0"/>
                        </a:rPr>
                        <a:t> with OWG</a:t>
                      </a:r>
                      <a:endParaRPr lang="en-US" sz="1100" b="0" i="0" u="none" strike="noStrike" dirty="0">
                        <a:solidFill>
                          <a:srgbClr val="000000"/>
                        </a:solidFill>
                        <a:effectLst/>
                        <a:latin typeface="Calibri" panose="020F0502020204030204" pitchFamily="34" charset="0"/>
                      </a:endParaRPr>
                    </a:p>
                  </a:txBody>
                  <a:tcPr marL="0" marR="0" marT="0" marB="0" anchor="ctr"/>
                </a:tc>
              </a:tr>
              <a:tr h="448272">
                <a:tc>
                  <a:txBody>
                    <a:bodyPr/>
                    <a:lstStyle/>
                    <a:p>
                      <a:pPr algn="ctr" fontAlgn="t"/>
                      <a:r>
                        <a:rPr lang="en-US" sz="1100" u="none" strike="noStrike" dirty="0">
                          <a:effectLst/>
                        </a:rPr>
                        <a:t>41</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ROS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t"/>
                      <a:r>
                        <a:rPr lang="en-US" sz="1100" u="none" strike="noStrike" dirty="0">
                          <a:effectLst/>
                        </a:rPr>
                        <a:t>DC Ties: Review performance of DC ties during the event and consideration of how this impacts planning assumptions and other policies related to DC ties.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Long-Term Stakeholder Items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b="0" i="0" u="none" strike="noStrike" dirty="0" smtClean="0">
                          <a:solidFill>
                            <a:srgbClr val="000000"/>
                          </a:solidFill>
                          <a:effectLst/>
                          <a:latin typeface="Calibri" panose="020F0502020204030204" pitchFamily="34" charset="0"/>
                        </a:rPr>
                        <a:t>Monitor and incorporate outcomes into planning requirements</a:t>
                      </a:r>
                      <a:endParaRPr lang="en-US" sz="1100" b="0" i="0" u="none" strike="noStrike" dirty="0">
                        <a:solidFill>
                          <a:srgbClr val="000000"/>
                        </a:solidFill>
                        <a:effectLst/>
                        <a:latin typeface="Calibri" panose="020F0502020204030204" pitchFamily="34" charset="0"/>
                      </a:endParaRPr>
                    </a:p>
                  </a:txBody>
                  <a:tcPr marL="0" marR="0" marT="0" marB="0" anchor="ctr"/>
                </a:tc>
              </a:tr>
              <a:tr h="748772">
                <a:tc>
                  <a:txBody>
                    <a:bodyPr/>
                    <a:lstStyle/>
                    <a:p>
                      <a:pPr algn="ctr" fontAlgn="t"/>
                      <a:r>
                        <a:rPr lang="en-US" sz="1100" u="none" strike="noStrike" dirty="0">
                          <a:effectLst/>
                        </a:rPr>
                        <a:t>47</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ROS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t"/>
                      <a:r>
                        <a:rPr lang="en-US" sz="1100" u="none" strike="noStrike" dirty="0">
                          <a:effectLst/>
                        </a:rPr>
                        <a:t>Transmission Planning Studies: Review existing transmission planning study assumptions and processes and determine if any adjustments are needed to adequately prepare for future extreme weather events including changes in assumptions for demand, generation, dispatch, and system constraints.  </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Long-Term Stakeholder Items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b="0" i="0" u="none" strike="noStrike" dirty="0" smtClean="0">
                          <a:solidFill>
                            <a:srgbClr val="000000"/>
                          </a:solidFill>
                          <a:effectLst/>
                          <a:latin typeface="Calibri" panose="020F0502020204030204" pitchFamily="34" charset="0"/>
                        </a:rPr>
                        <a:t>PLWG</a:t>
                      </a:r>
                      <a:r>
                        <a:rPr lang="en-US" sz="1100" b="0" i="0" u="none" strike="noStrike" baseline="0" dirty="0" smtClean="0">
                          <a:solidFill>
                            <a:srgbClr val="000000"/>
                          </a:solidFill>
                          <a:effectLst/>
                          <a:latin typeface="Calibri" panose="020F0502020204030204" pitchFamily="34" charset="0"/>
                        </a:rPr>
                        <a:t> Lead</a:t>
                      </a:r>
                      <a:endParaRPr lang="en-US" sz="1100" b="0" i="0" u="none" strike="noStrike" dirty="0" smtClean="0">
                        <a:solidFill>
                          <a:srgbClr val="000000"/>
                        </a:solidFill>
                        <a:effectLst/>
                        <a:latin typeface="Calibri" panose="020F0502020204030204" pitchFamily="34" charset="0"/>
                      </a:endParaRPr>
                    </a:p>
                  </a:txBody>
                  <a:tcPr marL="0" marR="0" marT="0" marB="0" anchor="ctr"/>
                </a:tc>
              </a:tr>
              <a:tr h="448272">
                <a:tc>
                  <a:txBody>
                    <a:bodyPr/>
                    <a:lstStyle/>
                    <a:p>
                      <a:pPr algn="ctr" fontAlgn="t"/>
                      <a:r>
                        <a:rPr lang="en-US" sz="1100" u="none" strike="noStrike" dirty="0">
                          <a:effectLst/>
                        </a:rPr>
                        <a:t>49</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ROS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t"/>
                      <a:r>
                        <a:rPr lang="en-US" sz="1100" u="none" strike="noStrike" dirty="0">
                          <a:effectLst/>
                        </a:rPr>
                        <a:t>Energy Emergency Alert: Review EEA rules and assess if any changes are warranted.</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Near-Term Stakeholder Items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b="0" i="0" u="none" strike="noStrike" dirty="0" smtClean="0">
                          <a:solidFill>
                            <a:srgbClr val="000000"/>
                          </a:solidFill>
                          <a:effectLst/>
                          <a:latin typeface="Calibri" panose="020F0502020204030204" pitchFamily="34" charset="0"/>
                        </a:rPr>
                        <a:t>Monitor and incorporate outcomes into planning requirements</a:t>
                      </a:r>
                      <a:endParaRPr lang="en-US" sz="1100" b="0" i="0" u="none" strike="noStrike" dirty="0">
                        <a:solidFill>
                          <a:srgbClr val="000000"/>
                        </a:solidFill>
                        <a:effectLst/>
                        <a:latin typeface="Calibri" panose="020F0502020204030204" pitchFamily="34" charset="0"/>
                      </a:endParaRPr>
                    </a:p>
                  </a:txBody>
                  <a:tcPr marL="0" marR="0" marT="0" marB="0" anchor="ctr"/>
                </a:tc>
              </a:tr>
              <a:tr h="499182">
                <a:tc>
                  <a:txBody>
                    <a:bodyPr/>
                    <a:lstStyle/>
                    <a:p>
                      <a:pPr algn="ctr" fontAlgn="t"/>
                      <a:r>
                        <a:rPr lang="en-US" sz="1100" u="none" strike="noStrike" dirty="0">
                          <a:effectLst/>
                        </a:rPr>
                        <a:t>51</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ROS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t"/>
                      <a:r>
                        <a:rPr lang="en-US" sz="1100" u="none" strike="noStrike" dirty="0">
                          <a:effectLst/>
                        </a:rPr>
                        <a:t>Review GTC Management Process during EEA3: Analyze how much generation was curtailed behind GTCs during EEA3 and assess if changes are warranted around GTC management during emergency conditions.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Near-Term Stakeholder Items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100" b="0" i="0" u="none" strike="noStrike" dirty="0" smtClean="0">
                          <a:solidFill>
                            <a:srgbClr val="000000"/>
                          </a:solidFill>
                          <a:effectLst/>
                          <a:latin typeface="Calibri" panose="020F0502020204030204" pitchFamily="34" charset="0"/>
                        </a:rPr>
                        <a:t>Monitor and incorporate outcomes into planning requirements</a:t>
                      </a:r>
                    </a:p>
                  </a:txBody>
                  <a:tcPr marL="0" marR="0" marT="0" marB="0" anchor="ctr"/>
                </a:tc>
              </a:tr>
              <a:tr h="448272">
                <a:tc>
                  <a:txBody>
                    <a:bodyPr/>
                    <a:lstStyle/>
                    <a:p>
                      <a:pPr algn="ctr" fontAlgn="t"/>
                      <a:r>
                        <a:rPr lang="en-US" sz="1100" u="none" strike="noStrike" dirty="0">
                          <a:effectLst/>
                        </a:rPr>
                        <a:t>93</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WMS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t"/>
                      <a:r>
                        <a:rPr lang="en-US" sz="1100" u="none" strike="noStrike" dirty="0">
                          <a:effectLst/>
                        </a:rPr>
                        <a:t>Are adjustments to the load forecasting methodology, scenario analysis and trend analysis needed in light of this event?</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Long-Term Stakeholder Items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100" b="0" i="0" u="none" strike="noStrike" dirty="0" smtClean="0">
                          <a:solidFill>
                            <a:srgbClr val="000000"/>
                          </a:solidFill>
                          <a:effectLst/>
                          <a:latin typeface="Calibri" panose="020F0502020204030204" pitchFamily="34" charset="0"/>
                        </a:rPr>
                        <a:t>Monitor and incorporate outcomes into planning requirements</a:t>
                      </a:r>
                    </a:p>
                  </a:txBody>
                  <a:tcPr marL="0" marR="0" marT="0" marB="0" anchor="ctr"/>
                </a:tc>
              </a:tr>
              <a:tr h="448272">
                <a:tc>
                  <a:txBody>
                    <a:bodyPr/>
                    <a:lstStyle/>
                    <a:p>
                      <a:pPr algn="ctr" fontAlgn="t"/>
                      <a:r>
                        <a:rPr lang="en-US" sz="1100" u="none" strike="noStrike" dirty="0">
                          <a:effectLst/>
                        </a:rPr>
                        <a:t>94</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WMS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t"/>
                      <a:r>
                        <a:rPr lang="en-US" sz="1100" u="none" strike="noStrike" dirty="0">
                          <a:effectLst/>
                        </a:rPr>
                        <a:t>How should we revise extreme winter cases for planning assessments?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Long-Term Stakeholder Items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b="0" i="0" u="none" strike="noStrike" dirty="0" smtClean="0">
                          <a:solidFill>
                            <a:srgbClr val="000000"/>
                          </a:solidFill>
                          <a:effectLst/>
                          <a:latin typeface="Calibri" panose="020F0502020204030204" pitchFamily="34" charset="0"/>
                        </a:rPr>
                        <a:t>PLWG Lead</a:t>
                      </a:r>
                    </a:p>
                  </a:txBody>
                  <a:tcPr marL="0" marR="0" marT="0" marB="0" anchor="ctr"/>
                </a:tc>
              </a:tr>
              <a:tr h="448272">
                <a:tc>
                  <a:txBody>
                    <a:bodyPr/>
                    <a:lstStyle/>
                    <a:p>
                      <a:pPr algn="ctr" fontAlgn="t"/>
                      <a:r>
                        <a:rPr lang="en-US" sz="1100" u="none" strike="noStrike" dirty="0">
                          <a:effectLst/>
                        </a:rPr>
                        <a:t>105</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WMS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t"/>
                      <a:r>
                        <a:rPr lang="en-US" sz="1100" u="none" strike="noStrike" dirty="0">
                          <a:effectLst/>
                        </a:rPr>
                        <a:t>How did SODG perform?</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Near-Term Stakeholder Items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100" b="0" i="0" u="none" strike="noStrike" dirty="0" smtClean="0">
                          <a:solidFill>
                            <a:srgbClr val="000000"/>
                          </a:solidFill>
                          <a:effectLst/>
                          <a:latin typeface="Calibri" panose="020F0502020204030204" pitchFamily="34" charset="0"/>
                        </a:rPr>
                        <a:t>Monitor and incorporate outcomes into planning requirements</a:t>
                      </a:r>
                    </a:p>
                  </a:txBody>
                  <a:tcPr marL="0" marR="0" marT="0" marB="0" anchor="ctr"/>
                </a:tc>
              </a:tr>
              <a:tr h="448272">
                <a:tc>
                  <a:txBody>
                    <a:bodyPr/>
                    <a:lstStyle/>
                    <a:p>
                      <a:pPr algn="ctr" fontAlgn="t"/>
                      <a:r>
                        <a:rPr lang="en-US" sz="1100" u="none" strike="noStrike" dirty="0">
                          <a:effectLst/>
                        </a:rPr>
                        <a:t>106</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WMS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t"/>
                      <a:r>
                        <a:rPr lang="en-US" sz="1100" u="none" strike="noStrike" dirty="0">
                          <a:effectLst/>
                        </a:rPr>
                        <a:t>How did DC ties perform during the event? Are there any impacts to planning assumptions and other DC tie policies as a result of this event?</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Near-Term Stakeholder Items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100" b="0" i="0" u="none" strike="noStrike" dirty="0" smtClean="0">
                          <a:solidFill>
                            <a:srgbClr val="000000"/>
                          </a:solidFill>
                          <a:effectLst/>
                          <a:latin typeface="Calibri" panose="020F0502020204030204" pitchFamily="34" charset="0"/>
                        </a:rPr>
                        <a:t>Monitor and incorporate outcomes into planning requirements</a:t>
                      </a:r>
                    </a:p>
                  </a:txBody>
                  <a:tcPr marL="0" marR="0" marT="0" marB="0" anchor="ctr"/>
                </a:tc>
              </a:tr>
            </a:tbl>
          </a:graphicData>
        </a:graphic>
      </p:graphicFrame>
    </p:spTree>
    <p:extLst>
      <p:ext uri="{BB962C8B-B14F-4D97-AF65-F5344CB8AC3E}">
        <p14:creationId xmlns:p14="http://schemas.microsoft.com/office/powerpoint/2010/main" val="3439111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9583"/>
            <a:ext cx="10515600" cy="1325563"/>
          </a:xfrm>
        </p:spPr>
        <p:txBody>
          <a:bodyPr/>
          <a:lstStyle/>
          <a:p>
            <a:r>
              <a:rPr lang="en-US" dirty="0" smtClean="0"/>
              <a:t>TAC Emergency List Review</a:t>
            </a:r>
            <a:endParaRPr lang="en-US" dirty="0"/>
          </a:p>
        </p:txBody>
      </p:sp>
      <p:sp>
        <p:nvSpPr>
          <p:cNvPr id="4" name="Date Placeholder 3"/>
          <p:cNvSpPr>
            <a:spLocks noGrp="1"/>
          </p:cNvSpPr>
          <p:nvPr>
            <p:ph type="dt" sz="half" idx="10"/>
          </p:nvPr>
        </p:nvSpPr>
        <p:spPr/>
        <p:txBody>
          <a:bodyPr/>
          <a:lstStyle/>
          <a:p>
            <a:r>
              <a:rPr lang="en-US" dirty="0" smtClean="0"/>
              <a:t>4/23/2021</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892057768"/>
              </p:ext>
            </p:extLst>
          </p:nvPr>
        </p:nvGraphicFramePr>
        <p:xfrm>
          <a:off x="387179" y="1342768"/>
          <a:ext cx="11368217" cy="3747827"/>
        </p:xfrm>
        <a:graphic>
          <a:graphicData uri="http://schemas.openxmlformats.org/drawingml/2006/table">
            <a:tbl>
              <a:tblPr>
                <a:tableStyleId>{5C22544A-7EE6-4342-B048-85BDC9FD1C3A}</a:tableStyleId>
              </a:tblPr>
              <a:tblGrid>
                <a:gridCol w="634313"/>
                <a:gridCol w="807308"/>
                <a:gridCol w="6516771"/>
                <a:gridCol w="1034058"/>
                <a:gridCol w="2375767"/>
              </a:tblGrid>
              <a:tr h="429937">
                <a:tc>
                  <a:txBody>
                    <a:bodyPr/>
                    <a:lstStyle/>
                    <a:p>
                      <a:pPr algn="ctr" fontAlgn="t"/>
                      <a:r>
                        <a:rPr lang="en-US" sz="1100" u="none" strike="noStrike" dirty="0">
                          <a:effectLst/>
                        </a:rPr>
                        <a:t>Item Number</a:t>
                      </a:r>
                      <a:endParaRPr lang="en-US" sz="11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Originating Entity</a:t>
                      </a:r>
                      <a:endParaRPr lang="en-US" sz="1100" b="1" i="0" u="none" strike="noStrike" dirty="0">
                        <a:solidFill>
                          <a:srgbClr val="000000"/>
                        </a:solidFill>
                        <a:effectLst/>
                        <a:latin typeface="Calibri" panose="020F0502020204030204" pitchFamily="34" charset="0"/>
                      </a:endParaRPr>
                    </a:p>
                  </a:txBody>
                  <a:tcPr marL="0" marR="0" marT="0" marB="0" anchor="ctr"/>
                </a:tc>
                <a:tc>
                  <a:txBody>
                    <a:bodyPr/>
                    <a:lstStyle/>
                    <a:p>
                      <a:pPr algn="l" fontAlgn="t"/>
                      <a:r>
                        <a:rPr lang="en-US" sz="1100" u="none" strike="noStrike" dirty="0">
                          <a:effectLst/>
                        </a:rPr>
                        <a:t>Item Description</a:t>
                      </a:r>
                      <a:endParaRPr lang="en-US" sz="11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Timing</a:t>
                      </a:r>
                      <a:endParaRPr lang="en-US" sz="11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b="1" i="0" u="none" strike="noStrike" dirty="0" smtClean="0">
                          <a:solidFill>
                            <a:srgbClr val="000000"/>
                          </a:solidFill>
                          <a:effectLst/>
                          <a:latin typeface="Calibri" panose="020F0502020204030204" pitchFamily="34" charset="0"/>
                        </a:rPr>
                        <a:t>PLWG Notes</a:t>
                      </a:r>
                      <a:endParaRPr lang="en-US" sz="1100" b="1" i="0" u="none" strike="noStrike" dirty="0">
                        <a:solidFill>
                          <a:srgbClr val="000000"/>
                        </a:solidFill>
                        <a:effectLst/>
                        <a:latin typeface="Calibri" panose="020F0502020204030204" pitchFamily="34" charset="0"/>
                      </a:endParaRPr>
                    </a:p>
                  </a:txBody>
                  <a:tcPr marL="0" marR="0" marT="0" marB="0" anchor="ctr"/>
                </a:tc>
              </a:tr>
              <a:tr h="644906">
                <a:tc>
                  <a:txBody>
                    <a:bodyPr/>
                    <a:lstStyle/>
                    <a:p>
                      <a:pPr algn="ctr" fontAlgn="t"/>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Eric Easton (CNP)</a:t>
                      </a:r>
                      <a:endParaRPr lang="en-US" sz="1100" b="1" i="0" u="none" strike="noStrike" dirty="0">
                        <a:solidFill>
                          <a:srgbClr val="FF0000"/>
                        </a:solidFill>
                        <a:effectLst/>
                        <a:latin typeface="Calibri" panose="020F0502020204030204" pitchFamily="34" charset="0"/>
                      </a:endParaRPr>
                    </a:p>
                  </a:txBody>
                  <a:tcPr marL="0" marR="0" marT="0" marB="0" anchor="ctr"/>
                </a:tc>
                <a:tc>
                  <a:txBody>
                    <a:bodyPr/>
                    <a:lstStyle/>
                    <a:p>
                      <a:pPr algn="l" fontAlgn="t"/>
                      <a:r>
                        <a:rPr lang="en-US" sz="1100" u="none" strike="noStrike" dirty="0">
                          <a:effectLst/>
                        </a:rPr>
                        <a:t>Assessment of dynamic stability had the </a:t>
                      </a:r>
                      <a:r>
                        <a:rPr lang="en-US" sz="1100" u="none" strike="noStrike" dirty="0" smtClean="0">
                          <a:effectLst/>
                        </a:rPr>
                        <a:t>under frequency </a:t>
                      </a:r>
                      <a:r>
                        <a:rPr lang="en-US" sz="1100" u="none" strike="noStrike" dirty="0">
                          <a:effectLst/>
                        </a:rPr>
                        <a:t>relays asserted during the winter storm event. Given the amount of </a:t>
                      </a:r>
                      <a:r>
                        <a:rPr lang="en-US" sz="1100" u="none" strike="noStrike" dirty="0" smtClean="0">
                          <a:effectLst/>
                        </a:rPr>
                        <a:t>non-under frequency </a:t>
                      </a:r>
                      <a:r>
                        <a:rPr lang="en-US" sz="1100" u="none" strike="noStrike" dirty="0">
                          <a:effectLst/>
                        </a:rPr>
                        <a:t>load shed, the percentage of </a:t>
                      </a:r>
                      <a:r>
                        <a:rPr lang="en-US" sz="1100" u="none" strike="noStrike" dirty="0" smtClean="0">
                          <a:effectLst/>
                        </a:rPr>
                        <a:t>under frequency </a:t>
                      </a:r>
                      <a:r>
                        <a:rPr lang="en-US" sz="1100" u="none" strike="noStrike" dirty="0">
                          <a:effectLst/>
                        </a:rPr>
                        <a:t>load in-service had increased. If the increased percentage of </a:t>
                      </a:r>
                      <a:r>
                        <a:rPr lang="en-US" sz="1100" u="none" strike="noStrike" dirty="0" smtClean="0">
                          <a:effectLst/>
                        </a:rPr>
                        <a:t>under frequency </a:t>
                      </a:r>
                      <a:r>
                        <a:rPr lang="en-US" sz="1100" u="none" strike="noStrike" dirty="0">
                          <a:effectLst/>
                        </a:rPr>
                        <a:t>load had been shed would generation remain stable?</a:t>
                      </a:r>
                      <a:endParaRPr lang="en-US" sz="1100" b="1" i="0" u="none" strike="noStrike" dirty="0">
                        <a:solidFill>
                          <a:srgbClr val="FF0000"/>
                        </a:solidFill>
                        <a:effectLst/>
                        <a:latin typeface="Calibri" panose="020F0502020204030204" pitchFamily="34" charset="0"/>
                      </a:endParaRPr>
                    </a:p>
                  </a:txBody>
                  <a:tcPr marL="0" marR="0" marT="0" marB="0" anchor="ctr"/>
                </a:tc>
                <a:tc>
                  <a:txBody>
                    <a:bodyPr/>
                    <a:lstStyle/>
                    <a:p>
                      <a:pPr algn="ctr" fontAlgn="t"/>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100" b="0" i="0" u="none" strike="noStrike" dirty="0" smtClean="0">
                          <a:solidFill>
                            <a:srgbClr val="000000"/>
                          </a:solidFill>
                          <a:effectLst/>
                          <a:latin typeface="Calibri" panose="020F0502020204030204" pitchFamily="34" charset="0"/>
                        </a:rPr>
                        <a:t>Monitor and incorporate outcomes into planning requirements</a:t>
                      </a:r>
                    </a:p>
                  </a:txBody>
                  <a:tcPr marL="0" marR="0" marT="0" marB="0" anchor="ctr"/>
                </a:tc>
              </a:tr>
              <a:tr h="523298">
                <a:tc>
                  <a:txBody>
                    <a:bodyPr/>
                    <a:lstStyle/>
                    <a:p>
                      <a:pPr algn="ctr" fontAlgn="t"/>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Eric Easton (CNP)</a:t>
                      </a:r>
                      <a:endParaRPr lang="en-US" sz="1100" b="1" i="0" u="none" strike="noStrike" dirty="0">
                        <a:solidFill>
                          <a:srgbClr val="FF0000"/>
                        </a:solidFill>
                        <a:effectLst/>
                        <a:latin typeface="Calibri" panose="020F0502020204030204" pitchFamily="34" charset="0"/>
                      </a:endParaRPr>
                    </a:p>
                  </a:txBody>
                  <a:tcPr marL="0" marR="0" marT="0" marB="0" anchor="ctr"/>
                </a:tc>
                <a:tc>
                  <a:txBody>
                    <a:bodyPr/>
                    <a:lstStyle/>
                    <a:p>
                      <a:pPr algn="l" fontAlgn="t"/>
                      <a:r>
                        <a:rPr lang="en-US" sz="1100" u="none" strike="noStrike" dirty="0">
                          <a:effectLst/>
                        </a:rPr>
                        <a:t>Review the use of dynamic load shed ratios which more closely align with the specific event and changes in load density by comparing the static load shed table to the dynamic (actual) load ratio shares during the winter event.</a:t>
                      </a:r>
                      <a:endParaRPr lang="en-US" sz="1100" b="1" i="0" u="none" strike="noStrike" dirty="0">
                        <a:solidFill>
                          <a:srgbClr val="FF0000"/>
                        </a:solidFill>
                        <a:effectLst/>
                        <a:latin typeface="Calibri" panose="020F0502020204030204" pitchFamily="34" charset="0"/>
                      </a:endParaRPr>
                    </a:p>
                  </a:txBody>
                  <a:tcPr marL="0" marR="0" marT="0" marB="0" anchor="ctr"/>
                </a:tc>
                <a:tc>
                  <a:txBody>
                    <a:bodyPr/>
                    <a:lstStyle/>
                    <a:p>
                      <a:pPr algn="ctr" fontAlgn="t"/>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100" b="0" i="0" u="none" strike="noStrike" dirty="0" smtClean="0">
                          <a:solidFill>
                            <a:srgbClr val="000000"/>
                          </a:solidFill>
                          <a:effectLst/>
                          <a:latin typeface="Calibri" panose="020F0502020204030204" pitchFamily="34" charset="0"/>
                        </a:rPr>
                        <a:t>Monitor and incorporate outcomes into planning requirements</a:t>
                      </a:r>
                    </a:p>
                  </a:txBody>
                  <a:tcPr marL="0" marR="0" marT="0" marB="0" anchor="ctr"/>
                </a:tc>
              </a:tr>
              <a:tr h="859874">
                <a:tc>
                  <a:txBody>
                    <a:bodyPr/>
                    <a:lstStyle/>
                    <a:p>
                      <a:pPr algn="ctr" fontAlgn="t"/>
                      <a:r>
                        <a:rPr lang="en-US" sz="1100" u="none" strike="noStrike" dirty="0">
                          <a:effectLst/>
                        </a:rPr>
                        <a:t>43</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ROS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t"/>
                      <a:r>
                        <a:rPr lang="en-US" sz="1100" u="none" strike="noStrike" dirty="0">
                          <a:effectLst/>
                        </a:rPr>
                        <a:t>Reliability Studies for Proposed Resource Retirements: Review existing reliability must run (RMR) and must-run alternative (MRA) study and processes and determine if any changes to study parameters are needed, including winter peak and planned and forced outage scenarios and generation resource dispatch.  Consider extension of RMR process to units proposed for seasonal mothball.   </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Long-Term Stakeholder Items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100" b="0" i="0" u="none" strike="noStrike" dirty="0" smtClean="0">
                          <a:solidFill>
                            <a:srgbClr val="000000"/>
                          </a:solidFill>
                          <a:effectLst/>
                          <a:latin typeface="Calibri" panose="020F0502020204030204" pitchFamily="34" charset="0"/>
                        </a:rPr>
                        <a:t>Monitor and incorporate outcomes into planning requirements</a:t>
                      </a:r>
                    </a:p>
                    <a:p>
                      <a:pPr algn="ctr" fontAlgn="t"/>
                      <a:endParaRPr lang="en-US" sz="1100" b="0" i="0" u="none" strike="noStrike" dirty="0">
                        <a:solidFill>
                          <a:srgbClr val="000000"/>
                        </a:solidFill>
                        <a:effectLst/>
                        <a:latin typeface="Calibri" panose="020F0502020204030204" pitchFamily="34" charset="0"/>
                      </a:endParaRPr>
                    </a:p>
                  </a:txBody>
                  <a:tcPr marL="0" marR="0" marT="0" marB="0" anchor="ctr"/>
                </a:tc>
              </a:tr>
              <a:tr h="644906">
                <a:tc>
                  <a:txBody>
                    <a:bodyPr/>
                    <a:lstStyle/>
                    <a:p>
                      <a:pPr algn="ctr" fontAlgn="t"/>
                      <a:r>
                        <a:rPr lang="en-US" sz="1100" u="none" strike="noStrike" dirty="0">
                          <a:effectLst/>
                        </a:rPr>
                        <a:t>92</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WMS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t"/>
                      <a:r>
                        <a:rPr lang="en-US" sz="1100" u="none" strike="noStrike" dirty="0">
                          <a:effectLst/>
                        </a:rPr>
                        <a:t>Should the Reliability Must Run (RMR) processes be extended to units proposed for seasonal mothball? Are the RMR and Must Run Alternative study and processes sufficient or are changes to study parameters, such as winter peak-, planned/forced outage-, or resource dispatch-scenarios, needed?</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Long-Term Stakeholder Items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100" b="0" i="0" u="none" strike="noStrike" dirty="0" smtClean="0">
                          <a:solidFill>
                            <a:srgbClr val="000000"/>
                          </a:solidFill>
                          <a:effectLst/>
                          <a:latin typeface="Calibri" panose="020F0502020204030204" pitchFamily="34" charset="0"/>
                        </a:rPr>
                        <a:t>Monitor and incorporate outcomes into planning requirements</a:t>
                      </a:r>
                    </a:p>
                    <a:p>
                      <a:pPr algn="ctr" fontAlgn="t"/>
                      <a:endParaRPr lang="en-US" sz="1100" b="0" i="0" u="none" strike="noStrike" dirty="0">
                        <a:solidFill>
                          <a:srgbClr val="000000"/>
                        </a:solidFill>
                        <a:effectLst/>
                        <a:latin typeface="Calibri" panose="020F0502020204030204" pitchFamily="34" charset="0"/>
                      </a:endParaRPr>
                    </a:p>
                  </a:txBody>
                  <a:tcPr marL="0" marR="0" marT="0" marB="0" anchor="ctr"/>
                </a:tc>
              </a:tr>
              <a:tr h="644906">
                <a:tc>
                  <a:txBody>
                    <a:bodyPr/>
                    <a:lstStyle/>
                    <a:p>
                      <a:pPr algn="ctr" fontAlgn="t"/>
                      <a:r>
                        <a:rPr lang="en-US" sz="1100" u="none" strike="noStrike" dirty="0">
                          <a:effectLst/>
                        </a:rPr>
                        <a:t>77</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WMS</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t"/>
                      <a:r>
                        <a:rPr lang="en-US" sz="1100" u="none" strike="noStrike" dirty="0">
                          <a:effectLst/>
                        </a:rPr>
                        <a:t>Should there be a set reliability requirement?</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t"/>
                      <a:r>
                        <a:rPr lang="en-US" sz="1100" u="none" strike="noStrike" dirty="0">
                          <a:effectLst/>
                        </a:rPr>
                        <a:t>Awaiting Legislative Direction</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100" b="0" i="0" u="none" strike="noStrike" dirty="0" smtClean="0">
                          <a:solidFill>
                            <a:srgbClr val="000000"/>
                          </a:solidFill>
                          <a:effectLst/>
                          <a:latin typeface="Calibri" panose="020F0502020204030204" pitchFamily="34" charset="0"/>
                        </a:rPr>
                        <a:t>Need</a:t>
                      </a:r>
                      <a:r>
                        <a:rPr lang="en-US" sz="1100" b="0" i="0" u="none" strike="noStrike" baseline="0" dirty="0" smtClean="0">
                          <a:solidFill>
                            <a:srgbClr val="000000"/>
                          </a:solidFill>
                          <a:effectLst/>
                          <a:latin typeface="Calibri" panose="020F0502020204030204" pitchFamily="34" charset="0"/>
                        </a:rPr>
                        <a:t> more information</a:t>
                      </a:r>
                      <a:endParaRPr lang="en-US" sz="1100" b="0" i="0" u="none" strike="noStrike" dirty="0">
                        <a:solidFill>
                          <a:srgbClr val="000000"/>
                        </a:solidFill>
                        <a:effectLst/>
                        <a:latin typeface="Calibri" panose="020F0502020204030204" pitchFamily="34" charset="0"/>
                      </a:endParaRPr>
                    </a:p>
                  </a:txBody>
                  <a:tcPr marL="0" marR="0" marT="0" marB="0" anchor="ctr"/>
                </a:tc>
              </a:tr>
            </a:tbl>
          </a:graphicData>
        </a:graphic>
      </p:graphicFrame>
    </p:spTree>
    <p:extLst>
      <p:ext uri="{BB962C8B-B14F-4D97-AF65-F5344CB8AC3E}">
        <p14:creationId xmlns:p14="http://schemas.microsoft.com/office/powerpoint/2010/main" val="1308108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Business</a:t>
            </a:r>
            <a:endParaRPr lang="en-US" dirty="0"/>
          </a:p>
        </p:txBody>
      </p:sp>
      <p:sp>
        <p:nvSpPr>
          <p:cNvPr id="3" name="Content Placeholder 2"/>
          <p:cNvSpPr>
            <a:spLocks noGrp="1"/>
          </p:cNvSpPr>
          <p:nvPr>
            <p:ph idx="1"/>
          </p:nvPr>
        </p:nvSpPr>
        <p:spPr/>
        <p:txBody>
          <a:bodyPr/>
          <a:lstStyle/>
          <a:p>
            <a:r>
              <a:rPr lang="en-US" dirty="0" smtClean="0"/>
              <a:t>Discussion of P6 Overlapping Single Contingencies</a:t>
            </a:r>
          </a:p>
          <a:p>
            <a:pPr lvl="1"/>
            <a:r>
              <a:rPr lang="en-US" dirty="0" smtClean="0"/>
              <a:t>NERC TPL-001 establishes this category of contingencies</a:t>
            </a:r>
          </a:p>
          <a:p>
            <a:pPr lvl="1"/>
            <a:r>
              <a:rPr lang="en-US" dirty="0" smtClean="0"/>
              <a:t>NERC standards allow for non-consequential load shed at 138-kV</a:t>
            </a:r>
          </a:p>
          <a:p>
            <a:pPr lvl="1"/>
            <a:r>
              <a:rPr lang="en-US" dirty="0" smtClean="0"/>
              <a:t>TSPs are reviewing to see if non-consequential load shed is needed at expected off-peak load levels.</a:t>
            </a:r>
          </a:p>
          <a:p>
            <a:pPr lvl="2"/>
            <a:r>
              <a:rPr lang="en-US" dirty="0" smtClean="0"/>
              <a:t>Such occurrences impact continuity of service during maintenance intervals.</a:t>
            </a:r>
          </a:p>
          <a:p>
            <a:pPr lvl="2"/>
            <a:r>
              <a:rPr lang="en-US" dirty="0" smtClean="0"/>
              <a:t>Suggestion raised to include double-circuit contingencies as one of the P6 contingencies</a:t>
            </a:r>
          </a:p>
          <a:p>
            <a:pPr lvl="3"/>
            <a:r>
              <a:rPr lang="en-US" dirty="0" smtClean="0"/>
              <a:t>ERCOT Planning Guide and Operating Guide consider a double-circuit contingency as a single contingency.</a:t>
            </a:r>
          </a:p>
          <a:p>
            <a:pPr lvl="2"/>
            <a:r>
              <a:rPr lang="en-US" dirty="0" smtClean="0"/>
              <a:t>Consensus was to draft a PGRR for review and further discussion</a:t>
            </a:r>
            <a:endParaRPr lang="en-US" dirty="0"/>
          </a:p>
        </p:txBody>
      </p:sp>
      <p:sp>
        <p:nvSpPr>
          <p:cNvPr id="4" name="Date Placeholder 3"/>
          <p:cNvSpPr>
            <a:spLocks noGrp="1"/>
          </p:cNvSpPr>
          <p:nvPr>
            <p:ph type="dt" sz="half" idx="10"/>
          </p:nvPr>
        </p:nvSpPr>
        <p:spPr/>
        <p:txBody>
          <a:bodyPr/>
          <a:lstStyle/>
          <a:p>
            <a:r>
              <a:rPr lang="en-US" dirty="0" smtClean="0"/>
              <a:t>4/23/2021</a:t>
            </a:r>
            <a:endParaRPr lang="en-US" dirty="0"/>
          </a:p>
        </p:txBody>
      </p:sp>
    </p:spTree>
    <p:extLst>
      <p:ext uri="{BB962C8B-B14F-4D97-AF65-F5344CB8AC3E}">
        <p14:creationId xmlns:p14="http://schemas.microsoft.com/office/powerpoint/2010/main" val="2001787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Questions?</a:t>
            </a:r>
            <a:endParaRPr lang="en-US" dirty="0"/>
          </a:p>
        </p:txBody>
      </p:sp>
      <p:sp>
        <p:nvSpPr>
          <p:cNvPr id="4" name="Date Placeholder 3"/>
          <p:cNvSpPr>
            <a:spLocks noGrp="1"/>
          </p:cNvSpPr>
          <p:nvPr>
            <p:ph type="dt" sz="half" idx="10"/>
          </p:nvPr>
        </p:nvSpPr>
        <p:spPr/>
        <p:txBody>
          <a:bodyPr/>
          <a:lstStyle/>
          <a:p>
            <a:r>
              <a:rPr lang="en-US" dirty="0" smtClean="0"/>
              <a:t>3/22/2021</a:t>
            </a:r>
            <a:endParaRPr lang="en-US" dirty="0"/>
          </a:p>
        </p:txBody>
      </p:sp>
    </p:spTree>
    <p:extLst>
      <p:ext uri="{BB962C8B-B14F-4D97-AF65-F5344CB8AC3E}">
        <p14:creationId xmlns:p14="http://schemas.microsoft.com/office/powerpoint/2010/main" val="33175705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TotalTime>
  <Words>799</Words>
  <Application>Microsoft Office PowerPoint</Application>
  <PresentationFormat>Widescreen</PresentationFormat>
  <Paragraphs>113</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Planning Working Group Update</vt:lpstr>
      <vt:lpstr>Revision Request Review Status</vt:lpstr>
      <vt:lpstr>PLWG/OWG/CMWG meeting</vt:lpstr>
      <vt:lpstr>TAC Emergency List Review</vt:lpstr>
      <vt:lpstr>TAC Emergency List Review</vt:lpstr>
      <vt:lpstr>Other Business</vt:lpstr>
      <vt:lpstr>Questions?</vt:lpstr>
    </vt:vector>
  </TitlesOfParts>
  <Company>Pedernales Electric Cooperative,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Planning Working Group Update</dc:title>
  <dc:creator>Dewitt, Charles</dc:creator>
  <cp:lastModifiedBy>Clifton, Suzy</cp:lastModifiedBy>
  <cp:revision>12</cp:revision>
  <dcterms:created xsi:type="dcterms:W3CDTF">2021-03-22T15:18:30Z</dcterms:created>
  <dcterms:modified xsi:type="dcterms:W3CDTF">2021-04-28T20:06:37Z</dcterms:modified>
</cp:coreProperties>
</file>