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70" r:id="rId6"/>
  </p:sldMasterIdLst>
  <p:notesMasterIdLst>
    <p:notesMasterId r:id="rId17"/>
  </p:notesMasterIdLst>
  <p:handoutMasterIdLst>
    <p:handoutMasterId r:id="rId18"/>
  </p:handoutMasterIdLst>
  <p:sldIdLst>
    <p:sldId id="26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291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2" autoAdjust="0"/>
    <p:restoredTop sz="95450" autoAdjust="0"/>
  </p:normalViewPr>
  <p:slideViewPr>
    <p:cSldViewPr showGuides="1">
      <p:cViewPr varScale="1">
        <p:scale>
          <a:sx n="97" d="100"/>
          <a:sy n="97" d="100"/>
        </p:scale>
        <p:origin x="230" y="7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9" d="100"/>
          <a:sy n="99" d="100"/>
        </p:scale>
        <p:origin x="352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163553521875513E-2"/>
          <c:y val="0.21213459736601661"/>
          <c:w val="0.91715555703999352"/>
          <c:h val="0.569707445105947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'Totals by Time Period'!$O$13</c:f>
              <c:strCache>
                <c:ptCount val="1"/>
                <c:pt idx="0">
                  <c:v>Distillate Fuel Oil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'Totals by Time Period'!$P$11:$W$12</c:f>
              <c:multiLvlStrCache>
                <c:ptCount val="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</c:lvl>
                <c:lvl>
                  <c:pt idx="0">
                    <c:v>Time Period</c:v>
                  </c:pt>
                </c:lvl>
              </c:multiLvlStrCache>
            </c:multiLvlStrRef>
          </c:cat>
          <c:val>
            <c:numRef>
              <c:f>'Totals by Time Period'!$P$13:$W$13</c:f>
              <c:numCache>
                <c:formatCode>General</c:formatCode>
                <c:ptCount val="8"/>
                <c:pt idx="0">
                  <c:v>167.58500000000001</c:v>
                </c:pt>
                <c:pt idx="1">
                  <c:v>167.58500000000001</c:v>
                </c:pt>
                <c:pt idx="2">
                  <c:v>167.58500000000001</c:v>
                </c:pt>
                <c:pt idx="3">
                  <c:v>167.58500000000001</c:v>
                </c:pt>
                <c:pt idx="4">
                  <c:v>167.58500000000001</c:v>
                </c:pt>
                <c:pt idx="5">
                  <c:v>167.58500000000001</c:v>
                </c:pt>
                <c:pt idx="6">
                  <c:v>167.58500000000001</c:v>
                </c:pt>
                <c:pt idx="7">
                  <c:v>167.58500000000001</c:v>
                </c:pt>
              </c:numCache>
            </c:numRef>
          </c:val>
        </c:ser>
        <c:ser>
          <c:idx val="1"/>
          <c:order val="1"/>
          <c:tx>
            <c:strRef>
              <c:f>'Totals by Time Period'!$O$14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'Totals by Time Period'!$P$11:$W$12</c:f>
              <c:multiLvlStrCache>
                <c:ptCount val="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</c:lvl>
                <c:lvl>
                  <c:pt idx="0">
                    <c:v>Time Period</c:v>
                  </c:pt>
                </c:lvl>
              </c:multiLvlStrCache>
            </c:multiLvlStrRef>
          </c:cat>
          <c:val>
            <c:numRef>
              <c:f>'Totals by Time Period'!$P$14:$W$14</c:f>
              <c:numCache>
                <c:formatCode>General</c:formatCode>
                <c:ptCount val="8"/>
                <c:pt idx="0">
                  <c:v>63.79999999999999</c:v>
                </c:pt>
                <c:pt idx="1">
                  <c:v>52.499999999999993</c:v>
                </c:pt>
                <c:pt idx="2">
                  <c:v>51.8</c:v>
                </c:pt>
                <c:pt idx="3">
                  <c:v>62.300000000000004</c:v>
                </c:pt>
                <c:pt idx="4">
                  <c:v>61.7</c:v>
                </c:pt>
                <c:pt idx="5">
                  <c:v>63.2</c:v>
                </c:pt>
                <c:pt idx="6">
                  <c:v>61.199999999999996</c:v>
                </c:pt>
                <c:pt idx="7">
                  <c:v>55.3</c:v>
                </c:pt>
              </c:numCache>
            </c:numRef>
          </c:val>
        </c:ser>
        <c:ser>
          <c:idx val="2"/>
          <c:order val="2"/>
          <c:tx>
            <c:strRef>
              <c:f>'Totals by Time Period'!$O$15</c:f>
              <c:strCache>
                <c:ptCount val="1"/>
                <c:pt idx="0">
                  <c:v>N/A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'Totals by Time Period'!$P$11:$W$12</c:f>
              <c:multiLvlStrCache>
                <c:ptCount val="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</c:lvl>
                <c:lvl>
                  <c:pt idx="0">
                    <c:v>Time Period</c:v>
                  </c:pt>
                </c:lvl>
              </c:multiLvlStrCache>
            </c:multiLvlStrRef>
          </c:cat>
          <c:val>
            <c:numRef>
              <c:f>'Totals by Time Period'!$P$15:$W$15</c:f>
              <c:numCache>
                <c:formatCode>General</c:formatCode>
                <c:ptCount val="8"/>
                <c:pt idx="0">
                  <c:v>85.34</c:v>
                </c:pt>
                <c:pt idx="1">
                  <c:v>77.940000000000012</c:v>
                </c:pt>
                <c:pt idx="2">
                  <c:v>77.940000000000012</c:v>
                </c:pt>
                <c:pt idx="3">
                  <c:v>85.610000000000014</c:v>
                </c:pt>
                <c:pt idx="4">
                  <c:v>85.91500000000002</c:v>
                </c:pt>
                <c:pt idx="5">
                  <c:v>85.690000000000012</c:v>
                </c:pt>
                <c:pt idx="6">
                  <c:v>85.690000000000012</c:v>
                </c:pt>
                <c:pt idx="7">
                  <c:v>80.790000000000006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12528"/>
        <c:axId val="94838200"/>
      </c:barChart>
      <c:catAx>
        <c:axId val="19071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38200"/>
        <c:crosses val="autoZero"/>
        <c:auto val="1"/>
        <c:lblAlgn val="ctr"/>
        <c:lblOffset val="100"/>
        <c:noMultiLvlLbl val="0"/>
      </c:catAx>
      <c:valAx>
        <c:axId val="94838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1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782853627920046"/>
          <c:y val="0.10383021689916255"/>
          <c:w val="0.42080810948472375"/>
          <c:h val="7.57706700187975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1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19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8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91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89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760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494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286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91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0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54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9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97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3448A-0364-401F-8330-A4501FDA5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994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April 28, 2021 TAC Meeting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 smtClean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63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12" y="2876279"/>
            <a:ext cx="2143190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3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2105561"/>
            <a:ext cx="53340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ERCOT Winter Storm Review of </a:t>
            </a:r>
            <a:r>
              <a:rPr lang="en-US" sz="2400" b="1" dirty="0" smtClean="0">
                <a:solidFill>
                  <a:schemeClr val="tx2"/>
                </a:solidFill>
              </a:rPr>
              <a:t>Emergency Response Service</a:t>
            </a:r>
            <a:endParaRPr lang="en-US" sz="2400" b="1" dirty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i="1" dirty="0" smtClean="0">
                <a:solidFill>
                  <a:schemeClr val="tx2"/>
                </a:solidFill>
              </a:rPr>
              <a:t>Mark Patterson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Manager, Demand Integration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TAC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April 28, 2021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ERS RFP for Jun-Sep SCT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838200"/>
            <a:ext cx="5038911" cy="54102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43600" y="2133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8345" y="1219200"/>
            <a:ext cx="3129280" cy="304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38345" y="4648200"/>
            <a:ext cx="30532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Note: Offers for all subsequent SCTs in 2021 need to take into consideration the reduced 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pend </a:t>
            </a:r>
            <a:r>
              <a:rPr lang="en-US" b="1" dirty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imits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1034" y="310615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$7,675,163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99051" y="2057400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$12,455,453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97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ERS Fleet Performance – Loads and Generators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0" y="5715000"/>
            <a:ext cx="9163516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i="1" dirty="0" smtClean="0"/>
              <a:t>Note: the ERS fleet performance depicted above is a representation of the aggregate megawatts for ERS resources and does not reflect how they will be assessed for performance during each individual ERS deployment event.</a:t>
            </a:r>
            <a:endParaRPr lang="en-US" sz="1200" b="1" i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404430"/>
            <a:ext cx="9144000" cy="42253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0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Performance – Loads and Generators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</a:pPr>
            <a:r>
              <a:rPr lang="en-US" sz="1800" dirty="0" smtClean="0"/>
              <a:t>Monday February 15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, 2021 most significant day of ERS deployment and obligation during the Winter Event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The majority of the fleet is deployed and exhausted on the same day within 12 hours of the first deployment. A few ERS Loads remain obligated into subsequent days.</a:t>
            </a:r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r>
              <a:rPr lang="en-US" sz="1800" dirty="0" smtClean="0"/>
              <a:t>MW baseline significantly higher than MW actuals prior to first ERS VDI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Baselines account for what demand (MW) would have been under normal operating </a:t>
            </a:r>
            <a:r>
              <a:rPr lang="en-US" sz="1600" dirty="0"/>
              <a:t>conditions for the</a:t>
            </a:r>
            <a:r>
              <a:rPr lang="en-US" sz="1600" dirty="0" smtClean="0"/>
              <a:t> day – most ERS Loads were consuming much lower than normal heading into the event</a:t>
            </a:r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r>
              <a:rPr lang="en-US" sz="1800" dirty="0" smtClean="0"/>
              <a:t>As an ERS fleet in aggregate, the response generally met or exceeded the aggregate obligation</a:t>
            </a:r>
            <a:endParaRPr lang="en-US" sz="1600" dirty="0" smtClean="0"/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r>
              <a:rPr lang="en-US" sz="1800" dirty="0" smtClean="0"/>
              <a:t>EEA Level 3 forced outages start ~1:20am and remain in effect throughout the entire event day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5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</a:t>
            </a:r>
            <a:r>
              <a:rPr lang="en-US" dirty="0" smtClean="0"/>
              <a:t>Performance – Load Only with 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0" y="5715000"/>
            <a:ext cx="9163516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i="1" dirty="0" smtClean="0"/>
              <a:t>Note: the ERS fleet performance depicted above is a representation of the aggregate megawatts for ERS resources and does not reflect how they will be assessed for performance during each individual ERS deployment event.</a:t>
            </a:r>
            <a:endParaRPr lang="en-US" sz="1200" b="1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04430"/>
            <a:ext cx="9144000" cy="42253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3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</a:t>
            </a:r>
            <a:r>
              <a:rPr lang="en-US" dirty="0" smtClean="0"/>
              <a:t>Performance – Load Only without 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5715000"/>
            <a:ext cx="9163516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i="1" dirty="0" smtClean="0"/>
              <a:t>Note: the ERS fleet performance depicted above is a representation of the aggregate megawatts for ERS resources and does not reflect how they will be assessed for performance during each individual ERS deployment event.</a:t>
            </a:r>
            <a:endParaRPr lang="en-US" sz="1200" b="1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04430"/>
            <a:ext cx="9144000" cy="42253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1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Performance – Load </a:t>
            </a:r>
            <a:r>
              <a:rPr lang="en-US" dirty="0" smtClean="0"/>
              <a:t>Only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</a:pPr>
            <a:r>
              <a:rPr lang="en-US" sz="1800" dirty="0" smtClean="0"/>
              <a:t>Demand on Sunday February 14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, 2021 shows signs of load reduction prior to the first ERS deployment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Based on responses to ERCOT RFIs, this was driven by a number of factors including weather related issues, local TDSP outages, closed businesses due to weather, in response to conservation notices, and price response.</a:t>
            </a:r>
          </a:p>
          <a:p>
            <a:pPr>
              <a:spcBef>
                <a:spcPts val="200"/>
              </a:spcBef>
            </a:pPr>
            <a:endParaRPr lang="en-US" sz="1800" dirty="0"/>
          </a:p>
          <a:p>
            <a:pPr>
              <a:spcBef>
                <a:spcPts val="200"/>
              </a:spcBef>
            </a:pPr>
            <a:r>
              <a:rPr lang="en-US" sz="1800" dirty="0" smtClean="0"/>
              <a:t>As a fleet in aggregate, ERS Loads generally over-provided relative to their combined obligation during the Winter Event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On average, fleet-level ERS Load reduction was 30%-35% above the combined fleet-level obligation during the first 12 hours after the first deployment (prior to majority of ERS Load fleet exhaustion)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Preliminary analysis indicates ERS Load portfolios also performed relatively well during the individual deployment events</a:t>
            </a:r>
            <a:endParaRPr lang="en-US" sz="1800" dirty="0"/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r>
              <a:rPr lang="en-US" sz="1800" dirty="0" smtClean="0"/>
              <a:t>ERS Loads experiencing forced outages generally performed successfully relative to their baselines and obligations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Loads still provide reduction during forced outages as their demand goes to zero, which may have also contributed to over-provision</a:t>
            </a:r>
          </a:p>
          <a:p>
            <a:pPr>
              <a:spcBef>
                <a:spcPts val="200"/>
              </a:spcBef>
            </a:pPr>
            <a:endParaRPr lang="en-US" sz="1800" dirty="0"/>
          </a:p>
          <a:p>
            <a:pPr>
              <a:spcBef>
                <a:spcPts val="200"/>
              </a:spcBef>
            </a:pPr>
            <a:endParaRPr lang="en-US" sz="1800" dirty="0"/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endParaRPr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6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</a:t>
            </a:r>
            <a:r>
              <a:rPr lang="en-US" dirty="0" smtClean="0"/>
              <a:t>Performance – Generator Only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0" y="5715000"/>
            <a:ext cx="9163516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i="1" dirty="0" smtClean="0"/>
              <a:t>Note: the ERS fleet performance depicted above is a representation of the aggregate megawatts for ERS resources and does not reflect how they will be assessed for performance during each individual ERS deployment event.</a:t>
            </a:r>
            <a:endParaRPr lang="en-US" sz="1200" b="1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04430"/>
            <a:ext cx="9144000" cy="42253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3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ERS Fleet Performance – Generator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</a:pPr>
            <a:r>
              <a:rPr lang="en-US" sz="1800" dirty="0" smtClean="0"/>
              <a:t>Activity on </a:t>
            </a:r>
            <a:r>
              <a:rPr lang="en-US" sz="1800" dirty="0"/>
              <a:t>Sunday February 14</a:t>
            </a:r>
            <a:r>
              <a:rPr lang="en-US" sz="1800" baseline="30000" dirty="0"/>
              <a:t>th</a:t>
            </a:r>
            <a:r>
              <a:rPr lang="en-US" sz="1800" dirty="0"/>
              <a:t>, 2021 shows </a:t>
            </a:r>
            <a:r>
              <a:rPr lang="en-US" sz="1800" dirty="0" smtClean="0"/>
              <a:t>export from ERS Generators prior </a:t>
            </a:r>
            <a:r>
              <a:rPr lang="en-US" sz="1800" dirty="0"/>
              <a:t>to </a:t>
            </a:r>
            <a:r>
              <a:rPr lang="en-US" sz="1800" dirty="0" smtClean="0"/>
              <a:t>the first ERS </a:t>
            </a:r>
            <a:r>
              <a:rPr lang="en-US" sz="1800" dirty="0"/>
              <a:t>deployment</a:t>
            </a:r>
          </a:p>
          <a:p>
            <a:pPr>
              <a:spcBef>
                <a:spcPts val="200"/>
              </a:spcBef>
            </a:pPr>
            <a:endParaRPr lang="en-US" sz="1800" dirty="0"/>
          </a:p>
          <a:p>
            <a:pPr>
              <a:spcBef>
                <a:spcPts val="200"/>
              </a:spcBef>
            </a:pPr>
            <a:r>
              <a:rPr lang="en-US" sz="1800" dirty="0" smtClean="0"/>
              <a:t>As a fleet in aggregate, ERS Generators generally failed to meet their combined obligation during the Winter Event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On average, fleet-level ERS Generator exports were 50%-55% below the combined fleet-level obligation during the first 12 hours after the first deployment (prior to exhaustion of the ERS Generator fleet)</a:t>
            </a:r>
          </a:p>
          <a:p>
            <a:pPr lvl="1">
              <a:spcBef>
                <a:spcPts val="200"/>
              </a:spcBef>
            </a:pPr>
            <a:r>
              <a:rPr lang="en-US" sz="1600" dirty="0"/>
              <a:t>Based on responses to ERCOT </a:t>
            </a:r>
            <a:r>
              <a:rPr lang="en-US" sz="1600" dirty="0" smtClean="0"/>
              <a:t>RFIs, supply constraints, refueling issues, and forced outages were the primary factors affecting performance</a:t>
            </a:r>
          </a:p>
          <a:p>
            <a:pPr>
              <a:spcBef>
                <a:spcPts val="200"/>
              </a:spcBef>
            </a:pPr>
            <a:endParaRPr lang="en-US" sz="1800" dirty="0" smtClean="0"/>
          </a:p>
          <a:p>
            <a:pPr>
              <a:spcBef>
                <a:spcPts val="200"/>
              </a:spcBef>
            </a:pPr>
            <a:r>
              <a:rPr lang="en-US" sz="1800" dirty="0" smtClean="0"/>
              <a:t>Unlike ERS Loads, ERS Generators </a:t>
            </a:r>
            <a:r>
              <a:rPr lang="en-US" sz="1800" dirty="0"/>
              <a:t>experiencing forced outages generally </a:t>
            </a:r>
            <a:r>
              <a:rPr lang="en-US" sz="1800" dirty="0" smtClean="0"/>
              <a:t>failed to perform relative </a:t>
            </a:r>
            <a:r>
              <a:rPr lang="en-US" sz="1800" dirty="0"/>
              <a:t>to their </a:t>
            </a:r>
            <a:r>
              <a:rPr lang="en-US" sz="1800" dirty="0" smtClean="0"/>
              <a:t>obligations</a:t>
            </a:r>
            <a:endParaRPr lang="en-US" sz="1800" dirty="0"/>
          </a:p>
          <a:p>
            <a:pPr lvl="1">
              <a:spcBef>
                <a:spcPts val="200"/>
              </a:spcBef>
            </a:pPr>
            <a:r>
              <a:rPr lang="en-US" sz="1600" dirty="0" smtClean="0"/>
              <a:t>Generators are unable to perform (export) for ERS during forced outages</a:t>
            </a:r>
          </a:p>
          <a:p>
            <a:pPr lvl="1">
              <a:spcBef>
                <a:spcPts val="200"/>
              </a:spcBef>
            </a:pPr>
            <a:r>
              <a:rPr lang="en-US" sz="1600" dirty="0" smtClean="0"/>
              <a:t>Even prior to the forced outages, the ERS Generator Fleet was only meeting 70%-75% of its combined obligation</a:t>
            </a:r>
            <a:endParaRPr lang="en-US" sz="1600" dirty="0"/>
          </a:p>
          <a:p>
            <a:pPr>
              <a:spcBef>
                <a:spcPts val="200"/>
              </a:spcBef>
            </a:pPr>
            <a:endParaRPr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2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ERS Gen Fuel Type </a:t>
            </a:r>
            <a:r>
              <a:rPr lang="en-US" smtClean="0"/>
              <a:t>(FebMay2021 SCT)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April 28, 2021 TAC Meeting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598861"/>
              </p:ext>
            </p:extLst>
          </p:nvPr>
        </p:nvGraphicFramePr>
        <p:xfrm>
          <a:off x="304800" y="762001"/>
          <a:ext cx="8534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724400"/>
            <a:ext cx="8382000" cy="1371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3600" y="6135836"/>
            <a:ext cx="57615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</a:rPr>
              <a:t>Note: N/A represents ERS Generators not registered with ERCOT and therefore fuel type unknown</a:t>
            </a:r>
            <a:endParaRPr 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9800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schemas.microsoft.com/office/2006/documentManagement/types"/>
    <ds:schemaRef ds:uri="c34af464-7aa1-4edd-9be4-83dffc1cb926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10779</TotalTime>
  <Words>765</Words>
  <Application>Microsoft Office PowerPoint</Application>
  <PresentationFormat>On-screen Show (4:3)</PresentationFormat>
  <Paragraphs>78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1_Custom Design</vt:lpstr>
      <vt:lpstr>Office Theme</vt:lpstr>
      <vt:lpstr>2_Custom Design</vt:lpstr>
      <vt:lpstr>PowerPoint Presentation</vt:lpstr>
      <vt:lpstr>ERS Fleet Performance – Loads and Generators</vt:lpstr>
      <vt:lpstr>ERS Fleet Performance – Loads and Generators</vt:lpstr>
      <vt:lpstr>ERS Fleet Performance – Load Only with WS</vt:lpstr>
      <vt:lpstr>ERS Fleet Performance – Load Only without WS</vt:lpstr>
      <vt:lpstr>ERS Fleet Performance – Load Only</vt:lpstr>
      <vt:lpstr>ERS Fleet Performance – Generator Only</vt:lpstr>
      <vt:lpstr>ERS Fleet Performance – Generator Only</vt:lpstr>
      <vt:lpstr>ERS Gen Fuel Type (FebMay2021 SCT)</vt:lpstr>
      <vt:lpstr>Review of ERS RFP for Jun-Sep SCT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Mark Patterson</cp:lastModifiedBy>
  <cp:revision>115</cp:revision>
  <cp:lastPrinted>2017-05-24T18:51:05Z</cp:lastPrinted>
  <dcterms:created xsi:type="dcterms:W3CDTF">2016-01-21T15:20:31Z</dcterms:created>
  <dcterms:modified xsi:type="dcterms:W3CDTF">2021-04-23T20:07:28Z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