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3" r:id="rId4"/>
    <p:sldMasterId id="2147483648" r:id="rId5"/>
    <p:sldMasterId id="2147483651" r:id="rId6"/>
  </p:sldMasterIdLst>
  <p:notesMasterIdLst>
    <p:notesMasterId r:id="rId33"/>
  </p:notesMasterIdLst>
  <p:handoutMasterIdLst>
    <p:handoutMasterId r:id="rId34"/>
  </p:handoutMasterIdLst>
  <p:sldIdLst>
    <p:sldId id="260" r:id="rId7"/>
    <p:sldId id="258" r:id="rId8"/>
    <p:sldId id="278" r:id="rId9"/>
    <p:sldId id="291" r:id="rId10"/>
    <p:sldId id="292" r:id="rId11"/>
    <p:sldId id="287" r:id="rId12"/>
    <p:sldId id="257" r:id="rId13"/>
    <p:sldId id="261" r:id="rId14"/>
    <p:sldId id="262" r:id="rId15"/>
    <p:sldId id="263" r:id="rId16"/>
    <p:sldId id="264" r:id="rId17"/>
    <p:sldId id="279" r:id="rId18"/>
    <p:sldId id="280" r:id="rId19"/>
    <p:sldId id="284" r:id="rId20"/>
    <p:sldId id="285" r:id="rId21"/>
    <p:sldId id="265" r:id="rId22"/>
    <p:sldId id="289" r:id="rId23"/>
    <p:sldId id="282" r:id="rId24"/>
    <p:sldId id="290" r:id="rId25"/>
    <p:sldId id="283" r:id="rId26"/>
    <p:sldId id="274" r:id="rId27"/>
    <p:sldId id="297" r:id="rId28"/>
    <p:sldId id="296" r:id="rId29"/>
    <p:sldId id="295" r:id="rId30"/>
    <p:sldId id="294" r:id="rId31"/>
    <p:sldId id="293" r:id="rId3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155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1"/>
          <c:order val="1"/>
          <c:tx>
            <c:strRef>
              <c:f>Sheet1!$S$2</c:f>
              <c:strCache>
                <c:ptCount val="1"/>
                <c:pt idx="0">
                  <c:v>Capacity Procured 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trendline>
            <c:trendlineType val="linear"/>
            <c:dispRSqr val="0"/>
            <c:dispEq val="0"/>
          </c:trendline>
          <c:cat>
            <c:strRef>
              <c:f>Sheet1!$Q$7:$Q$30</c:f>
              <c:strCache>
                <c:ptCount val="24"/>
                <c:pt idx="0">
                  <c:v>FebMay13</c:v>
                </c:pt>
                <c:pt idx="1">
                  <c:v>JunSep13</c:v>
                </c:pt>
                <c:pt idx="2">
                  <c:v>Oct13Jan14</c:v>
                </c:pt>
                <c:pt idx="3">
                  <c:v>FebMay14</c:v>
                </c:pt>
                <c:pt idx="4">
                  <c:v>JunSep14</c:v>
                </c:pt>
                <c:pt idx="5">
                  <c:v>Oct14Jan15</c:v>
                </c:pt>
                <c:pt idx="6">
                  <c:v>FebMay15</c:v>
                </c:pt>
                <c:pt idx="7">
                  <c:v>JunSep15</c:v>
                </c:pt>
                <c:pt idx="8">
                  <c:v>Oct15Jan16</c:v>
                </c:pt>
                <c:pt idx="9">
                  <c:v>FebMay16</c:v>
                </c:pt>
                <c:pt idx="10">
                  <c:v>JunSep16</c:v>
                </c:pt>
                <c:pt idx="11">
                  <c:v>Oct16Jan17</c:v>
                </c:pt>
                <c:pt idx="12">
                  <c:v>FebMay17</c:v>
                </c:pt>
                <c:pt idx="13">
                  <c:v>JunSep17</c:v>
                </c:pt>
                <c:pt idx="14">
                  <c:v>Oct17Jan18</c:v>
                </c:pt>
                <c:pt idx="15">
                  <c:v>FebMay18</c:v>
                </c:pt>
                <c:pt idx="16">
                  <c:v>JunSep18</c:v>
                </c:pt>
                <c:pt idx="17">
                  <c:v>Oct18Jan19</c:v>
                </c:pt>
                <c:pt idx="18">
                  <c:v>FebMay19</c:v>
                </c:pt>
                <c:pt idx="19">
                  <c:v>JunSep19</c:v>
                </c:pt>
                <c:pt idx="20">
                  <c:v>Oct19Jan20</c:v>
                </c:pt>
                <c:pt idx="21">
                  <c:v>FebMay20</c:v>
                </c:pt>
                <c:pt idx="22">
                  <c:v>JunSep20</c:v>
                </c:pt>
                <c:pt idx="23">
                  <c:v>Oct20Jan21</c:v>
                </c:pt>
              </c:strCache>
            </c:strRef>
          </c:cat>
          <c:val>
            <c:numRef>
              <c:f>Sheet1!$S$7:$S$30</c:f>
              <c:numCache>
                <c:formatCode>0</c:formatCode>
                <c:ptCount val="24"/>
                <c:pt idx="0">
                  <c:v>458.10404654393886</c:v>
                </c:pt>
                <c:pt idx="1">
                  <c:v>492.9202459016393</c:v>
                </c:pt>
                <c:pt idx="2">
                  <c:v>652.5704134778191</c:v>
                </c:pt>
                <c:pt idx="3">
                  <c:v>660.40694859326163</c:v>
                </c:pt>
                <c:pt idx="4">
                  <c:v>730.51046174863347</c:v>
                </c:pt>
                <c:pt idx="5">
                  <c:v>794.39131154757854</c:v>
                </c:pt>
                <c:pt idx="6">
                  <c:v>851.67572733588054</c:v>
                </c:pt>
                <c:pt idx="7">
                  <c:v>887.16918442622955</c:v>
                </c:pt>
                <c:pt idx="8">
                  <c:v>835.385673213681</c:v>
                </c:pt>
                <c:pt idx="9">
                  <c:v>865.37871374440238</c:v>
                </c:pt>
                <c:pt idx="10">
                  <c:v>815.51556693989073</c:v>
                </c:pt>
                <c:pt idx="11">
                  <c:v>806.09547849644434</c:v>
                </c:pt>
                <c:pt idx="12">
                  <c:v>856.31924279263626</c:v>
                </c:pt>
                <c:pt idx="13">
                  <c:v>843.1628825136612</c:v>
                </c:pt>
                <c:pt idx="14">
                  <c:v>807.61584490348798</c:v>
                </c:pt>
                <c:pt idx="15">
                  <c:v>797.10763630206577</c:v>
                </c:pt>
                <c:pt idx="16">
                  <c:v>846.58877049180319</c:v>
                </c:pt>
                <c:pt idx="17">
                  <c:v>843.88087165594311</c:v>
                </c:pt>
                <c:pt idx="18">
                  <c:v>866.88576345953447</c:v>
                </c:pt>
                <c:pt idx="19">
                  <c:v>851.97107377049178</c:v>
                </c:pt>
                <c:pt idx="20">
                  <c:v>883.96143311886215</c:v>
                </c:pt>
                <c:pt idx="21">
                  <c:v>889.11266339315944</c:v>
                </c:pt>
                <c:pt idx="22">
                  <c:v>922.59611649170324</c:v>
                </c:pt>
                <c:pt idx="23">
                  <c:v>941.20928005418227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Sheet1!$T$2</c:f>
              <c:strCache>
                <c:ptCount val="1"/>
                <c:pt idx="0">
                  <c:v>ERS Gen</c:v>
                </c:pt>
              </c:strCache>
            </c:strRef>
          </c:tx>
          <c:marker>
            <c:symbol val="none"/>
          </c:marker>
          <c:cat>
            <c:strRef>
              <c:f>Sheet1!$Q$7:$Q$30</c:f>
              <c:strCache>
                <c:ptCount val="24"/>
                <c:pt idx="0">
                  <c:v>FebMay13</c:v>
                </c:pt>
                <c:pt idx="1">
                  <c:v>JunSep13</c:v>
                </c:pt>
                <c:pt idx="2">
                  <c:v>Oct13Jan14</c:v>
                </c:pt>
                <c:pt idx="3">
                  <c:v>FebMay14</c:v>
                </c:pt>
                <c:pt idx="4">
                  <c:v>JunSep14</c:v>
                </c:pt>
                <c:pt idx="5">
                  <c:v>Oct14Jan15</c:v>
                </c:pt>
                <c:pt idx="6">
                  <c:v>FebMay15</c:v>
                </c:pt>
                <c:pt idx="7">
                  <c:v>JunSep15</c:v>
                </c:pt>
                <c:pt idx="8">
                  <c:v>Oct15Jan16</c:v>
                </c:pt>
                <c:pt idx="9">
                  <c:v>FebMay16</c:v>
                </c:pt>
                <c:pt idx="10">
                  <c:v>JunSep16</c:v>
                </c:pt>
                <c:pt idx="11">
                  <c:v>Oct16Jan17</c:v>
                </c:pt>
                <c:pt idx="12">
                  <c:v>FebMay17</c:v>
                </c:pt>
                <c:pt idx="13">
                  <c:v>JunSep17</c:v>
                </c:pt>
                <c:pt idx="14">
                  <c:v>Oct17Jan18</c:v>
                </c:pt>
                <c:pt idx="15">
                  <c:v>FebMay18</c:v>
                </c:pt>
                <c:pt idx="16">
                  <c:v>JunSep18</c:v>
                </c:pt>
                <c:pt idx="17">
                  <c:v>Oct18Jan19</c:v>
                </c:pt>
                <c:pt idx="18">
                  <c:v>FebMay19</c:v>
                </c:pt>
                <c:pt idx="19">
                  <c:v>JunSep19</c:v>
                </c:pt>
                <c:pt idx="20">
                  <c:v>Oct19Jan20</c:v>
                </c:pt>
                <c:pt idx="21">
                  <c:v>FebMay20</c:v>
                </c:pt>
                <c:pt idx="22">
                  <c:v>JunSep20</c:v>
                </c:pt>
                <c:pt idx="23">
                  <c:v>Oct20Jan21</c:v>
                </c:pt>
              </c:strCache>
            </c:strRef>
          </c:cat>
          <c:val>
            <c:numRef>
              <c:f>Sheet1!$T$7:$T$30</c:f>
              <c:numCache>
                <c:formatCode>0</c:formatCode>
                <c:ptCount val="24"/>
                <c:pt idx="0">
                  <c:v>1</c:v>
                </c:pt>
                <c:pt idx="1">
                  <c:v>11.512295081967213</c:v>
                </c:pt>
                <c:pt idx="2">
                  <c:v>150.70826955638333</c:v>
                </c:pt>
                <c:pt idx="3">
                  <c:v>191.79002431399792</c:v>
                </c:pt>
                <c:pt idx="4">
                  <c:v>171.13154371584699</c:v>
                </c:pt>
                <c:pt idx="5">
                  <c:v>223.50313579410772</c:v>
                </c:pt>
                <c:pt idx="6">
                  <c:v>245.2698957971518</c:v>
                </c:pt>
                <c:pt idx="7">
                  <c:v>262.47964754098359</c:v>
                </c:pt>
                <c:pt idx="8">
                  <c:v>287.90054182187606</c:v>
                </c:pt>
                <c:pt idx="9">
                  <c:v>297.10685842232181</c:v>
                </c:pt>
                <c:pt idx="10">
                  <c:v>288.22916393442625</c:v>
                </c:pt>
                <c:pt idx="11">
                  <c:v>308.90582458516758</c:v>
                </c:pt>
                <c:pt idx="12">
                  <c:v>299.72579715178881</c:v>
                </c:pt>
                <c:pt idx="13">
                  <c:v>307.05079234972681</c:v>
                </c:pt>
                <c:pt idx="14">
                  <c:v>282.62868269556384</c:v>
                </c:pt>
                <c:pt idx="15">
                  <c:v>264.65740264138162</c:v>
                </c:pt>
                <c:pt idx="16">
                  <c:v>283.43106557377047</c:v>
                </c:pt>
                <c:pt idx="17">
                  <c:v>298.89742634608876</c:v>
                </c:pt>
                <c:pt idx="18">
                  <c:v>299.49340395970819</c:v>
                </c:pt>
                <c:pt idx="19">
                  <c:v>277.89745901639344</c:v>
                </c:pt>
                <c:pt idx="20">
                  <c:v>274.37196579749406</c:v>
                </c:pt>
                <c:pt idx="21">
                  <c:v>265.66594649508977</c:v>
                </c:pt>
                <c:pt idx="22">
                  <c:v>264.889346427362</c:v>
                </c:pt>
                <c:pt idx="23">
                  <c:v>289.47638401625466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414200"/>
        <c:axId val="282412632"/>
      </c:lineChart>
      <c:lineChart>
        <c:grouping val="standard"/>
        <c:varyColors val="0"/>
        <c:ser>
          <c:idx val="0"/>
          <c:order val="0"/>
          <c:tx>
            <c:strRef>
              <c:f>Sheet1!$R$2</c:f>
              <c:strCache>
                <c:ptCount val="1"/>
                <c:pt idx="0">
                  <c:v>Unit Cost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trendline>
            <c:trendlineType val="linear"/>
            <c:dispRSqr val="0"/>
            <c:dispEq val="0"/>
          </c:trendline>
          <c:cat>
            <c:strRef>
              <c:f>Sheet1!$Q$7:$Q$30</c:f>
              <c:strCache>
                <c:ptCount val="24"/>
                <c:pt idx="0">
                  <c:v>FebMay13</c:v>
                </c:pt>
                <c:pt idx="1">
                  <c:v>JunSep13</c:v>
                </c:pt>
                <c:pt idx="2">
                  <c:v>Oct13Jan14</c:v>
                </c:pt>
                <c:pt idx="3">
                  <c:v>FebMay14</c:v>
                </c:pt>
                <c:pt idx="4">
                  <c:v>JunSep14</c:v>
                </c:pt>
                <c:pt idx="5">
                  <c:v>Oct14Jan15</c:v>
                </c:pt>
                <c:pt idx="6">
                  <c:v>FebMay15</c:v>
                </c:pt>
                <c:pt idx="7">
                  <c:v>JunSep15</c:v>
                </c:pt>
                <c:pt idx="8">
                  <c:v>Oct15Jan16</c:v>
                </c:pt>
                <c:pt idx="9">
                  <c:v>FebMay16</c:v>
                </c:pt>
                <c:pt idx="10">
                  <c:v>JunSep16</c:v>
                </c:pt>
                <c:pt idx="11">
                  <c:v>Oct16Jan17</c:v>
                </c:pt>
                <c:pt idx="12">
                  <c:v>FebMay17</c:v>
                </c:pt>
                <c:pt idx="13">
                  <c:v>JunSep17</c:v>
                </c:pt>
                <c:pt idx="14">
                  <c:v>Oct17Jan18</c:v>
                </c:pt>
                <c:pt idx="15">
                  <c:v>FebMay18</c:v>
                </c:pt>
                <c:pt idx="16">
                  <c:v>JunSep18</c:v>
                </c:pt>
                <c:pt idx="17">
                  <c:v>Oct18Jan19</c:v>
                </c:pt>
                <c:pt idx="18">
                  <c:v>FebMay19</c:v>
                </c:pt>
                <c:pt idx="19">
                  <c:v>JunSep19</c:v>
                </c:pt>
                <c:pt idx="20">
                  <c:v>Oct19Jan20</c:v>
                </c:pt>
                <c:pt idx="21">
                  <c:v>FebMay20</c:v>
                </c:pt>
                <c:pt idx="22">
                  <c:v>JunSep20</c:v>
                </c:pt>
                <c:pt idx="23">
                  <c:v>Oct20Jan21</c:v>
                </c:pt>
              </c:strCache>
            </c:strRef>
          </c:cat>
          <c:val>
            <c:numRef>
              <c:f>Sheet1!$R$7:$R$30</c:f>
              <c:numCache>
                <c:formatCode>"$"#,##0.00</c:formatCode>
                <c:ptCount val="24"/>
                <c:pt idx="0">
                  <c:v>8.199678278471632</c:v>
                </c:pt>
                <c:pt idx="1">
                  <c:v>10.736082727004096</c:v>
                </c:pt>
                <c:pt idx="2">
                  <c:v>8.0888788912386484</c:v>
                </c:pt>
                <c:pt idx="3">
                  <c:v>7.6075127710063075</c:v>
                </c:pt>
                <c:pt idx="4">
                  <c:v>9.5751707398601855</c:v>
                </c:pt>
                <c:pt idx="5">
                  <c:v>6.4012112231337106</c:v>
                </c:pt>
                <c:pt idx="6">
                  <c:v>5.9888860936766575</c:v>
                </c:pt>
                <c:pt idx="7">
                  <c:v>7.7322074011354367</c:v>
                </c:pt>
                <c:pt idx="8">
                  <c:v>6.2153063021912471</c:v>
                </c:pt>
                <c:pt idx="9">
                  <c:v>7.7079639114521603</c:v>
                </c:pt>
                <c:pt idx="10">
                  <c:v>5.7751169411344678</c:v>
                </c:pt>
                <c:pt idx="11">
                  <c:v>7.0577600558744438</c:v>
                </c:pt>
                <c:pt idx="12">
                  <c:v>7.9244280197754238</c:v>
                </c:pt>
                <c:pt idx="13">
                  <c:v>5.5528234072709868</c:v>
                </c:pt>
                <c:pt idx="14">
                  <c:v>7.1055865231899489</c:v>
                </c:pt>
                <c:pt idx="15">
                  <c:v>8.1712419162262009</c:v>
                </c:pt>
                <c:pt idx="16">
                  <c:v>5.3248182419584298</c:v>
                </c:pt>
                <c:pt idx="17">
                  <c:v>6.7578374199723896</c:v>
                </c:pt>
                <c:pt idx="18">
                  <c:v>7.2010395278890682</c:v>
                </c:pt>
                <c:pt idx="19">
                  <c:v>5.5979076395244221</c:v>
                </c:pt>
                <c:pt idx="20">
                  <c:v>6.2468216224703381</c:v>
                </c:pt>
                <c:pt idx="21">
                  <c:v>4.4384478390152893</c:v>
                </c:pt>
                <c:pt idx="22">
                  <c:v>6.3455409216328169</c:v>
                </c:pt>
                <c:pt idx="23">
                  <c:v>7.312883966577016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6258848"/>
        <c:axId val="282413024"/>
      </c:lineChart>
      <c:catAx>
        <c:axId val="282414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Contract</a:t>
                </a:r>
                <a:r>
                  <a:rPr lang="en-US" baseline="0"/>
                  <a:t> Term</a:t>
                </a:r>
                <a:endParaRPr lang="en-US"/>
              </a:p>
            </c:rich>
          </c:tx>
          <c:layout/>
          <c:overlay val="0"/>
        </c:title>
        <c:numFmt formatCode="General" sourceLinked="0"/>
        <c:majorTickMark val="none"/>
        <c:minorTickMark val="none"/>
        <c:tickLblPos val="nextTo"/>
        <c:crossAx val="282412632"/>
        <c:crosses val="autoZero"/>
        <c:auto val="1"/>
        <c:lblAlgn val="ctr"/>
        <c:lblOffset val="100"/>
        <c:noMultiLvlLbl val="0"/>
      </c:catAx>
      <c:valAx>
        <c:axId val="2824126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MW Procured</a:t>
                </a:r>
              </a:p>
            </c:rich>
          </c:tx>
          <c:layout/>
          <c:overlay val="0"/>
        </c:title>
        <c:numFmt formatCode="0" sourceLinked="1"/>
        <c:majorTickMark val="none"/>
        <c:minorTickMark val="none"/>
        <c:tickLblPos val="nextTo"/>
        <c:spPr>
          <a:ln w="9525">
            <a:noFill/>
          </a:ln>
        </c:spPr>
        <c:crossAx val="282414200"/>
        <c:crosses val="autoZero"/>
        <c:crossBetween val="between"/>
      </c:valAx>
      <c:valAx>
        <c:axId val="282413024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$/MW</a:t>
                </a:r>
              </a:p>
            </c:rich>
          </c:tx>
          <c:layout/>
          <c:overlay val="0"/>
        </c:title>
        <c:numFmt formatCode="&quot;$&quot;#,##0.00" sourceLinked="1"/>
        <c:majorTickMark val="out"/>
        <c:minorTickMark val="none"/>
        <c:tickLblPos val="nextTo"/>
        <c:crossAx val="566258848"/>
        <c:crosses val="max"/>
        <c:crossBetween val="between"/>
      </c:valAx>
      <c:catAx>
        <c:axId val="566258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241302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086451451392719"/>
          <c:y val="0.92089334276206247"/>
          <c:w val="0.76482595413278254"/>
          <c:h val="5.6931636818335289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Sheet1!$G$176</c:f>
              <c:strCache>
                <c:ptCount val="1"/>
                <c:pt idx="0">
                  <c:v>2014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Sheet1!$H$176:$T$176</c:f>
              <c:numCache>
                <c:formatCode>General</c:formatCode>
                <c:ptCount val="13"/>
                <c:pt idx="2" formatCode="&quot;$&quot;#,##0.00">
                  <c:v>3.31</c:v>
                </c:pt>
                <c:pt idx="5" formatCode="&quot;$&quot;#,##0.00">
                  <c:v>10.71</c:v>
                </c:pt>
                <c:pt idx="7" formatCode="&quot;$&quot;#,##0.00">
                  <c:v>15.299999999999999</c:v>
                </c:pt>
                <c:pt idx="12" formatCode="&quot;$&quot;#,##0.00">
                  <c:v>38.980000000000004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Sheet1!$G$177</c:f>
              <c:strCache>
                <c:ptCount val="1"/>
                <c:pt idx="0">
                  <c:v>2015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Sheet1!$H$177:$T$177</c:f>
              <c:numCache>
                <c:formatCode>General</c:formatCode>
                <c:ptCount val="13"/>
                <c:pt idx="2" formatCode="&quot;$&quot;#,##0.00">
                  <c:v>2.7716666666666665</c:v>
                </c:pt>
                <c:pt idx="6" formatCode="&quot;$&quot;#,##0.00">
                  <c:v>11.1</c:v>
                </c:pt>
                <c:pt idx="7" formatCode="&quot;$&quot;#,##0.00">
                  <c:v>14.73</c:v>
                </c:pt>
                <c:pt idx="8" formatCode="&quot;$&quot;#,##0.00">
                  <c:v>15.61</c:v>
                </c:pt>
                <c:pt idx="12" formatCode="&quot;$&quot;#,##0.00">
                  <c:v>26.700000000000003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Sheet1!$G$178</c:f>
              <c:strCache>
                <c:ptCount val="1"/>
                <c:pt idx="0">
                  <c:v>2016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Sheet1!$H$178:$T$178</c:f>
              <c:numCache>
                <c:formatCode>General</c:formatCode>
                <c:ptCount val="13"/>
                <c:pt idx="2" formatCode="&quot;$&quot;#,##0.00">
                  <c:v>2.1550000000000002</c:v>
                </c:pt>
                <c:pt idx="5" formatCode="&quot;$&quot;#,##0.00">
                  <c:v>6.32</c:v>
                </c:pt>
                <c:pt idx="8" formatCode="&quot;$&quot;#,##0.00">
                  <c:v>11.21</c:v>
                </c:pt>
                <c:pt idx="10" formatCode="&quot;$&quot;#,##0.00">
                  <c:v>17.676666666666666</c:v>
                </c:pt>
                <c:pt idx="12" formatCode="&quot;$&quot;#,##0.00">
                  <c:v>20.537500000000001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Sheet1!$G$179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Sheet1!$H$179:$T$179</c:f>
              <c:numCache>
                <c:formatCode>General</c:formatCode>
                <c:ptCount val="13"/>
                <c:pt idx="2" formatCode="&quot;$&quot;#,##0.00">
                  <c:v>2.165</c:v>
                </c:pt>
                <c:pt idx="5" formatCode="&quot;$&quot;#,##0.00">
                  <c:v>6.32</c:v>
                </c:pt>
                <c:pt idx="8" formatCode="&quot;$&quot;#,##0.00">
                  <c:v>11.705</c:v>
                </c:pt>
                <c:pt idx="10" formatCode="&quot;$&quot;#,##0.00">
                  <c:v>17.68</c:v>
                </c:pt>
                <c:pt idx="12" formatCode="&quot;$&quot;#,##0.00">
                  <c:v>20.78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Sheet1!$G$180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Sheet1!$H$180:$T$180</c:f>
              <c:numCache>
                <c:formatCode>"$"#,##0.00_);[Red]\("$"#,##0.00\)</c:formatCode>
                <c:ptCount val="13"/>
                <c:pt idx="0">
                  <c:v>0.27</c:v>
                </c:pt>
                <c:pt idx="1">
                  <c:v>1.06</c:v>
                </c:pt>
                <c:pt idx="2">
                  <c:v>2.08</c:v>
                </c:pt>
                <c:pt idx="8">
                  <c:v>12.12</c:v>
                </c:pt>
                <c:pt idx="9">
                  <c:v>12.41</c:v>
                </c:pt>
                <c:pt idx="12">
                  <c:v>19.3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Sheet1!$G$181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Sheet1!$H$181:$T$181</c:f>
              <c:numCache>
                <c:formatCode>"$"#,##0.00_);[Red]\("$"#,##0.00\)</c:formatCode>
                <c:ptCount val="13"/>
                <c:pt idx="0">
                  <c:v>0.28125</c:v>
                </c:pt>
                <c:pt idx="1">
                  <c:v>1.1000000000000001</c:v>
                </c:pt>
                <c:pt idx="4" formatCode="&quot;$&quot;#,##0.00">
                  <c:v>6.45</c:v>
                </c:pt>
                <c:pt idx="7" formatCode="&quot;$&quot;#,##0.00">
                  <c:v>13.15</c:v>
                </c:pt>
                <c:pt idx="8">
                  <c:v>12.64</c:v>
                </c:pt>
                <c:pt idx="10" formatCode="&quot;$&quot;#,##0.00">
                  <c:v>19.25</c:v>
                </c:pt>
                <c:pt idx="12">
                  <c:v>26.0275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Sheet1!$G$182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numRef>
              <c:f>Sheet1!$H$175:$T$175</c:f>
              <c:numCache>
                <c:formatCode>General</c:formatCode>
                <c:ptCount val="13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70</c:v>
                </c:pt>
                <c:pt idx="10">
                  <c:v>80</c:v>
                </c:pt>
                <c:pt idx="11">
                  <c:v>90</c:v>
                </c:pt>
                <c:pt idx="12">
                  <c:v>100</c:v>
                </c:pt>
              </c:numCache>
            </c:numRef>
          </c:cat>
          <c:val>
            <c:numRef>
              <c:f>Sheet1!$H$182:$T$182</c:f>
              <c:numCache>
                <c:formatCode>General</c:formatCode>
                <c:ptCount val="13"/>
                <c:pt idx="0" formatCode="&quot;$&quot;#,##0.00">
                  <c:v>0.31272727272727274</c:v>
                </c:pt>
                <c:pt idx="2" formatCode="&quot;$&quot;#,##0.00">
                  <c:v>2.6733333333333333</c:v>
                </c:pt>
                <c:pt idx="3" formatCode="&quot;$&quot;#,##0.00">
                  <c:v>6.1850000000000005</c:v>
                </c:pt>
                <c:pt idx="6" formatCode="&quot;$&quot;#,##0.00">
                  <c:v>12.164999999999999</c:v>
                </c:pt>
                <c:pt idx="7" formatCode="&quot;$&quot;#,##0.00">
                  <c:v>14</c:v>
                </c:pt>
                <c:pt idx="10" formatCode="&quot;$&quot;#,##0.00">
                  <c:v>22.26</c:v>
                </c:pt>
                <c:pt idx="12" formatCode="&quot;$&quot;#,##0.00">
                  <c:v>31.799999999999997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6262376"/>
        <c:axId val="566266296"/>
      </c:lineChart>
      <c:catAx>
        <c:axId val="566262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6266296"/>
        <c:crosses val="autoZero"/>
        <c:auto val="1"/>
        <c:lblAlgn val="ctr"/>
        <c:lblOffset val="100"/>
        <c:noMultiLvlLbl val="0"/>
      </c:catAx>
      <c:valAx>
        <c:axId val="566266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6262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721236028928332"/>
          <c:y val="0.22352218422896344"/>
          <c:w val="0.58319524038785098"/>
          <c:h val="5.60262885466010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4/15/2021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4/15/2021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361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1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0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989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33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199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8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27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04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75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57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50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08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175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302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043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123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1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ERS Annual Report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81400" y="2438400"/>
            <a:ext cx="548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ERCOT Emergency Responsive Service (ERS</a:t>
            </a:r>
            <a:r>
              <a:rPr lang="en-US" b="1" dirty="0" smtClean="0"/>
              <a:t>)</a:t>
            </a:r>
          </a:p>
          <a:p>
            <a:endParaRPr lang="en-US" dirty="0" smtClean="0"/>
          </a:p>
          <a:p>
            <a:r>
              <a:rPr lang="en-US" kern="0" dirty="0"/>
              <a:t>Report to the Public Utility Commission of Texas </a:t>
            </a:r>
            <a:endParaRPr lang="en-US" kern="0" dirty="0" smtClean="0"/>
          </a:p>
          <a:p>
            <a:r>
              <a:rPr lang="en-US" kern="0" dirty="0" smtClean="0"/>
              <a:t>for </a:t>
            </a:r>
            <a:r>
              <a:rPr lang="en-US" kern="0" dirty="0"/>
              <a:t>the </a:t>
            </a:r>
            <a:r>
              <a:rPr lang="en-US" kern="0" dirty="0" smtClean="0"/>
              <a:t>2020 </a:t>
            </a:r>
            <a:r>
              <a:rPr lang="en-US" kern="0" dirty="0"/>
              <a:t>ERS Program Year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Project No. </a:t>
            </a:r>
            <a:r>
              <a:rPr lang="en-US" dirty="0" smtClean="0"/>
              <a:t>51878</a:t>
            </a:r>
            <a:endParaRPr lang="en-US" dirty="0"/>
          </a:p>
          <a:p>
            <a:r>
              <a:rPr lang="en-US" dirty="0"/>
              <a:t>Attachment B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3</a:t>
            </a:r>
            <a:r>
              <a:rPr lang="en-US" sz="2000" dirty="0"/>
              <a:t>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4572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7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4)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561138"/>
            <a:ext cx="5334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5)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3810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13" y="685799"/>
            <a:ext cx="8650974" cy="589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6)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7)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9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8)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7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Procurement Trends (Number of Resources)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48" y="730274"/>
            <a:ext cx="8618552" cy="559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6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Cumulative Sites (Unique) Participating in ERID Process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1026" name="Chart 2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8077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2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</a:t>
            </a:r>
            <a:r>
              <a:rPr lang="en-US" sz="2000" dirty="0" smtClean="0"/>
              <a:t>Cost Comparisons per Time Period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381000" cy="220663"/>
          </a:xfrm>
        </p:spPr>
        <p:txBody>
          <a:bodyPr/>
          <a:lstStyle/>
          <a:p>
            <a:fld id="{1D93BD3E-1E9A-4970-A6F7-E7AC52762E0C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37" y="761999"/>
            <a:ext cx="8559526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7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/>
          <a:lstStyle/>
          <a:p>
            <a:r>
              <a:rPr lang="en-US" dirty="0" smtClean="0"/>
              <a:t>History of ERS Clearing Prices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93" y="1524000"/>
            <a:ext cx="8153399" cy="19811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81000" y="3609310"/>
            <a:ext cx="58875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Note: N/A represents Standard Contract Terms prior to the addition of TP7 and TP8.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55798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66800" y="457200"/>
            <a:ext cx="8001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6075" marR="0" lvl="0" indent="-346075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</a:t>
            </a:r>
          </a:p>
          <a:p>
            <a:pPr marL="346075" marR="0" lvl="0" indent="-346075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 smtClean="0">
                <a:solidFill>
                  <a:srgbClr val="000000"/>
                </a:solidFill>
              </a:rPr>
              <a:t>	Overview of Risk-Weighting Factors</a:t>
            </a:r>
          </a:p>
          <a:p>
            <a:pPr marL="346075" marR="0" lvl="0" indent="-346075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b="1" kern="0" dirty="0">
              <a:solidFill>
                <a:srgbClr val="000000"/>
              </a:solidFill>
            </a:endParaRPr>
          </a:p>
          <a:p>
            <a:pPr marL="346075" marR="0" lvl="0" indent="-346075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	Procurement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Summary Trends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Capacity (MW) offered and procured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Number of ERS Resources (All Service Types)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Cumulative Individual Sites Participating in ERID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Process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US" sz="2000" kern="0" dirty="0" smtClean="0">
                <a:solidFill>
                  <a:srgbClr val="000000"/>
                </a:solidFill>
              </a:rPr>
              <a:t>History of ERS Clearing Prices</a:t>
            </a:r>
            <a:endParaRPr lang="en-US" sz="2000" kern="0" dirty="0">
              <a:solidFill>
                <a:srgbClr val="000000"/>
              </a:solidFill>
            </a:endParaRP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Detailed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Procurement Results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for the 2020 ERS Procurement Year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Settlement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Summary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3049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15414"/>
          </a:xfrm>
        </p:spPr>
        <p:txBody>
          <a:bodyPr/>
          <a:lstStyle/>
          <a:p>
            <a:r>
              <a:rPr lang="en-US" sz="2000" dirty="0" smtClean="0"/>
              <a:t>Average Unit Cost ($/MW/hr) vs Time Period Risk Factors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265044"/>
              </p:ext>
            </p:extLst>
          </p:nvPr>
        </p:nvGraphicFramePr>
        <p:xfrm>
          <a:off x="304800" y="959096"/>
          <a:ext cx="8382000" cy="5060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7939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33600" y="2286000"/>
            <a:ext cx="5538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2020 </a:t>
            </a:r>
            <a:r>
              <a:rPr lang="en-US" sz="28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ERS Procurement Results</a:t>
            </a:r>
          </a:p>
        </p:txBody>
      </p:sp>
    </p:spTree>
    <p:extLst>
      <p:ext uri="{BB962C8B-B14F-4D97-AF65-F5344CB8AC3E}">
        <p14:creationId xmlns:p14="http://schemas.microsoft.com/office/powerpoint/2010/main" val="330934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February-May </a:t>
            </a:r>
            <a:r>
              <a:rPr lang="en-US" sz="2000" dirty="0" smtClean="0"/>
              <a:t>2020 </a:t>
            </a:r>
            <a:r>
              <a:rPr lang="en-US" sz="2000" dirty="0"/>
              <a:t>Standard Contract Term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ERS Annual Report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590800" y="6186007"/>
            <a:ext cx="6019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0" dirty="0">
                <a:solidFill>
                  <a:prstClr val="black"/>
                </a:solidFill>
              </a:rPr>
              <a:t>Final Cost for this Standard Contract Term: </a:t>
            </a:r>
            <a:r>
              <a:rPr lang="en-US" sz="1200" b="0" dirty="0">
                <a:solidFill>
                  <a:prstClr val="black"/>
                </a:solidFill>
              </a:rPr>
              <a:t> $11,653,365.37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38200"/>
            <a:ext cx="8686800" cy="531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1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June-September </a:t>
            </a:r>
            <a:r>
              <a:rPr lang="en-US" sz="2000" dirty="0" smtClean="0"/>
              <a:t>2020 </a:t>
            </a:r>
            <a:r>
              <a:rPr lang="en-US" sz="2000" dirty="0"/>
              <a:t>Standard Contract Term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ERS Annual Report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720975" y="6182562"/>
            <a:ext cx="61182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0" dirty="0">
                <a:solidFill>
                  <a:prstClr val="black"/>
                </a:solidFill>
              </a:rPr>
              <a:t>Final Cost for this Standard Contract Term: $16,811,517.56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914400"/>
            <a:ext cx="8610600" cy="521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3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October </a:t>
            </a:r>
            <a:r>
              <a:rPr lang="en-US" sz="2000" dirty="0" smtClean="0"/>
              <a:t>2020-January 2021 </a:t>
            </a:r>
            <a:r>
              <a:rPr lang="en-US" sz="2000" dirty="0"/>
              <a:t>Standard Contract Term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ERS Annual Report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502568" y="6191986"/>
            <a:ext cx="6324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0" dirty="0">
                <a:solidFill>
                  <a:prstClr val="black"/>
                </a:solidFill>
              </a:rPr>
              <a:t>Final Cost for this Standard Contract Term: $19,223,008.18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838199"/>
            <a:ext cx="86106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 dirty="0" smtClean="0"/>
              <a:t>2020 ERS </a:t>
            </a:r>
            <a:r>
              <a:rPr lang="en-US" altLang="en-US" sz="2000" dirty="0"/>
              <a:t>Procurement Overview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09600" y="1881187"/>
          <a:ext cx="8001000" cy="1524000"/>
        </p:xfrm>
        <a:graphic>
          <a:graphicData uri="http://schemas.openxmlformats.org/drawingml/2006/table">
            <a:tbl>
              <a:tblPr firstRow="1" bandRow="1"/>
              <a:tblGrid>
                <a:gridCol w="4480560"/>
                <a:gridCol w="3520440"/>
              </a:tblGrid>
              <a:tr h="50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Expenditure Limit for 2020</a:t>
                      </a:r>
                      <a:endParaRPr lang="en-US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en-US" sz="1800" b="0" dirty="0" smtClean="0"/>
                        <a:t>$50,000,000.00</a:t>
                      </a: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20000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Amount Spent (Final)</a:t>
                      </a:r>
                      <a:endParaRPr lang="en-US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r" defTabSz="914400" rtl="0" eaLnBrk="1" fontAlgn="ctr" latinLnBrk="0" hangingPunct="1"/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$47,687,891.11  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smtClean="0"/>
                        <a:t>Unspent (Final)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r" defTabSz="914400" rtl="0" eaLnBrk="1" fontAlgn="ctr" latinLnBrk="0" hangingPunct="1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$2,312,108.89 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T="45733" marB="45733" anchor="ctr">
                    <a:lnL w="12700" cmpd="sng">
                      <a:solidFill>
                        <a:srgbClr val="BBE0E3"/>
                      </a:solidFill>
                    </a:lnL>
                    <a:lnR w="12700" cmpd="sng">
                      <a:solidFill>
                        <a:srgbClr val="BBE0E3"/>
                      </a:solidFill>
                    </a:lnR>
                    <a:lnT w="12700" cmpd="sng">
                      <a:solidFill>
                        <a:srgbClr val="BBE0E3"/>
                      </a:solidFill>
                    </a:lnT>
                    <a:lnB w="12700" cmpd="sng">
                      <a:solidFill>
                        <a:srgbClr val="BBE0E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09599" y="3633787"/>
          <a:ext cx="8001002" cy="862013"/>
        </p:xfrm>
        <a:graphic>
          <a:graphicData uri="http://schemas.openxmlformats.org/drawingml/2006/table">
            <a:tbl>
              <a:tblPr firstRow="1" bandRow="1"/>
              <a:tblGrid>
                <a:gridCol w="1758213"/>
                <a:gridCol w="2016723"/>
                <a:gridCol w="1972164"/>
                <a:gridCol w="2253902"/>
              </a:tblGrid>
              <a:tr h="5182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2020 ERS Cap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54" marB="45754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FebMay20 Total (Final)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54" marB="45754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JunSep20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Total (Final)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54" marB="45754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Oct20Jan21 Total </a:t>
                      </a:r>
                    </a:p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(Final)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54" marB="45754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/>
                    </a:solidFill>
                  </a:tcPr>
                </a:tc>
              </a:tr>
              <a:tr h="3437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$50,000,000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54" marB="45754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$11,653,365.37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$16,811,517.56 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$19,223,008.18 </a:t>
                      </a:r>
                    </a:p>
                  </a:txBody>
                  <a:tcPr marL="7620" marR="7620" marT="7620" marB="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ERS Annual Report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1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Settlement </a:t>
            </a:r>
            <a:r>
              <a:rPr lang="en-US" sz="2000" dirty="0" smtClean="0"/>
              <a:t>Summary (3 year look back)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64" y="798348"/>
            <a:ext cx="8303472" cy="526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2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534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marR="0" lvl="0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ERS </a:t>
            </a: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 procured 3 times annually for 4-month Standard Contract Terms</a:t>
            </a: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February through May</a:t>
            </a: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June through September</a:t>
            </a: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October through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January</a:t>
            </a: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kern="0" dirty="0" smtClean="0">
                <a:solidFill>
                  <a:srgbClr val="000000"/>
                </a:solidFill>
              </a:rPr>
              <a:t>Participants </a:t>
            </a:r>
            <a:r>
              <a:rPr lang="en-US" sz="1600" b="1" kern="0" dirty="0">
                <a:solidFill>
                  <a:srgbClr val="000000"/>
                </a:solidFill>
              </a:rPr>
              <a:t>may offer to provide ERS for one or more Time </a:t>
            </a:r>
            <a:r>
              <a:rPr lang="en-US" sz="1600" b="1" kern="0" dirty="0" smtClean="0">
                <a:solidFill>
                  <a:srgbClr val="000000"/>
                </a:solidFill>
              </a:rPr>
              <a:t>Periods:</a:t>
            </a:r>
          </a:p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000000"/>
                </a:solidFill>
              </a:rPr>
              <a:t> </a:t>
            </a:r>
            <a:r>
              <a:rPr lang="en-US" sz="1200" b="1" kern="0" dirty="0" smtClean="0">
                <a:solidFill>
                  <a:srgbClr val="000000"/>
                </a:solidFill>
              </a:rPr>
              <a:t>  </a:t>
            </a:r>
            <a:endParaRPr lang="en-US" sz="1600" b="1" kern="0" dirty="0">
              <a:solidFill>
                <a:srgbClr val="000000"/>
              </a:solidFill>
            </a:endParaRPr>
          </a:p>
          <a:p>
            <a:pPr marR="0" lvl="1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100" b="1" kern="0" dirty="0">
              <a:solidFill>
                <a:srgbClr val="000000"/>
              </a:solidFill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100" b="1" kern="0" dirty="0">
              <a:solidFill>
                <a:srgbClr val="000000"/>
              </a:solidFill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100" b="1" kern="0" dirty="0" smtClean="0">
              <a:solidFill>
                <a:srgbClr val="000000"/>
              </a:solidFill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100" b="1" kern="0" dirty="0">
              <a:solidFill>
                <a:srgbClr val="000000"/>
              </a:solidFill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100" b="1" kern="0" dirty="0">
              <a:solidFill>
                <a:srgbClr val="000000"/>
              </a:solidFill>
            </a:endParaRPr>
          </a:p>
          <a:p>
            <a:pPr marL="800100" marR="0" lvl="1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900" b="1" kern="0" dirty="0">
              <a:solidFill>
                <a:srgbClr val="000000"/>
              </a:solidFill>
            </a:endParaRPr>
          </a:p>
          <a:p>
            <a:pPr marL="0" marR="0" lvl="0" indent="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defTabSz="91440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281271"/>
            <a:ext cx="655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Standard Contract Terms &amp; Time Periods </a:t>
            </a: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Periods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971800"/>
            <a:ext cx="7760881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96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Load Ramp Risk Factor Heat Diagram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050" name="Picture 2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001000" cy="5483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533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85" y="914400"/>
            <a:ext cx="8553429" cy="533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Load Profile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480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2020 Risk Weighting Factors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583209"/>
              </p:ext>
            </p:extLst>
          </p:nvPr>
        </p:nvGraphicFramePr>
        <p:xfrm>
          <a:off x="381001" y="914389"/>
          <a:ext cx="8458198" cy="5262572"/>
        </p:xfrm>
        <a:graphic>
          <a:graphicData uri="http://schemas.openxmlformats.org/drawingml/2006/table">
            <a:tbl>
              <a:tblPr/>
              <a:tblGrid>
                <a:gridCol w="860026"/>
                <a:gridCol w="629662"/>
                <a:gridCol w="721807"/>
                <a:gridCol w="863865"/>
                <a:gridCol w="860026"/>
                <a:gridCol w="552873"/>
                <a:gridCol w="956010"/>
                <a:gridCol w="982886"/>
                <a:gridCol w="1232447"/>
                <a:gridCol w="798596"/>
              </a:tblGrid>
              <a:tr h="7258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Contract Term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Period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Risk Level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Risk Weighting Factor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(a)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Period Hours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(b)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Offer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</a:t>
                      </a:r>
                      <a:b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(a)*(b)*(c)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Expenditure Limit Allocation Factor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ERS Time Period Expenditure Limit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Inflection Point (MW)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FebMay20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336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2,150,400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7,568,335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336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26,880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94,604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20,160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70,953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806,400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2,838,125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403,200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1,419,063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148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11,840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41,671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222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17,760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62,506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1,105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88,400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311,124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JunSep20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344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275,200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971,540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344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275,200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971,540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2,064,000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7,286,553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2,064,000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7,286,553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206,400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728,655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144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11,520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40,669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216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17,280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61,004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1,106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88,480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312,362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Oct20Jan21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324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2,073,600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7,688,658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324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25,920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96,108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243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19,440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72,081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243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1,555,200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27.38%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5,766,493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243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972,000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3,604,058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168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537,600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1,993,356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252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403,200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1,495,017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1,156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92,480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342,905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708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 smtClean="0"/>
              <a:t>Emergency Response Service Trends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5460079"/>
              </p:ext>
            </p:extLst>
          </p:nvPr>
        </p:nvGraphicFramePr>
        <p:xfrm>
          <a:off x="457200" y="762000"/>
          <a:ext cx="8382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240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 </a:t>
            </a:r>
            <a:r>
              <a:rPr lang="en-US" sz="2000" dirty="0" smtClean="0"/>
              <a:t>(Time Period 1</a:t>
            </a:r>
            <a:r>
              <a:rPr lang="en-US" sz="2000" dirty="0"/>
              <a:t>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761999"/>
            <a:ext cx="8644877" cy="58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5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sz="2000" dirty="0"/>
              <a:t>ERS Capacity Procurement Trends </a:t>
            </a:r>
            <a:r>
              <a:rPr lang="en-US" sz="2000" dirty="0" smtClean="0"/>
              <a:t>(Time Period 2</a:t>
            </a:r>
            <a:r>
              <a:rPr lang="en-US" sz="2000" dirty="0"/>
              <a:t>)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ERS Annual Report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1" y="685799"/>
            <a:ext cx="8644877" cy="589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2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6CF97E76ACE1499DF8744740EDBBC2" ma:contentTypeVersion="11" ma:contentTypeDescription="Create a new document." ma:contentTypeScope="" ma:versionID="92e75e67d2c37c7dc7f43b8b4055e93c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4" targetNamespace="http://schemas.microsoft.com/office/2006/metadata/properties" ma:root="true" ma:fieldsID="eb4dad4b98fcac8c67ab5cbaac4683dd" ns1:_="" ns2:_="">
    <xsd:import namespace="http://schemas.microsoft.com/sharepoint/v3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2:EmailHeaders" minOccurs="0"/>
                <xsd:element ref="ns2:IconOverlay" minOccurs="0"/>
                <xsd:element ref="ns1:_vti_ItemDeclaredRecord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mailSender" ma:index="8" nillable="true" ma:displayName="E-Mail Sender" ma:hidden="true" ma:internalName="EmailSender">
      <xsd:simpleType>
        <xsd:restriction base="dms:Note">
          <xsd:maxLength value="255"/>
        </xsd:restriction>
      </xsd:simpleType>
    </xsd:element>
    <xsd:element name="EmailTo" ma:index="9" nillable="true" ma:displayName="E-Mail To" ma:hidden="true" ma:internalName="EmailTo">
      <xsd:simpleType>
        <xsd:restriction base="dms:Note">
          <xsd:maxLength value="255"/>
        </xsd:restriction>
      </xsd:simpleType>
    </xsd:element>
    <xsd:element name="EmailCc" ma:index="10" nillable="true" ma:displayName="E-Mail Cc" ma:hidden="true" ma:internalName="EmailCc">
      <xsd:simpleType>
        <xsd:restriction base="dms:Note">
          <xsd:maxLength value="255"/>
        </xsd:restriction>
      </xsd:simpleType>
    </xsd:element>
    <xsd:element name="EmailFrom" ma:index="11" nillable="true" ma:displayName="E-Mail From" ma:hidden="true" ma:internalName="EmailFrom">
      <xsd:simpleType>
        <xsd:restriction base="dms:Text"/>
      </xsd:simpleType>
    </xsd:element>
    <xsd:element name="EmailSubject" ma:index="12" nillable="true" ma:displayName="E-Mail Subject" ma:hidden="true" ma:internalName="EmailSubject">
      <xsd:simpleType>
        <xsd:restriction base="dms:Text"/>
      </xsd:simpleType>
    </xsd:element>
    <xsd:element name="_vti_ItemDeclaredRecord" ma:index="15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16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EmailHeaders" ma:index="13" nillable="true" ma:displayName="E-Mail Headers" ma:hidden="true" ma:internalName="EmailHeaders">
      <xsd:simpleType>
        <xsd:restriction base="dms:Note"/>
      </xsd:simpleType>
    </xsd:element>
    <xsd:element name="IconOverlay" ma:index="1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mailTo xmlns="http://schemas.microsoft.com/sharepoint/v3" xsi:nil="true"/>
    <EmailHeaders xmlns="http://schemas.microsoft.com/sharepoint/v4" xsi:nil="true"/>
    <IconOverlay xmlns="http://schemas.microsoft.com/sharepoint/v4" xsi:nil="true"/>
    <EmailSender xmlns="http://schemas.microsoft.com/sharepoint/v3" xsi:nil="true"/>
    <EmailFrom xmlns="http://schemas.microsoft.com/sharepoint/v3" xsi:nil="true"/>
    <EmailSubject xmlns="http://schemas.microsoft.com/sharepoint/v3" xsi:nil="true"/>
    <EmailCc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C833CCE-1B2B-479E-ABAB-0162CD1CDB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A70D44-23E9-437E-85F5-17DF27D0EE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770B41-5C69-4510-B434-072F5F590733}">
  <ds:schemaRefs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sharepoint/v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815</Words>
  <Application>Microsoft Office PowerPoint</Application>
  <PresentationFormat>On-screen Show (4:3)</PresentationFormat>
  <Paragraphs>410</Paragraphs>
  <Slides>26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Calibri</vt:lpstr>
      <vt:lpstr>1_Custom Design</vt:lpstr>
      <vt:lpstr>Office Theme</vt:lpstr>
      <vt:lpstr>Custom Design</vt:lpstr>
      <vt:lpstr>PowerPoint Presentation</vt:lpstr>
      <vt:lpstr>PowerPoint Presentation</vt:lpstr>
      <vt:lpstr>PowerPoint Presentation</vt:lpstr>
      <vt:lpstr>Net Load Ramp Risk Factor Heat Diagram</vt:lpstr>
      <vt:lpstr>Net Load Profile</vt:lpstr>
      <vt:lpstr>2020 Risk Weighting Factors</vt:lpstr>
      <vt:lpstr>Emergency Response Service Trends</vt:lpstr>
      <vt:lpstr>ERS Capacity Procurement Trends  (Time Period 1)</vt:lpstr>
      <vt:lpstr>ERS Capacity Procurement Trends (Time Period 2)</vt:lpstr>
      <vt:lpstr>ERS Capacity Procurement Trends (Time Period 3)</vt:lpstr>
      <vt:lpstr>ERS Capacity Procurement Trends (Time Period 4)</vt:lpstr>
      <vt:lpstr>ERS Capacity Procurement Trends (Time Period 5)</vt:lpstr>
      <vt:lpstr>ERS Capacity Procurement Trends (Time Period 6)</vt:lpstr>
      <vt:lpstr>ERS Capacity Procurement Trends (Time Period 7)</vt:lpstr>
      <vt:lpstr>ERS Capacity Procurement Trends (Time Period 8)</vt:lpstr>
      <vt:lpstr>ERS Procurement Trends (Number of Resources)</vt:lpstr>
      <vt:lpstr>Cumulative Sites (Unique) Participating in ERID Process</vt:lpstr>
      <vt:lpstr>ERS Cost Comparisons per Time Period</vt:lpstr>
      <vt:lpstr>History of ERS Clearing Prices</vt:lpstr>
      <vt:lpstr>Average Unit Cost ($/MW/hr) vs Time Period Risk Factors</vt:lpstr>
      <vt:lpstr>PowerPoint Presentation</vt:lpstr>
      <vt:lpstr>February-May 2020 Standard Contract Term</vt:lpstr>
      <vt:lpstr>June-September 2020 Standard Contract Term</vt:lpstr>
      <vt:lpstr>October 2020-January 2021 Standard Contract Term</vt:lpstr>
      <vt:lpstr>2020 ERS Procurement Overview</vt:lpstr>
      <vt:lpstr>Settlement Summary (3 year look back)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2016-02-15T22:30:54Z</dcterms:created>
  <dcterms:modified xsi:type="dcterms:W3CDTF">2021-04-15T11:51:15Z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0x010100156CF97E76ACE1499DF8744740EDBBC2</vt:lpwstr>
  </property>
</Properties>
</file>