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0"/>
  </p:notesMasterIdLst>
  <p:sldIdLst>
    <p:sldId id="256" r:id="rId2"/>
    <p:sldId id="257" r:id="rId3"/>
    <p:sldId id="313" r:id="rId4"/>
    <p:sldId id="314" r:id="rId5"/>
    <p:sldId id="315" r:id="rId6"/>
    <p:sldId id="293" r:id="rId7"/>
    <p:sldId id="305" r:id="rId8"/>
    <p:sldId id="303" r:id="rId9"/>
    <p:sldId id="311" r:id="rId10"/>
    <p:sldId id="309" r:id="rId11"/>
    <p:sldId id="312" r:id="rId12"/>
    <p:sldId id="306" r:id="rId13"/>
    <p:sldId id="304" r:id="rId14"/>
    <p:sldId id="320" r:id="rId15"/>
    <p:sldId id="316" r:id="rId16"/>
    <p:sldId id="317" r:id="rId17"/>
    <p:sldId id="318" r:id="rId18"/>
    <p:sldId id="319"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arnes, Bill" initials="BB" lastIdx="1" clrIdx="0">
    <p:extLst>
      <p:ext uri="{19B8F6BF-5375-455C-9EA6-DF929625EA0E}">
        <p15:presenceInfo xmlns:p15="http://schemas.microsoft.com/office/powerpoint/2012/main" userId="S::Bill.Barnes@nrg.com::abf1f437-3153-4041-a80b-501522cdd37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99" autoAdjust="0"/>
    <p:restoredTop sz="97021" autoAdjust="0"/>
  </p:normalViewPr>
  <p:slideViewPr>
    <p:cSldViewPr>
      <p:cViewPr varScale="1">
        <p:scale>
          <a:sx n="110" d="100"/>
          <a:sy n="110" d="100"/>
        </p:scale>
        <p:origin x="92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US"/>
              <a:t>One-Year Default Allocation Share</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'All CPs'!$AC$1</c:f>
              <c:strCache>
                <c:ptCount val="1"/>
              </c:strCache>
            </c:strRef>
          </c:tx>
          <c:spPr>
            <a:solidFill>
              <a:schemeClr val="accent1"/>
            </a:solidFill>
            <a:ln w="19050">
              <a:noFill/>
            </a:ln>
            <a:effectLst/>
          </c:spPr>
          <c:invertIfNegative val="0"/>
          <c:cat>
            <c:numRef>
              <c:f>'All CPs'!$AB$2:$AB$12</c:f>
              <c:numCache>
                <c:formatCode>_("$"* #,##0.00_);_("$"* \(#,##0.00\);_("$"* "-"??_);_(@_)</c:formatCode>
                <c:ptCount val="11"/>
                <c:pt idx="0">
                  <c:v>0.22921837380543869</c:v>
                </c:pt>
                <c:pt idx="1">
                  <c:v>224209.01039653269</c:v>
                </c:pt>
                <c:pt idx="2">
                  <c:v>448417.79157469154</c:v>
                </c:pt>
                <c:pt idx="3">
                  <c:v>672626.57275285036</c:v>
                </c:pt>
                <c:pt idx="4">
                  <c:v>896835.3539310093</c:v>
                </c:pt>
                <c:pt idx="5">
                  <c:v>1121044.1351091682</c:v>
                </c:pt>
                <c:pt idx="6">
                  <c:v>1345252.9162873272</c:v>
                </c:pt>
                <c:pt idx="7">
                  <c:v>1569461.6974654861</c:v>
                </c:pt>
                <c:pt idx="8">
                  <c:v>1793670.4786436451</c:v>
                </c:pt>
                <c:pt idx="9">
                  <c:v>2017879.259821804</c:v>
                </c:pt>
                <c:pt idx="10">
                  <c:v>2242088.0409999629</c:v>
                </c:pt>
              </c:numCache>
            </c:numRef>
          </c:cat>
          <c:val>
            <c:numRef>
              <c:f>'All CPs'!$AC$2:$AC$12</c:f>
              <c:numCache>
                <c:formatCode>General</c:formatCode>
                <c:ptCount val="11"/>
                <c:pt idx="0">
                  <c:v>1</c:v>
                </c:pt>
                <c:pt idx="1">
                  <c:v>199</c:v>
                </c:pt>
                <c:pt idx="2">
                  <c:v>21</c:v>
                </c:pt>
                <c:pt idx="3">
                  <c:v>9</c:v>
                </c:pt>
                <c:pt idx="4">
                  <c:v>6</c:v>
                </c:pt>
                <c:pt idx="5">
                  <c:v>2</c:v>
                </c:pt>
                <c:pt idx="6">
                  <c:v>1</c:v>
                </c:pt>
                <c:pt idx="7">
                  <c:v>0</c:v>
                </c:pt>
                <c:pt idx="8">
                  <c:v>0</c:v>
                </c:pt>
                <c:pt idx="9">
                  <c:v>0</c:v>
                </c:pt>
                <c:pt idx="10">
                  <c:v>2</c:v>
                </c:pt>
              </c:numCache>
            </c:numRef>
          </c:val>
          <c:extLst>
            <c:ext xmlns:c16="http://schemas.microsoft.com/office/drawing/2014/chart" uri="{C3380CC4-5D6E-409C-BE32-E72D297353CC}">
              <c16:uniqueId val="{00000000-8154-4D1B-A7EE-9F66B9D1D029}"/>
            </c:ext>
          </c:extLst>
        </c:ser>
        <c:dLbls>
          <c:showLegendKey val="0"/>
          <c:showVal val="0"/>
          <c:showCatName val="0"/>
          <c:showSerName val="0"/>
          <c:showPercent val="0"/>
          <c:showBubbleSize val="0"/>
        </c:dLbls>
        <c:gapWidth val="150"/>
        <c:axId val="512925760"/>
        <c:axId val="512919880"/>
      </c:barChart>
      <c:catAx>
        <c:axId val="512925760"/>
        <c:scaling>
          <c:orientation val="minMax"/>
        </c:scaling>
        <c:delete val="0"/>
        <c:axPos val="b"/>
        <c:majorGridlines>
          <c:spPr>
            <a:ln w="9525" cap="flat" cmpd="sng" algn="ctr">
              <a:solidFill>
                <a:schemeClr val="tx1">
                  <a:lumMod val="15000"/>
                  <a:lumOff val="85000"/>
                </a:schemeClr>
              </a:solidFill>
              <a:round/>
            </a:ln>
            <a:effectLst/>
          </c:spPr>
        </c:majorGridlines>
        <c:numFmt formatCode="&quot;$&quot;#,##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919880"/>
        <c:crosses val="autoZero"/>
        <c:auto val="1"/>
        <c:lblAlgn val="ctr"/>
        <c:lblOffset val="100"/>
        <c:noMultiLvlLbl val="0"/>
      </c:catAx>
      <c:valAx>
        <c:axId val="512919880"/>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r>
                  <a:rPr lang="en-US"/>
                  <a:t># Counter-Parties</a:t>
                </a:r>
              </a:p>
            </c:rich>
          </c:tx>
          <c:overlay val="0"/>
          <c:spPr>
            <a:noFill/>
            <a:ln>
              <a:noFill/>
            </a:ln>
            <a:effectLst/>
          </c:spPr>
          <c:txPr>
            <a:bodyPr rot="-5400000" spcFirstLastPara="1" vertOverflow="ellipsis" vert="horz" wrap="square" anchor="ctr" anchorCtr="1"/>
            <a:lstStyle/>
            <a:p>
              <a:pPr>
                <a:defRPr sz="1000" b="0" i="0" u="none" strike="noStrike" kern="1200" baseline="0">
                  <a:solidFill>
                    <a:schemeClr val="tx1">
                      <a:lumMod val="65000"/>
                      <a:lumOff val="35000"/>
                    </a:schemeClr>
                  </a:solidFill>
                  <a:latin typeface="+mn-lt"/>
                  <a:ea typeface="+mn-ea"/>
                  <a:cs typeface="+mn-cs"/>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12925760"/>
        <c:crosses val="autoZero"/>
        <c:crossBetween val="between"/>
      </c:valAx>
      <c:spPr>
        <a:noFill/>
        <a:ln>
          <a:noFill/>
        </a:ln>
        <a:effectLst/>
      </c:spPr>
    </c:plotArea>
    <c:plotVisOnly val="1"/>
    <c:dispBlanksAs val="gap"/>
    <c:showDLblsOverMax val="0"/>
  </c:chart>
  <c:spPr>
    <a:solidFill>
      <a:schemeClr val="bg1"/>
    </a:solidFill>
    <a:ln w="9525" cap="flat" cmpd="sng" algn="ctr">
      <a:solidFill>
        <a:schemeClr val="tx1"/>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25551AF-8CD8-497C-8229-57D58853C0B0}" type="datetimeFigureOut">
              <a:rPr lang="en-US" smtClean="0"/>
              <a:t>4/26/2021</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6F923BE-09A6-4E62-B431-38AFC7D8D716}" type="slidenum">
              <a:rPr lang="en-US" smtClean="0"/>
              <a:t>‹#›</a:t>
            </a:fld>
            <a:endParaRPr lang="en-US" dirty="0"/>
          </a:p>
        </p:txBody>
      </p:sp>
    </p:spTree>
    <p:extLst>
      <p:ext uri="{BB962C8B-B14F-4D97-AF65-F5344CB8AC3E}">
        <p14:creationId xmlns:p14="http://schemas.microsoft.com/office/powerpoint/2010/main" val="18554688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FA22962B-8953-476D-9E2A-850698B2E256}" type="datetime1">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74D266F-74CA-4AE2-8527-C8E6ACD37FD0}" type="datetime1">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FF1E059-F9D8-49BF-895D-2A6AAB33C8C2}" type="datetime1">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0A94D6B8-0739-41D1-8BCF-1D86B5945B7B}" type="datetime1">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683FB8D-3742-491E-87CE-54E1DB8CE097}" type="datetime1">
              <a:rPr lang="en-US" smtClean="0"/>
              <a:t>4/26/2021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285475F-F24F-4404-A159-B2E0868CB43E}" type="datetime1">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1EB5F40-1724-45AC-9E8F-3995753F3C41}" type="datetime1">
              <a:rPr lang="en-US" smtClean="0"/>
              <a:t>4/26/2021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6122F0C-1B97-4759-8D52-88ECF6F80EA6}" type="datetime1">
              <a:rPr lang="en-US" smtClean="0"/>
              <a:t>4/26/2021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B9531ED-07C5-4639-9994-6E2680624364}" type="datetime1">
              <a:rPr lang="en-US" smtClean="0"/>
              <a:t>4/26/2021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48CC82AF-1224-4BBE-8389-7110B741EE02}" type="datetime1">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1C63AAD-494F-4935-9B32-6C017EC59661}" type="datetime1">
              <a:rPr lang="en-US" smtClean="0"/>
              <a:t>4/26/2021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D6EC76-C7BB-4B64-AB2C-4CA666B08B18}" type="datetime1">
              <a:rPr lang="en-US" smtClean="0"/>
              <a:t>4/26/2021</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00200"/>
            <a:ext cx="7772400" cy="1676400"/>
          </a:xfrm>
        </p:spPr>
        <p:txBody>
          <a:bodyPr>
            <a:noAutofit/>
          </a:bodyPr>
          <a:lstStyle/>
          <a:p>
            <a:r>
              <a:rPr lang="en-US" sz="3600" b="1" dirty="0">
                <a:latin typeface="+mn-lt"/>
              </a:rPr>
              <a:t>Market Credit Working Group update to the Wholesale Market Subcommittee</a:t>
            </a:r>
          </a:p>
        </p:txBody>
      </p:sp>
      <p:sp>
        <p:nvSpPr>
          <p:cNvPr id="3" name="Subtitle 2"/>
          <p:cNvSpPr>
            <a:spLocks noGrp="1"/>
          </p:cNvSpPr>
          <p:nvPr>
            <p:ph type="subTitle" idx="1"/>
          </p:nvPr>
        </p:nvSpPr>
        <p:spPr>
          <a:xfrm>
            <a:off x="1585404" y="5181600"/>
            <a:ext cx="6400800" cy="685800"/>
          </a:xfrm>
        </p:spPr>
        <p:txBody>
          <a:bodyPr>
            <a:normAutofit/>
          </a:bodyPr>
          <a:lstStyle/>
          <a:p>
            <a:r>
              <a:rPr lang="en-US" sz="2400" dirty="0"/>
              <a:t>5 May 2021</a:t>
            </a: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5" name="TextBox 4"/>
          <p:cNvSpPr txBox="1"/>
          <p:nvPr/>
        </p:nvSpPr>
        <p:spPr>
          <a:xfrm>
            <a:off x="2042604" y="3962400"/>
            <a:ext cx="5486400" cy="646331"/>
          </a:xfrm>
          <a:prstGeom prst="rect">
            <a:avLst/>
          </a:prstGeom>
          <a:noFill/>
        </p:spPr>
        <p:txBody>
          <a:bodyPr wrap="square" rtlCol="0">
            <a:spAutoFit/>
          </a:bodyPr>
          <a:lstStyle/>
          <a:p>
            <a:pPr algn="ctr"/>
            <a:r>
              <a:rPr lang="en-US" dirty="0"/>
              <a:t> </a:t>
            </a:r>
            <a:r>
              <a:rPr lang="en-US" b="1" dirty="0"/>
              <a:t>Brenden Sager, Austin Energy, Chair</a:t>
            </a:r>
          </a:p>
          <a:p>
            <a:pPr algn="ctr"/>
            <a:r>
              <a:rPr lang="en-US" b="1" dirty="0"/>
              <a:t>Seth Cochran, Direct Energy, Vice Chair</a:t>
            </a:r>
          </a:p>
        </p:txBody>
      </p:sp>
    </p:spTree>
    <p:extLst>
      <p:ext uri="{BB962C8B-B14F-4D97-AF65-F5344CB8AC3E}">
        <p14:creationId xmlns:p14="http://schemas.microsoft.com/office/powerpoint/2010/main" val="33294299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normAutofit fontScale="90000"/>
          </a:bodyPr>
          <a:lstStyle/>
          <a:p>
            <a:r>
              <a:rPr lang="en-US" dirty="0"/>
              <a:t>Review Default Uplift Estimated Share</a:t>
            </a:r>
          </a:p>
        </p:txBody>
      </p:sp>
      <p:sp>
        <p:nvSpPr>
          <p:cNvPr id="3" name="Content Placeholder 2"/>
          <p:cNvSpPr>
            <a:spLocks noGrp="1"/>
          </p:cNvSpPr>
          <p:nvPr>
            <p:ph idx="1"/>
          </p:nvPr>
        </p:nvSpPr>
        <p:spPr>
          <a:xfrm>
            <a:off x="228600" y="1143000"/>
            <a:ext cx="8763000" cy="5410200"/>
          </a:xfrm>
        </p:spPr>
        <p:txBody>
          <a:bodyPr>
            <a:normAutofit/>
          </a:bodyPr>
          <a:lstStyle/>
          <a:p>
            <a:pPr lvl="0"/>
            <a:r>
              <a:rPr lang="en-US" sz="1600" dirty="0"/>
              <a:t>ERCOT expects to adjust the PUL component of TPE after Counter-Party share reports are posted on April 26</a:t>
            </a:r>
            <a:r>
              <a:rPr lang="en-US" sz="1600" baseline="30000" dirty="0"/>
              <a:t>th</a:t>
            </a:r>
            <a:r>
              <a:rPr lang="en-US" sz="1600" dirty="0"/>
              <a:t>.</a:t>
            </a:r>
          </a:p>
          <a:p>
            <a:pPr lvl="0"/>
            <a:r>
              <a:rPr lang="en-US" sz="1600" dirty="0"/>
              <a:t>The PUL adjustment will be for one year of Counter-Party expected uplift ($30m * activity share ratio).</a:t>
            </a:r>
          </a:p>
          <a:p>
            <a:pPr lvl="0"/>
            <a:r>
              <a:rPr lang="en-US" sz="1600" dirty="0"/>
              <a:t>In addition, ERCOT will adjust TPE for voluntarily terminating Market Participants with their total accrued Default Uplift obligation.</a:t>
            </a:r>
          </a:p>
          <a:p>
            <a:pPr lvl="0"/>
            <a:r>
              <a:rPr lang="en-US" sz="1600" dirty="0"/>
              <a:t>ERCOT does not expect to issue Default Uplift Invoices any sooner that the scheduled end of the legislative session on May 31, 2021. </a:t>
            </a:r>
          </a:p>
          <a:p>
            <a:pPr lvl="0"/>
            <a:endParaRPr lang="en-US" dirty="0"/>
          </a:p>
          <a:p>
            <a:pPr marL="0" indent="0">
              <a:buNone/>
            </a:pPr>
            <a:endParaRPr lang="en-US" sz="2400" u="sng"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dirty="0"/>
          </a:p>
        </p:txBody>
      </p:sp>
      <p:graphicFrame>
        <p:nvGraphicFramePr>
          <p:cNvPr id="5" name="Chart 4">
            <a:extLst>
              <a:ext uri="{FF2B5EF4-FFF2-40B4-BE49-F238E27FC236}">
                <a16:creationId xmlns:a16="http://schemas.microsoft.com/office/drawing/2014/main" id="{D5968238-F3DF-431A-9E82-148EC722CBBA}"/>
              </a:ext>
            </a:extLst>
          </p:cNvPr>
          <p:cNvGraphicFramePr/>
          <p:nvPr>
            <p:extLst>
              <p:ext uri="{D42A27DB-BD31-4B8C-83A1-F6EECF244321}">
                <p14:modId xmlns:p14="http://schemas.microsoft.com/office/powerpoint/2010/main" val="2410064936"/>
              </p:ext>
            </p:extLst>
          </p:nvPr>
        </p:nvGraphicFramePr>
        <p:xfrm>
          <a:off x="1828800" y="3346269"/>
          <a:ext cx="4914900" cy="3124200"/>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16856639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25F7AB-566C-4EB3-8E34-68AB1C1B1827}"/>
              </a:ext>
            </a:extLst>
          </p:cNvPr>
          <p:cNvSpPr>
            <a:spLocks noGrp="1"/>
          </p:cNvSpPr>
          <p:nvPr>
            <p:ph type="title"/>
          </p:nvPr>
        </p:nvSpPr>
        <p:spPr/>
        <p:txBody>
          <a:bodyPr>
            <a:normAutofit fontScale="90000"/>
          </a:bodyPr>
          <a:lstStyle/>
          <a:p>
            <a:r>
              <a:rPr lang="en-US" dirty="0"/>
              <a:t>Review Default Uplift Estimated Share</a:t>
            </a:r>
          </a:p>
        </p:txBody>
      </p:sp>
      <p:sp>
        <p:nvSpPr>
          <p:cNvPr id="4" name="Slide Number Placeholder 3">
            <a:extLst>
              <a:ext uri="{FF2B5EF4-FFF2-40B4-BE49-F238E27FC236}">
                <a16:creationId xmlns:a16="http://schemas.microsoft.com/office/drawing/2014/main" id="{7F7B4745-8B98-4F60-82B4-F2D6D2ABFE37}"/>
              </a:ext>
            </a:extLst>
          </p:cNvPr>
          <p:cNvSpPr>
            <a:spLocks noGrp="1"/>
          </p:cNvSpPr>
          <p:nvPr>
            <p:ph type="sldNum" sz="quarter" idx="12"/>
          </p:nvPr>
        </p:nvSpPr>
        <p:spPr/>
        <p:txBody>
          <a:bodyPr/>
          <a:lstStyle/>
          <a:p>
            <a:fld id="{B6F15528-21DE-4FAA-801E-634DDDAF4B2B}" type="slidenum">
              <a:rPr lang="en-US" smtClean="0"/>
              <a:pPr/>
              <a:t>11</a:t>
            </a:fld>
            <a:endParaRPr lang="en-US" dirty="0"/>
          </a:p>
        </p:txBody>
      </p:sp>
      <p:sp>
        <p:nvSpPr>
          <p:cNvPr id="3" name="Rectangle 2">
            <a:extLst>
              <a:ext uri="{FF2B5EF4-FFF2-40B4-BE49-F238E27FC236}">
                <a16:creationId xmlns:a16="http://schemas.microsoft.com/office/drawing/2014/main" id="{D92A6862-A97F-46D3-8729-AF70203FCB1D}"/>
              </a:ext>
            </a:extLst>
          </p:cNvPr>
          <p:cNvSpPr/>
          <p:nvPr/>
        </p:nvSpPr>
        <p:spPr>
          <a:xfrm>
            <a:off x="685800" y="1524000"/>
            <a:ext cx="7620000" cy="4708981"/>
          </a:xfrm>
          <a:prstGeom prst="rect">
            <a:avLst/>
          </a:prstGeom>
        </p:spPr>
        <p:txBody>
          <a:bodyPr wrap="square">
            <a:spAutoFit/>
          </a:bodyPr>
          <a:lstStyle/>
          <a:p>
            <a:pPr marL="285750" indent="-285750">
              <a:buFont typeface="Arial" panose="020B0604020202020204" pitchFamily="34" charset="0"/>
              <a:buChar char="•"/>
            </a:pPr>
            <a:r>
              <a:rPr lang="en-US" sz="2000" dirty="0"/>
              <a:t>NPRR 1074 clarifies making these go to “existing” rather than those who have voluntarily left</a:t>
            </a:r>
          </a:p>
          <a:p>
            <a:pPr marL="285750" indent="-285750">
              <a:buFont typeface="Arial" panose="020B0604020202020204" pitchFamily="34" charset="0"/>
              <a:buChar char="•"/>
            </a:pPr>
            <a:r>
              <a:rPr lang="en-US" sz="2000" dirty="0"/>
              <a:t>Want to see count of MP’s, more than half of registered QSE’s are in the trader category</a:t>
            </a:r>
          </a:p>
          <a:p>
            <a:pPr marL="285750" indent="-285750">
              <a:buFont typeface="Arial" panose="020B0604020202020204" pitchFamily="34" charset="0"/>
              <a:buChar char="•"/>
            </a:pPr>
            <a:r>
              <a:rPr lang="en-US" sz="2000" dirty="0"/>
              <a:t>ERCOT CRR activity calculation use average method while other ISOs use weekly actually $ invoice to calculate and is more rational</a:t>
            </a:r>
          </a:p>
          <a:p>
            <a:pPr marL="285750" indent="-285750">
              <a:buFont typeface="Arial" panose="020B0604020202020204" pitchFamily="34" charset="0"/>
              <a:buChar char="•"/>
            </a:pPr>
            <a:r>
              <a:rPr lang="en-US" sz="2000" dirty="0"/>
              <a:t>For example, a purchase of 100 MW at a price of $100, </a:t>
            </a:r>
            <a:r>
              <a:rPr lang="en-US" sz="2000" dirty="0" err="1"/>
              <a:t>phys</a:t>
            </a:r>
            <a:r>
              <a:rPr lang="en-US" sz="2000" dirty="0"/>
              <a:t> buyers are credited with 100 MW of Market Activity – someone purchasing 100 MW of CRRs with a price of $0.50 is also credited with 100 MW of Market Activity. CRR purchasers are penalized with their $50 of activity treated the same as $1,000 of energy</a:t>
            </a:r>
          </a:p>
          <a:p>
            <a:pPr marL="742950" lvl="1" indent="-285750">
              <a:buFont typeface="Arial" panose="020B0604020202020204" pitchFamily="34" charset="0"/>
              <a:buChar char="•"/>
            </a:pPr>
            <a:r>
              <a:rPr lang="en-US" sz="2000" dirty="0"/>
              <a:t>Value driving this CRR’s are disproportionately low</a:t>
            </a:r>
          </a:p>
          <a:p>
            <a:pPr marL="742950" lvl="1" indent="-285750">
              <a:buFont typeface="Arial" panose="020B0604020202020204" pitchFamily="34" charset="0"/>
              <a:buChar char="•"/>
            </a:pPr>
            <a:r>
              <a:rPr lang="en-US" sz="2000" dirty="0"/>
              <a:t>Uplifts driven by cash invoices are better; CRR’s are being hit hard</a:t>
            </a:r>
          </a:p>
          <a:p>
            <a:pPr marL="742950" lvl="1" indent="-285750">
              <a:buFont typeface="Arial" panose="020B0604020202020204" pitchFamily="34" charset="0"/>
              <a:buChar char="•"/>
            </a:pPr>
            <a:r>
              <a:rPr lang="en-US" sz="2000" dirty="0"/>
              <a:t>Invoices net dollar amounts</a:t>
            </a:r>
          </a:p>
        </p:txBody>
      </p:sp>
    </p:spTree>
    <p:extLst>
      <p:ext uri="{BB962C8B-B14F-4D97-AF65-F5344CB8AC3E}">
        <p14:creationId xmlns:p14="http://schemas.microsoft.com/office/powerpoint/2010/main" val="425944799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normAutofit fontScale="90000"/>
          </a:bodyPr>
          <a:lstStyle/>
          <a:p>
            <a:r>
              <a:rPr lang="en-US" dirty="0"/>
              <a:t>Review Default Uplift Estimated Share</a:t>
            </a:r>
          </a:p>
        </p:txBody>
      </p:sp>
      <p:sp>
        <p:nvSpPr>
          <p:cNvPr id="3" name="Content Placeholder 2"/>
          <p:cNvSpPr>
            <a:spLocks noGrp="1"/>
          </p:cNvSpPr>
          <p:nvPr>
            <p:ph idx="1"/>
          </p:nvPr>
        </p:nvSpPr>
        <p:spPr>
          <a:xfrm>
            <a:off x="228600" y="1143000"/>
            <a:ext cx="8763000" cy="5410200"/>
          </a:xfrm>
        </p:spPr>
        <p:txBody>
          <a:bodyPr>
            <a:normAutofit fontScale="85000" lnSpcReduction="20000"/>
          </a:bodyPr>
          <a:lstStyle/>
          <a:p>
            <a:r>
              <a:rPr lang="en-US" dirty="0"/>
              <a:t>ERCOT has not receive any bankruptcy plan direction for Brazos as of 21 April</a:t>
            </a:r>
          </a:p>
          <a:p>
            <a:r>
              <a:rPr lang="en-US" dirty="0"/>
              <a:t>Should discuss this change in future meetings</a:t>
            </a:r>
          </a:p>
          <a:p>
            <a:r>
              <a:rPr lang="en-US" dirty="0"/>
              <a:t>“Elephant in the room” no order on Bankruptcy court for two years</a:t>
            </a:r>
          </a:p>
          <a:p>
            <a:r>
              <a:rPr lang="en-US" dirty="0"/>
              <a:t>Lacking a Bankruptcy court plan, do not have a basis to allocate Brazos uplift</a:t>
            </a:r>
          </a:p>
          <a:p>
            <a:r>
              <a:rPr lang="en-US" dirty="0"/>
              <a:t>Members want ERCOT to calculate potential uplift liability</a:t>
            </a:r>
          </a:p>
          <a:p>
            <a:r>
              <a:rPr lang="en-US" dirty="0"/>
              <a:t>30MM is the most ERCOT can do in a year in terms of uplift; 30MM now something that goes 90+ years</a:t>
            </a:r>
          </a:p>
          <a:p>
            <a:r>
              <a:rPr lang="en-US" dirty="0"/>
              <a:t>When CP MMA is no longer protected info? In terms of timing of April 26, margin calls on that day?</a:t>
            </a:r>
          </a:p>
          <a:p>
            <a:r>
              <a:rPr lang="en-US" dirty="0"/>
              <a:t>Mark Ruane: “All collateral calls go out at once” </a:t>
            </a:r>
          </a:p>
          <a:p>
            <a:pPr marL="0" indent="0">
              <a:buNone/>
            </a:pPr>
            <a:r>
              <a:rPr lang="en-US" dirty="0"/>
              <a:t> </a:t>
            </a:r>
          </a:p>
          <a:p>
            <a:pPr marL="0" indent="0">
              <a:buNone/>
            </a:pPr>
            <a:endParaRPr lang="en-US" sz="2400" dirty="0">
              <a:solidFill>
                <a:srgbClr val="FF000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dirty="0"/>
          </a:p>
        </p:txBody>
      </p:sp>
    </p:spTree>
    <p:extLst>
      <p:ext uri="{BB962C8B-B14F-4D97-AF65-F5344CB8AC3E}">
        <p14:creationId xmlns:p14="http://schemas.microsoft.com/office/powerpoint/2010/main" val="17060098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838200"/>
            <a:ext cx="8763000" cy="5410200"/>
          </a:xfrm>
        </p:spPr>
        <p:txBody>
          <a:bodyPr>
            <a:normAutofit fontScale="70000" lnSpcReduction="20000"/>
          </a:bodyPr>
          <a:lstStyle/>
          <a:p>
            <a:r>
              <a:rPr lang="en-US" b="1" dirty="0"/>
              <a:t>ERCOT Updates</a:t>
            </a:r>
            <a:endParaRPr lang="en-US" dirty="0"/>
          </a:p>
          <a:p>
            <a:r>
              <a:rPr lang="en-US" dirty="0"/>
              <a:t>Credit Exposure</a:t>
            </a:r>
          </a:p>
          <a:p>
            <a:pPr lvl="0"/>
            <a:r>
              <a:rPr lang="en-US" dirty="0"/>
              <a:t>Market-wide average TPE decreased from $ 4,521.1 million in February to $ 716.6 million in March</a:t>
            </a:r>
          </a:p>
          <a:p>
            <a:pPr lvl="1"/>
            <a:r>
              <a:rPr lang="en-US" dirty="0"/>
              <a:t>TPE decreased mainly due to lower Real-Time and Day-Ahead Settlement Point prices and lower Forward adjustment Factors  in February compared to February</a:t>
            </a:r>
          </a:p>
          <a:p>
            <a:pPr lvl="1"/>
            <a:r>
              <a:rPr lang="en-US" dirty="0"/>
              <a:t>Due to the winter event, adjustments were made to the TPE calculation in February</a:t>
            </a:r>
          </a:p>
          <a:p>
            <a:pPr lvl="1"/>
            <a:r>
              <a:rPr lang="en-US" dirty="0"/>
              <a:t>TPE ranged from $ 317.01 million to $13.95 billion in February</a:t>
            </a:r>
          </a:p>
          <a:p>
            <a:pPr lvl="0"/>
            <a:r>
              <a:rPr lang="en-US" dirty="0"/>
              <a:t>Discretionary Collateral is defined as Secured Collateral in excess of TPE,CRR Locked ACL and DAM Exposure</a:t>
            </a:r>
          </a:p>
          <a:p>
            <a:pPr lvl="1"/>
            <a:r>
              <a:rPr lang="en-US" dirty="0"/>
              <a:t>Average Discretionary Collateral decreased from  $3,251.2 million to $2,091.7 million </a:t>
            </a:r>
          </a:p>
          <a:p>
            <a:pPr lvl="1"/>
            <a:r>
              <a:rPr lang="en-US" dirty="0"/>
              <a:t>The decrease in Discretionary Collateral is largely due to decrease in Secured Collateral.</a:t>
            </a:r>
          </a:p>
          <a:p>
            <a:pPr lvl="0"/>
            <a:r>
              <a:rPr lang="en-US" dirty="0"/>
              <a:t>Short pay entities are excluded from the above calculations to remove data skew </a:t>
            </a:r>
          </a:p>
          <a:p>
            <a:pPr marL="0" indent="0">
              <a:buNone/>
            </a:pPr>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dirty="0"/>
          </a:p>
        </p:txBody>
      </p:sp>
    </p:spTree>
    <p:extLst>
      <p:ext uri="{BB962C8B-B14F-4D97-AF65-F5344CB8AC3E}">
        <p14:creationId xmlns:p14="http://schemas.microsoft.com/office/powerpoint/2010/main" val="12071864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D9042B-00BF-4991-8591-1C5817B14E36}"/>
              </a:ext>
            </a:extLst>
          </p:cNvPr>
          <p:cNvSpPr>
            <a:spLocks noGrp="1"/>
          </p:cNvSpPr>
          <p:nvPr>
            <p:ph type="title"/>
          </p:nvPr>
        </p:nvSpPr>
        <p:spPr/>
        <p:txBody>
          <a:bodyPr/>
          <a:lstStyle/>
          <a:p>
            <a:r>
              <a:rPr lang="en-US" dirty="0"/>
              <a:t>MCWG update to WMS</a:t>
            </a:r>
          </a:p>
        </p:txBody>
      </p:sp>
      <p:sp>
        <p:nvSpPr>
          <p:cNvPr id="3" name="Content Placeholder 2">
            <a:extLst>
              <a:ext uri="{FF2B5EF4-FFF2-40B4-BE49-F238E27FC236}">
                <a16:creationId xmlns:a16="http://schemas.microsoft.com/office/drawing/2014/main" id="{F14325E8-3192-46D9-944B-24D9CF5DED15}"/>
              </a:ext>
            </a:extLst>
          </p:cNvPr>
          <p:cNvSpPr>
            <a:spLocks noGrp="1"/>
          </p:cNvSpPr>
          <p:nvPr>
            <p:ph idx="1"/>
          </p:nvPr>
        </p:nvSpPr>
        <p:spPr/>
        <p:txBody>
          <a:bodyPr/>
          <a:lstStyle/>
          <a:p>
            <a:pPr marL="0" indent="0">
              <a:buNone/>
            </a:pPr>
            <a:endParaRPr lang="en-US" dirty="0"/>
          </a:p>
        </p:txBody>
      </p:sp>
      <p:sp>
        <p:nvSpPr>
          <p:cNvPr id="4" name="Slide Number Placeholder 3">
            <a:extLst>
              <a:ext uri="{FF2B5EF4-FFF2-40B4-BE49-F238E27FC236}">
                <a16:creationId xmlns:a16="http://schemas.microsoft.com/office/drawing/2014/main" id="{56951F7B-4ABA-43CC-996B-EA3E07720C0B}"/>
              </a:ext>
            </a:extLst>
          </p:cNvPr>
          <p:cNvSpPr>
            <a:spLocks noGrp="1"/>
          </p:cNvSpPr>
          <p:nvPr>
            <p:ph type="sldNum" sz="quarter" idx="12"/>
          </p:nvPr>
        </p:nvSpPr>
        <p:spPr/>
        <p:txBody>
          <a:bodyPr/>
          <a:lstStyle/>
          <a:p>
            <a:fld id="{B6F15528-21DE-4FAA-801E-634DDDAF4B2B}" type="slidenum">
              <a:rPr lang="en-US" smtClean="0"/>
              <a:pPr/>
              <a:t>14</a:t>
            </a:fld>
            <a:endParaRPr lang="en-US" dirty="0"/>
          </a:p>
        </p:txBody>
      </p:sp>
      <p:pic>
        <p:nvPicPr>
          <p:cNvPr id="1026" name="Picture 1">
            <a:extLst>
              <a:ext uri="{FF2B5EF4-FFF2-40B4-BE49-F238E27FC236}">
                <a16:creationId xmlns:a16="http://schemas.microsoft.com/office/drawing/2014/main" id="{8DFCAE66-2BAD-4EF1-B901-2D7E6F4E93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16131" y="1600200"/>
            <a:ext cx="7461069" cy="44528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8577978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5D8EC4-F07F-42A4-80FC-AFE2A83EDB4B}"/>
              </a:ext>
            </a:extLst>
          </p:cNvPr>
          <p:cNvSpPr>
            <a:spLocks noGrp="1"/>
          </p:cNvSpPr>
          <p:nvPr>
            <p:ph type="title"/>
          </p:nvPr>
        </p:nvSpPr>
        <p:spPr/>
        <p:txBody>
          <a:bodyPr>
            <a:normAutofit fontScale="90000"/>
          </a:bodyPr>
          <a:lstStyle/>
          <a:p>
            <a:r>
              <a:rPr lang="en-US" sz="3600" b="1" dirty="0"/>
              <a:t>Available Credit by Type Compared to Total Potential Exposure (TPE) Mar 2020- Mar 2021</a:t>
            </a:r>
            <a:endParaRPr lang="en-US" dirty="0"/>
          </a:p>
        </p:txBody>
      </p:sp>
      <p:sp>
        <p:nvSpPr>
          <p:cNvPr id="4" name="Slide Number Placeholder 3">
            <a:extLst>
              <a:ext uri="{FF2B5EF4-FFF2-40B4-BE49-F238E27FC236}">
                <a16:creationId xmlns:a16="http://schemas.microsoft.com/office/drawing/2014/main" id="{4C4F29DE-2878-422A-852F-6663C0B217DC}"/>
              </a:ext>
            </a:extLst>
          </p:cNvPr>
          <p:cNvSpPr>
            <a:spLocks noGrp="1"/>
          </p:cNvSpPr>
          <p:nvPr>
            <p:ph type="sldNum" sz="quarter" idx="12"/>
          </p:nvPr>
        </p:nvSpPr>
        <p:spPr/>
        <p:txBody>
          <a:bodyPr/>
          <a:lstStyle/>
          <a:p>
            <a:fld id="{B6F15528-21DE-4FAA-801E-634DDDAF4B2B}" type="slidenum">
              <a:rPr lang="en-US" smtClean="0"/>
              <a:pPr/>
              <a:t>15</a:t>
            </a:fld>
            <a:endParaRPr lang="en-US" dirty="0"/>
          </a:p>
        </p:txBody>
      </p:sp>
      <p:pic>
        <p:nvPicPr>
          <p:cNvPr id="5" name="Content Placeholder 4">
            <a:extLst>
              <a:ext uri="{FF2B5EF4-FFF2-40B4-BE49-F238E27FC236}">
                <a16:creationId xmlns:a16="http://schemas.microsoft.com/office/drawing/2014/main" id="{090F3CD4-3E1E-4B09-8BC0-A3803E6E6DF4}"/>
              </a:ext>
            </a:extLst>
          </p:cNvPr>
          <p:cNvPicPr>
            <a:picLocks noGrp="1"/>
          </p:cNvPicPr>
          <p:nvPr>
            <p:ph idx="1"/>
          </p:nvPr>
        </p:nvPicPr>
        <p:blipFill>
          <a:blip r:embed="rId2"/>
          <a:stretch>
            <a:fillRect/>
          </a:stretch>
        </p:blipFill>
        <p:spPr>
          <a:xfrm>
            <a:off x="457200" y="2262453"/>
            <a:ext cx="8229600" cy="3201457"/>
          </a:xfrm>
          <a:prstGeom prst="rect">
            <a:avLst/>
          </a:prstGeom>
        </p:spPr>
      </p:pic>
    </p:spTree>
    <p:extLst>
      <p:ext uri="{BB962C8B-B14F-4D97-AF65-F5344CB8AC3E}">
        <p14:creationId xmlns:p14="http://schemas.microsoft.com/office/powerpoint/2010/main" val="357978820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6F14EF-FC28-4764-A1B2-D09745459F95}"/>
              </a:ext>
            </a:extLst>
          </p:cNvPr>
          <p:cNvSpPr>
            <a:spLocks noGrp="1"/>
          </p:cNvSpPr>
          <p:nvPr>
            <p:ph type="title"/>
          </p:nvPr>
        </p:nvSpPr>
        <p:spPr/>
        <p:txBody>
          <a:bodyPr>
            <a:normAutofit fontScale="90000"/>
          </a:bodyPr>
          <a:lstStyle/>
          <a:p>
            <a:r>
              <a:rPr lang="en-US" dirty="0"/>
              <a:t>Average Discretionary Collateral increased to $3.2 bn in February</a:t>
            </a:r>
            <a:br>
              <a:rPr lang="en-US" dirty="0"/>
            </a:br>
            <a:endParaRPr lang="en-US" dirty="0"/>
          </a:p>
        </p:txBody>
      </p:sp>
      <p:sp>
        <p:nvSpPr>
          <p:cNvPr id="4" name="Slide Number Placeholder 3">
            <a:extLst>
              <a:ext uri="{FF2B5EF4-FFF2-40B4-BE49-F238E27FC236}">
                <a16:creationId xmlns:a16="http://schemas.microsoft.com/office/drawing/2014/main" id="{7E9C6A69-1DAE-4392-8841-EBE05EEBBDF1}"/>
              </a:ext>
            </a:extLst>
          </p:cNvPr>
          <p:cNvSpPr>
            <a:spLocks noGrp="1"/>
          </p:cNvSpPr>
          <p:nvPr>
            <p:ph type="sldNum" sz="quarter" idx="12"/>
          </p:nvPr>
        </p:nvSpPr>
        <p:spPr/>
        <p:txBody>
          <a:bodyPr/>
          <a:lstStyle/>
          <a:p>
            <a:fld id="{B6F15528-21DE-4FAA-801E-634DDDAF4B2B}" type="slidenum">
              <a:rPr lang="en-US" smtClean="0"/>
              <a:pPr/>
              <a:t>16</a:t>
            </a:fld>
            <a:endParaRPr lang="en-US" dirty="0"/>
          </a:p>
        </p:txBody>
      </p:sp>
      <p:pic>
        <p:nvPicPr>
          <p:cNvPr id="5" name="Content Placeholder 4">
            <a:extLst>
              <a:ext uri="{FF2B5EF4-FFF2-40B4-BE49-F238E27FC236}">
                <a16:creationId xmlns:a16="http://schemas.microsoft.com/office/drawing/2014/main" id="{A6CC37B5-170B-4932-B081-B85ABCF3BEB3}"/>
              </a:ext>
            </a:extLst>
          </p:cNvPr>
          <p:cNvPicPr>
            <a:picLocks noGrp="1"/>
          </p:cNvPicPr>
          <p:nvPr>
            <p:ph idx="1"/>
          </p:nvPr>
        </p:nvPicPr>
        <p:blipFill>
          <a:blip r:embed="rId2"/>
          <a:stretch>
            <a:fillRect/>
          </a:stretch>
        </p:blipFill>
        <p:spPr>
          <a:xfrm>
            <a:off x="917131" y="1863520"/>
            <a:ext cx="7309738" cy="3999323"/>
          </a:xfrm>
          <a:prstGeom prst="rect">
            <a:avLst/>
          </a:prstGeom>
        </p:spPr>
      </p:pic>
    </p:spTree>
    <p:extLst>
      <p:ext uri="{BB962C8B-B14F-4D97-AF65-F5344CB8AC3E}">
        <p14:creationId xmlns:p14="http://schemas.microsoft.com/office/powerpoint/2010/main" val="280054099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AAAD8-AD86-4EB6-91DA-0FB8296C9C15}"/>
              </a:ext>
            </a:extLst>
          </p:cNvPr>
          <p:cNvSpPr>
            <a:spLocks noGrp="1"/>
          </p:cNvSpPr>
          <p:nvPr>
            <p:ph type="title"/>
          </p:nvPr>
        </p:nvSpPr>
        <p:spPr/>
        <p:txBody>
          <a:bodyPr>
            <a:normAutofit fontScale="90000"/>
          </a:bodyPr>
          <a:lstStyle/>
          <a:p>
            <a:r>
              <a:rPr lang="en-US" sz="3600" dirty="0"/>
              <a:t>Load and Generation entities accounted for the largest portion of discretionary collateral</a:t>
            </a:r>
            <a:endParaRPr lang="en-US" dirty="0"/>
          </a:p>
        </p:txBody>
      </p:sp>
      <p:sp>
        <p:nvSpPr>
          <p:cNvPr id="4" name="Slide Number Placeholder 3">
            <a:extLst>
              <a:ext uri="{FF2B5EF4-FFF2-40B4-BE49-F238E27FC236}">
                <a16:creationId xmlns:a16="http://schemas.microsoft.com/office/drawing/2014/main" id="{12A17364-2056-4A6D-BEE0-D602F59D7091}"/>
              </a:ext>
            </a:extLst>
          </p:cNvPr>
          <p:cNvSpPr>
            <a:spLocks noGrp="1"/>
          </p:cNvSpPr>
          <p:nvPr>
            <p:ph type="sldNum" sz="quarter" idx="12"/>
          </p:nvPr>
        </p:nvSpPr>
        <p:spPr/>
        <p:txBody>
          <a:bodyPr/>
          <a:lstStyle/>
          <a:p>
            <a:fld id="{B6F15528-21DE-4FAA-801E-634DDDAF4B2B}" type="slidenum">
              <a:rPr lang="en-US" smtClean="0"/>
              <a:pPr/>
              <a:t>17</a:t>
            </a:fld>
            <a:endParaRPr lang="en-US" dirty="0"/>
          </a:p>
        </p:txBody>
      </p:sp>
      <p:pic>
        <p:nvPicPr>
          <p:cNvPr id="5" name="Content Placeholder 4">
            <a:extLst>
              <a:ext uri="{FF2B5EF4-FFF2-40B4-BE49-F238E27FC236}">
                <a16:creationId xmlns:a16="http://schemas.microsoft.com/office/drawing/2014/main" id="{258C8423-8C7D-433C-A884-06C2D51D075E}"/>
              </a:ext>
            </a:extLst>
          </p:cNvPr>
          <p:cNvPicPr>
            <a:picLocks noGrp="1"/>
          </p:cNvPicPr>
          <p:nvPr>
            <p:ph idx="1"/>
          </p:nvPr>
        </p:nvPicPr>
        <p:blipFill>
          <a:blip r:embed="rId2"/>
          <a:stretch>
            <a:fillRect/>
          </a:stretch>
        </p:blipFill>
        <p:spPr>
          <a:xfrm>
            <a:off x="703752" y="1881810"/>
            <a:ext cx="7736495" cy="3962743"/>
          </a:xfrm>
          <a:prstGeom prst="rect">
            <a:avLst/>
          </a:prstGeom>
        </p:spPr>
      </p:pic>
    </p:spTree>
    <p:extLst>
      <p:ext uri="{BB962C8B-B14F-4D97-AF65-F5344CB8AC3E}">
        <p14:creationId xmlns:p14="http://schemas.microsoft.com/office/powerpoint/2010/main" val="84509760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382A5D-2831-4530-9572-BCDE798297FD}"/>
              </a:ext>
            </a:extLst>
          </p:cNvPr>
          <p:cNvSpPr>
            <a:spLocks noGrp="1"/>
          </p:cNvSpPr>
          <p:nvPr>
            <p:ph type="title"/>
          </p:nvPr>
        </p:nvSpPr>
        <p:spPr/>
        <p:txBody>
          <a:bodyPr/>
          <a:lstStyle/>
          <a:p>
            <a:r>
              <a:rPr lang="en-US" dirty="0"/>
              <a:t>ERCOT Credit Updates</a:t>
            </a:r>
          </a:p>
        </p:txBody>
      </p:sp>
      <p:sp>
        <p:nvSpPr>
          <p:cNvPr id="3" name="Content Placeholder 2">
            <a:extLst>
              <a:ext uri="{FF2B5EF4-FFF2-40B4-BE49-F238E27FC236}">
                <a16:creationId xmlns:a16="http://schemas.microsoft.com/office/drawing/2014/main" id="{E9C8311E-C5E1-4FCC-9FDF-85E8F4B03D27}"/>
              </a:ext>
            </a:extLst>
          </p:cNvPr>
          <p:cNvSpPr>
            <a:spLocks noGrp="1"/>
          </p:cNvSpPr>
          <p:nvPr>
            <p:ph idx="1"/>
          </p:nvPr>
        </p:nvSpPr>
        <p:spPr/>
        <p:txBody>
          <a:bodyPr>
            <a:normAutofit fontScale="70000" lnSpcReduction="20000"/>
          </a:bodyPr>
          <a:lstStyle/>
          <a:p>
            <a:endParaRPr lang="en-US" dirty="0"/>
          </a:p>
          <a:p>
            <a:pPr lvl="1"/>
            <a:r>
              <a:rPr lang="en-US" dirty="0"/>
              <a:t>TPEA covers Settlement/Invoice exposure and estimated Real-Time and Day- Ahead completed but not settled activity (RTLCNS and UDAA)</a:t>
            </a:r>
          </a:p>
          <a:p>
            <a:pPr lvl="1"/>
            <a:r>
              <a:rPr lang="en-US" dirty="0"/>
              <a:t>The analysis was performed for the period, Feb 2020 - Feb 2021</a:t>
            </a:r>
          </a:p>
          <a:p>
            <a:pPr lvl="1"/>
            <a:r>
              <a:rPr lang="en-US" dirty="0"/>
              <a:t>Only Settlement invoices due to ERCOT are considered in the calculation</a:t>
            </a:r>
          </a:p>
          <a:p>
            <a:pPr lvl="1"/>
            <a:r>
              <a:rPr lang="en-US" dirty="0"/>
              <a:t>M1 values as of May 28, 2020 were used for the period Feb 2020- May 2020 and M1 values effective as of each day were used since Jun 2020</a:t>
            </a:r>
          </a:p>
          <a:p>
            <a:pPr lvl="0"/>
            <a:r>
              <a:rPr lang="en-US" b="1" u="sng" dirty="0"/>
              <a:t>Example</a:t>
            </a:r>
            <a:endParaRPr lang="en-US" dirty="0"/>
          </a:p>
          <a:p>
            <a:pPr lvl="1"/>
            <a:r>
              <a:rPr lang="en-US" dirty="0"/>
              <a:t>For business date 2/1/2020, if a Counter-Party has M1 value of 20, then all the charge invoices till 2/21/2020 including RTLCNS and UDAA as of 2/1/2020 is summed up to arrive at “Invoice Exposure”</a:t>
            </a:r>
          </a:p>
          <a:p>
            <a:endParaRPr lang="en-US" dirty="0"/>
          </a:p>
        </p:txBody>
      </p:sp>
      <p:sp>
        <p:nvSpPr>
          <p:cNvPr id="4" name="Slide Number Placeholder 3">
            <a:extLst>
              <a:ext uri="{FF2B5EF4-FFF2-40B4-BE49-F238E27FC236}">
                <a16:creationId xmlns:a16="http://schemas.microsoft.com/office/drawing/2014/main" id="{DC7D494C-4A65-40BB-920C-514746EA320A}"/>
              </a:ext>
            </a:extLst>
          </p:cNvPr>
          <p:cNvSpPr>
            <a:spLocks noGrp="1"/>
          </p:cNvSpPr>
          <p:nvPr>
            <p:ph type="sldNum" sz="quarter" idx="12"/>
          </p:nvPr>
        </p:nvSpPr>
        <p:spPr/>
        <p:txBody>
          <a:bodyPr/>
          <a:lstStyle/>
          <a:p>
            <a:fld id="{B6F15528-21DE-4FAA-801E-634DDDAF4B2B}" type="slidenum">
              <a:rPr lang="en-US" smtClean="0"/>
              <a:pPr/>
              <a:t>18</a:t>
            </a:fld>
            <a:endParaRPr lang="en-US" dirty="0"/>
          </a:p>
        </p:txBody>
      </p:sp>
    </p:spTree>
    <p:extLst>
      <p:ext uri="{BB962C8B-B14F-4D97-AF65-F5344CB8AC3E}">
        <p14:creationId xmlns:p14="http://schemas.microsoft.com/office/powerpoint/2010/main" val="11252419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MCWG </a:t>
            </a:r>
            <a:r>
              <a:rPr lang="en-US" dirty="0">
                <a:latin typeface="+mn-lt"/>
              </a:rPr>
              <a:t>update</a:t>
            </a:r>
            <a:r>
              <a:rPr lang="en-US" dirty="0"/>
              <a:t> to WMS</a:t>
            </a:r>
          </a:p>
        </p:txBody>
      </p:sp>
      <p:sp>
        <p:nvSpPr>
          <p:cNvPr id="3" name="Content Placeholder 2"/>
          <p:cNvSpPr>
            <a:spLocks noGrp="1"/>
          </p:cNvSpPr>
          <p:nvPr>
            <p:ph idx="1"/>
          </p:nvPr>
        </p:nvSpPr>
        <p:spPr>
          <a:xfrm>
            <a:off x="228600" y="1295400"/>
            <a:ext cx="8610600" cy="4800600"/>
          </a:xfrm>
        </p:spPr>
        <p:txBody>
          <a:bodyPr>
            <a:normAutofit fontScale="55000" lnSpcReduction="20000"/>
          </a:bodyPr>
          <a:lstStyle/>
          <a:p>
            <a:pPr>
              <a:defRPr/>
            </a:pPr>
            <a:r>
              <a:rPr lang="en-US" sz="4000" b="1" dirty="0"/>
              <a:t>General Update</a:t>
            </a:r>
          </a:p>
          <a:p>
            <a:pPr marL="457200" lvl="1" indent="0">
              <a:spcBef>
                <a:spcPts val="0"/>
              </a:spcBef>
              <a:buNone/>
              <a:defRPr/>
            </a:pPr>
            <a:endParaRPr lang="en-US" sz="2000" dirty="0"/>
          </a:p>
          <a:p>
            <a:pPr lvl="1">
              <a:spcBef>
                <a:spcPts val="0"/>
              </a:spcBef>
              <a:defRPr/>
            </a:pPr>
            <a:r>
              <a:rPr lang="en-US" sz="3800" dirty="0"/>
              <a:t>21 April 2021 Joint MCWG/CWG WEBEX Meeting</a:t>
            </a:r>
            <a:endParaRPr lang="en-US" sz="3800" dirty="0">
              <a:cs typeface="Arial" panose="020B0604020202020204" pitchFamily="34" charset="0"/>
            </a:endParaRPr>
          </a:p>
          <a:p>
            <a:pPr lvl="1">
              <a:spcBef>
                <a:spcPts val="0"/>
              </a:spcBef>
              <a:defRPr/>
            </a:pPr>
            <a:r>
              <a:rPr lang="en-US" sz="3800" dirty="0">
                <a:cs typeface="Arial" panose="020B0604020202020204" pitchFamily="34" charset="0"/>
              </a:rPr>
              <a:t>4 NPRRs reviewed for their credit impacts </a:t>
            </a:r>
          </a:p>
          <a:p>
            <a:pPr lvl="1">
              <a:spcBef>
                <a:spcPts val="0"/>
              </a:spcBef>
              <a:defRPr/>
            </a:pPr>
            <a:r>
              <a:rPr lang="en-US" sz="3800" b="1" dirty="0">
                <a:solidFill>
                  <a:srgbClr val="92D050"/>
                </a:solidFill>
                <a:cs typeface="Arial" panose="020B0604020202020204" pitchFamily="34" charset="0"/>
              </a:rPr>
              <a:t>NPRR 1073 and 1074 supported for positive credit impacts; remaining considered operational without credit impacts </a:t>
            </a:r>
          </a:p>
          <a:p>
            <a:pPr>
              <a:spcBef>
                <a:spcPts val="0"/>
              </a:spcBef>
              <a:defRPr/>
            </a:pPr>
            <a:endParaRPr lang="en-US" dirty="0"/>
          </a:p>
          <a:p>
            <a:pPr>
              <a:spcBef>
                <a:spcPts val="0"/>
              </a:spcBef>
              <a:defRPr/>
            </a:pPr>
            <a:r>
              <a:rPr lang="en-US" sz="4000" b="1" dirty="0"/>
              <a:t>General comment: </a:t>
            </a:r>
          </a:p>
          <a:p>
            <a:pPr lvl="1">
              <a:spcBef>
                <a:spcPts val="0"/>
              </a:spcBef>
              <a:defRPr/>
            </a:pPr>
            <a:r>
              <a:rPr lang="en-US" sz="3800" dirty="0"/>
              <a:t>the Board needs to approve NPRR 1073 &amp; NPRR 1074 before any default uplifts occur (without defaulting market participants included everyone else will be allocated a larger share).  </a:t>
            </a:r>
          </a:p>
          <a:p>
            <a:pPr lvl="1">
              <a:spcBef>
                <a:spcPts val="0"/>
              </a:spcBef>
              <a:defRPr/>
            </a:pPr>
            <a:r>
              <a:rPr lang="en-US" sz="3800" dirty="0"/>
              <a:t>The Legislature (and perhaps PUCT) may also become involved in this process </a:t>
            </a:r>
          </a:p>
          <a:p>
            <a:pPr lvl="1">
              <a:spcBef>
                <a:spcPts val="0"/>
              </a:spcBef>
              <a:defRPr/>
            </a:pPr>
            <a:r>
              <a:rPr lang="en-US" sz="3800" dirty="0"/>
              <a:t>There are securitization bills outstanding which might pay off the short payments / uplifts immediately in exchange with an ‘ERCOT administrative charge’ for the next 30 or so years – the $2.5 million a month (over &gt; 95 years)</a:t>
            </a:r>
          </a:p>
          <a:p>
            <a:pPr lvl="2">
              <a:spcBef>
                <a:spcPts val="0"/>
              </a:spcBef>
              <a:defRPr/>
            </a:pPr>
            <a:r>
              <a:rPr lang="en-US" sz="3800" dirty="0"/>
              <a:t>Is seen as a ‘placeholder’ right now.</a:t>
            </a:r>
          </a:p>
          <a:p>
            <a:pPr>
              <a:spcBef>
                <a:spcPts val="0"/>
              </a:spcBef>
              <a:defRPr/>
            </a:pPr>
            <a:endParaRPr lang="en-US" sz="2200" b="1" dirty="0">
              <a:solidFill>
                <a:srgbClr val="92D050"/>
              </a:solidFill>
              <a:cs typeface="Arial" panose="020B0604020202020204" pitchFamily="34" charset="0"/>
            </a:endParaRPr>
          </a:p>
          <a:p>
            <a:pPr marL="0" indent="0">
              <a:spcBef>
                <a:spcPts val="0"/>
              </a:spcBef>
              <a:buNone/>
              <a:defRPr/>
            </a:pPr>
            <a:endParaRPr lang="en-US" sz="3800" b="1" u="sng" dirty="0"/>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dirty="0"/>
          </a:p>
        </p:txBody>
      </p:sp>
    </p:spTree>
    <p:extLst>
      <p:ext uri="{BB962C8B-B14F-4D97-AF65-F5344CB8AC3E}">
        <p14:creationId xmlns:p14="http://schemas.microsoft.com/office/powerpoint/2010/main" val="14120811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58E23D-280E-44DD-9652-58CA47767F57}"/>
              </a:ext>
            </a:extLst>
          </p:cNvPr>
          <p:cNvSpPr>
            <a:spLocks noGrp="1"/>
          </p:cNvSpPr>
          <p:nvPr>
            <p:ph type="title"/>
          </p:nvPr>
        </p:nvSpPr>
        <p:spPr/>
        <p:txBody>
          <a:bodyPr/>
          <a:lstStyle/>
          <a:p>
            <a:r>
              <a:rPr lang="en-US" dirty="0"/>
              <a:t>MCWG update to WMS</a:t>
            </a:r>
          </a:p>
        </p:txBody>
      </p:sp>
      <p:sp>
        <p:nvSpPr>
          <p:cNvPr id="3" name="Content Placeholder 2">
            <a:extLst>
              <a:ext uri="{FF2B5EF4-FFF2-40B4-BE49-F238E27FC236}">
                <a16:creationId xmlns:a16="http://schemas.microsoft.com/office/drawing/2014/main" id="{3F5F935D-B65D-432A-A7E0-7DDE4AF1E2E2}"/>
              </a:ext>
            </a:extLst>
          </p:cNvPr>
          <p:cNvSpPr>
            <a:spLocks noGrp="1"/>
          </p:cNvSpPr>
          <p:nvPr>
            <p:ph idx="1"/>
          </p:nvPr>
        </p:nvSpPr>
        <p:spPr>
          <a:xfrm>
            <a:off x="457200" y="1524000"/>
            <a:ext cx="8229600" cy="4832350"/>
          </a:xfrm>
        </p:spPr>
        <p:txBody>
          <a:bodyPr>
            <a:normAutofit fontScale="62500" lnSpcReduction="20000"/>
          </a:bodyPr>
          <a:lstStyle/>
          <a:p>
            <a:pPr marL="0" indent="0">
              <a:spcBef>
                <a:spcPts val="0"/>
              </a:spcBef>
              <a:buNone/>
              <a:defRPr/>
            </a:pPr>
            <a:r>
              <a:rPr lang="en-US" b="1" u="sng" dirty="0"/>
              <a:t>NPRR 1073 for Credit Implications (vote)</a:t>
            </a:r>
          </a:p>
          <a:p>
            <a:r>
              <a:rPr lang="en-US" dirty="0"/>
              <a:t>This Nodal Protocol Revision Request (NPRR) strengthens ERCOT’s market entry qualification for ERCOT Counter-Parties i.e., Qualified Scheduling Entities (QSEs) and Congestion Revenue Right (CRR) Account Holders, classifies information provided in the background check and credit scoring process as Protected Information, modifies application forms for QSEs and CRR Account Holder, and adds a new background check fee to the Fee Schedule.</a:t>
            </a:r>
          </a:p>
          <a:p>
            <a:r>
              <a:rPr lang="en-US" dirty="0"/>
              <a:t>This NPRR makes the following modifications to Section 16:</a:t>
            </a:r>
          </a:p>
          <a:p>
            <a:r>
              <a:rPr lang="en-US" dirty="0"/>
              <a:t>(1)	Creates a new background check process as a part of ERCOT’s review of current and prospective Counter-Parties</a:t>
            </a:r>
          </a:p>
          <a:p>
            <a:r>
              <a:rPr lang="en-US" dirty="0"/>
              <a:t>(2) 	Authorizes ERCOT to review current and prospective Counter-Parties to determine whether they pose an unreasonable credit risk to ERCOT;</a:t>
            </a:r>
          </a:p>
          <a:p>
            <a:r>
              <a:rPr lang="en-US" dirty="0"/>
              <a:t>(3) 	Authorizes ERCOT to suspend a QSE or CRR Account Holder if it poses an unreasonable credit risk to; and</a:t>
            </a:r>
          </a:p>
          <a:p>
            <a:r>
              <a:rPr lang="en-US" dirty="0"/>
              <a:t>(4) 	Authorizes ERCOT to terminate the registration of a Counter-Party if it is deemed an unreasonable credit risk that cannot be remedied. </a:t>
            </a:r>
          </a:p>
          <a:p>
            <a:endParaRPr lang="en-US" dirty="0"/>
          </a:p>
        </p:txBody>
      </p:sp>
      <p:sp>
        <p:nvSpPr>
          <p:cNvPr id="4" name="Slide Number Placeholder 3">
            <a:extLst>
              <a:ext uri="{FF2B5EF4-FFF2-40B4-BE49-F238E27FC236}">
                <a16:creationId xmlns:a16="http://schemas.microsoft.com/office/drawing/2014/main" id="{2E23D228-3167-422C-A295-B3CDD264228E}"/>
              </a:ext>
            </a:extLst>
          </p:cNvPr>
          <p:cNvSpPr>
            <a:spLocks noGrp="1"/>
          </p:cNvSpPr>
          <p:nvPr>
            <p:ph type="sldNum" sz="quarter" idx="12"/>
          </p:nvPr>
        </p:nvSpPr>
        <p:spPr/>
        <p:txBody>
          <a:bodyPr/>
          <a:lstStyle/>
          <a:p>
            <a:fld id="{B6F15528-21DE-4FAA-801E-634DDDAF4B2B}" type="slidenum">
              <a:rPr lang="en-US" smtClean="0"/>
              <a:pPr/>
              <a:t>3</a:t>
            </a:fld>
            <a:endParaRPr lang="en-US" dirty="0"/>
          </a:p>
        </p:txBody>
      </p:sp>
    </p:spTree>
    <p:extLst>
      <p:ext uri="{BB962C8B-B14F-4D97-AF65-F5344CB8AC3E}">
        <p14:creationId xmlns:p14="http://schemas.microsoft.com/office/powerpoint/2010/main" val="19768216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30932F-7C70-4097-A60D-3CC8B9A7138B}"/>
              </a:ext>
            </a:extLst>
          </p:cNvPr>
          <p:cNvSpPr>
            <a:spLocks noGrp="1"/>
          </p:cNvSpPr>
          <p:nvPr>
            <p:ph type="title"/>
          </p:nvPr>
        </p:nvSpPr>
        <p:spPr/>
        <p:txBody>
          <a:bodyPr/>
          <a:lstStyle/>
          <a:p>
            <a:r>
              <a:rPr lang="en-US" dirty="0"/>
              <a:t>NPRR 1073 Concerns</a:t>
            </a:r>
          </a:p>
        </p:txBody>
      </p:sp>
      <p:sp>
        <p:nvSpPr>
          <p:cNvPr id="3" name="Content Placeholder 2">
            <a:extLst>
              <a:ext uri="{FF2B5EF4-FFF2-40B4-BE49-F238E27FC236}">
                <a16:creationId xmlns:a16="http://schemas.microsoft.com/office/drawing/2014/main" id="{92115665-6ABF-45C2-9EC4-9F7555F932F8}"/>
              </a:ext>
            </a:extLst>
          </p:cNvPr>
          <p:cNvSpPr>
            <a:spLocks noGrp="1"/>
          </p:cNvSpPr>
          <p:nvPr>
            <p:ph idx="1"/>
          </p:nvPr>
        </p:nvSpPr>
        <p:spPr/>
        <p:txBody>
          <a:bodyPr>
            <a:normAutofit fontScale="70000" lnSpcReduction="20000"/>
          </a:bodyPr>
          <a:lstStyle/>
          <a:p>
            <a:r>
              <a:rPr lang="en-US" dirty="0"/>
              <a:t>An Entity left with an existing obligation for default uplift ratio shares is material breech under protocols</a:t>
            </a:r>
          </a:p>
          <a:p>
            <a:r>
              <a:rPr lang="en-US" dirty="0"/>
              <a:t>Impact to ERCOT staffing in evaluating relationship in reviewing this</a:t>
            </a:r>
          </a:p>
          <a:p>
            <a:r>
              <a:rPr lang="en-US" dirty="0"/>
              <a:t>What about if it was a decade ago?</a:t>
            </a:r>
          </a:p>
          <a:p>
            <a:r>
              <a:rPr lang="en-US" dirty="0"/>
              <a:t>Many concerns with the definition of a principal. Want further clarification from ERCOT</a:t>
            </a:r>
          </a:p>
          <a:p>
            <a:r>
              <a:rPr lang="en-US" dirty="0"/>
              <a:t>Account Receivable Representative (AR) as defined by ERCOT = Authorized Representative</a:t>
            </a:r>
          </a:p>
          <a:p>
            <a:pPr lvl="1"/>
            <a:r>
              <a:rPr lang="en-US" dirty="0"/>
              <a:t>Some AR’s have no choice but to carry out company leadership’s orders. Concern about too wide a net being cast against AR’s</a:t>
            </a:r>
          </a:p>
          <a:p>
            <a:pPr lvl="1"/>
            <a:r>
              <a:rPr lang="en-US" dirty="0"/>
              <a:t>Many AR Representative don’t have “Binding Authority” to commit their firm to any decision/action</a:t>
            </a:r>
          </a:p>
          <a:p>
            <a:r>
              <a:rPr lang="en-US" dirty="0"/>
              <a:t>ERCOT legal prefers that concerned members should file comments. What is the individuals “apparent authority”? </a:t>
            </a:r>
          </a:p>
          <a:p>
            <a:endParaRPr lang="en-US" dirty="0"/>
          </a:p>
          <a:p>
            <a:endParaRPr lang="en-US" dirty="0"/>
          </a:p>
          <a:p>
            <a:endParaRPr lang="en-US" dirty="0"/>
          </a:p>
        </p:txBody>
      </p:sp>
      <p:sp>
        <p:nvSpPr>
          <p:cNvPr id="4" name="Slide Number Placeholder 3">
            <a:extLst>
              <a:ext uri="{FF2B5EF4-FFF2-40B4-BE49-F238E27FC236}">
                <a16:creationId xmlns:a16="http://schemas.microsoft.com/office/drawing/2014/main" id="{4D0E4BED-E006-4900-9DB5-F5208AA67C9C}"/>
              </a:ext>
            </a:extLst>
          </p:cNvPr>
          <p:cNvSpPr>
            <a:spLocks noGrp="1"/>
          </p:cNvSpPr>
          <p:nvPr>
            <p:ph type="sldNum" sz="quarter" idx="12"/>
          </p:nvPr>
        </p:nvSpPr>
        <p:spPr/>
        <p:txBody>
          <a:bodyPr/>
          <a:lstStyle/>
          <a:p>
            <a:fld id="{B6F15528-21DE-4FAA-801E-634DDDAF4B2B}" type="slidenum">
              <a:rPr lang="en-US" smtClean="0"/>
              <a:pPr/>
              <a:t>4</a:t>
            </a:fld>
            <a:endParaRPr lang="en-US" dirty="0"/>
          </a:p>
        </p:txBody>
      </p:sp>
    </p:spTree>
    <p:extLst>
      <p:ext uri="{BB962C8B-B14F-4D97-AF65-F5344CB8AC3E}">
        <p14:creationId xmlns:p14="http://schemas.microsoft.com/office/powerpoint/2010/main" val="27870381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8B8E3E-A5F3-405A-BE23-211173EB9C01}"/>
              </a:ext>
            </a:extLst>
          </p:cNvPr>
          <p:cNvSpPr>
            <a:spLocks noGrp="1"/>
          </p:cNvSpPr>
          <p:nvPr>
            <p:ph type="title"/>
          </p:nvPr>
        </p:nvSpPr>
        <p:spPr/>
        <p:txBody>
          <a:bodyPr/>
          <a:lstStyle/>
          <a:p>
            <a:r>
              <a:rPr lang="en-US" dirty="0"/>
              <a:t>NPRR 1074</a:t>
            </a:r>
          </a:p>
        </p:txBody>
      </p:sp>
      <p:sp>
        <p:nvSpPr>
          <p:cNvPr id="3" name="Content Placeholder 2">
            <a:extLst>
              <a:ext uri="{FF2B5EF4-FFF2-40B4-BE49-F238E27FC236}">
                <a16:creationId xmlns:a16="http://schemas.microsoft.com/office/drawing/2014/main" id="{1722C92F-4917-4C91-9EB7-D5C3C0C0C36A}"/>
              </a:ext>
            </a:extLst>
          </p:cNvPr>
          <p:cNvSpPr>
            <a:spLocks noGrp="1"/>
          </p:cNvSpPr>
          <p:nvPr>
            <p:ph idx="1"/>
          </p:nvPr>
        </p:nvSpPr>
        <p:spPr/>
        <p:txBody>
          <a:bodyPr>
            <a:normAutofit fontScale="55000" lnSpcReduction="20000"/>
          </a:bodyPr>
          <a:lstStyle/>
          <a:p>
            <a:r>
              <a:rPr lang="en-US" sz="3300" dirty="0"/>
              <a:t>Nodal Protocol Revision Request (NPRR) changes the definition of “</a:t>
            </a:r>
            <a:r>
              <a:rPr lang="en-US" sz="3300" dirty="0" err="1"/>
              <a:t>mp</a:t>
            </a:r>
            <a:r>
              <a:rPr lang="en-US" sz="3300" dirty="0"/>
              <a:t>” in the credit default allocation calculations by changing “non-defaulting” to “existing”.</a:t>
            </a:r>
          </a:p>
          <a:p>
            <a:r>
              <a:rPr lang="en-US" sz="3300" dirty="0"/>
              <a:t>The original language contemplated that only non-defaulting parties would be left to be invoiced for the default.  </a:t>
            </a:r>
          </a:p>
          <a:p>
            <a:pPr lvl="1"/>
            <a:r>
              <a:rPr lang="en-US" sz="3300" dirty="0"/>
              <a:t>This change notes that some Entities still exist that have defaulted and should still be assigned a share of a default. </a:t>
            </a:r>
          </a:p>
          <a:p>
            <a:pPr lvl="1"/>
            <a:r>
              <a:rPr lang="en-US" sz="3300" dirty="0"/>
              <a:t>Dealing with variable “</a:t>
            </a:r>
            <a:r>
              <a:rPr lang="en-US" sz="3300" dirty="0" err="1"/>
              <a:t>mp</a:t>
            </a:r>
            <a:r>
              <a:rPr lang="en-US" sz="3300" dirty="0"/>
              <a:t>”-define market participant MWh activity in the reference month that is currently registered QSE or CRRAH or that voluntarily terminated its QSE or CRRAH registration. </a:t>
            </a:r>
          </a:p>
          <a:p>
            <a:pPr lvl="1"/>
            <a:r>
              <a:rPr lang="en-US" sz="3300" dirty="0"/>
              <a:t>Clarify that those MP if voluntary terminated and exit the market does not mean they are no longer liable for their default share</a:t>
            </a:r>
          </a:p>
          <a:p>
            <a:r>
              <a:rPr lang="en-US" sz="3300" dirty="0"/>
              <a:t>Two scenarios: </a:t>
            </a:r>
          </a:p>
          <a:p>
            <a:pPr lvl="1"/>
            <a:r>
              <a:rPr lang="en-US" sz="3300" dirty="0"/>
              <a:t>1) If an entity is active in Jan, terminated in Jan and default in Feb. Until there’s a short payment, no obligation for default uplift; if the entity is fully out of the market before short payment occurs, then they would not be included in the group being allocated” </a:t>
            </a:r>
          </a:p>
          <a:p>
            <a:pPr lvl="1"/>
            <a:r>
              <a:rPr lang="en-US" sz="3300" dirty="0"/>
              <a:t>2) If the entity is existed in Jan and at the time of default, then they will have an obligation and subject to the allocation for the uplift share</a:t>
            </a:r>
          </a:p>
          <a:p>
            <a:endParaRPr lang="en-US" dirty="0"/>
          </a:p>
        </p:txBody>
      </p:sp>
      <p:sp>
        <p:nvSpPr>
          <p:cNvPr id="4" name="Slide Number Placeholder 3">
            <a:extLst>
              <a:ext uri="{FF2B5EF4-FFF2-40B4-BE49-F238E27FC236}">
                <a16:creationId xmlns:a16="http://schemas.microsoft.com/office/drawing/2014/main" id="{76ACEE02-6D7E-4E9D-87EB-EB86F8E0228F}"/>
              </a:ext>
            </a:extLst>
          </p:cNvPr>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8437063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lstStyle/>
          <a:p>
            <a:r>
              <a:rPr lang="en-US" dirty="0"/>
              <a:t>NPRR’s non-credit impacts</a:t>
            </a:r>
          </a:p>
        </p:txBody>
      </p:sp>
      <p:sp>
        <p:nvSpPr>
          <p:cNvPr id="3" name="Content Placeholder 2"/>
          <p:cNvSpPr>
            <a:spLocks noGrp="1"/>
          </p:cNvSpPr>
          <p:nvPr>
            <p:ph idx="1"/>
          </p:nvPr>
        </p:nvSpPr>
        <p:spPr>
          <a:xfrm>
            <a:off x="228600" y="1371599"/>
            <a:ext cx="8763000" cy="5349875"/>
          </a:xfrm>
        </p:spPr>
        <p:txBody>
          <a:bodyPr>
            <a:normAutofit/>
          </a:bodyPr>
          <a:lstStyle/>
          <a:p>
            <a:pPr marL="0" indent="0">
              <a:spcBef>
                <a:spcPts val="0"/>
              </a:spcBef>
              <a:buNone/>
              <a:defRPr/>
            </a:pPr>
            <a:r>
              <a:rPr lang="en-US" sz="2600" b="1" u="sng" dirty="0"/>
              <a:t>Review NPRRs for Credit Implications (vote)</a:t>
            </a:r>
          </a:p>
          <a:p>
            <a:pPr lvl="1">
              <a:spcBef>
                <a:spcPts val="0"/>
              </a:spcBef>
              <a:defRPr/>
            </a:pPr>
            <a:endParaRPr lang="en-US" sz="1800" dirty="0">
              <a:cs typeface="Arial" panose="020B0604020202020204" pitchFamily="34" charset="0"/>
            </a:endParaRPr>
          </a:p>
          <a:p>
            <a:r>
              <a:rPr lang="en-US" dirty="0"/>
              <a:t>NPRR 1064 &amp; 1071</a:t>
            </a:r>
          </a:p>
          <a:p>
            <a:pPr lvl="1"/>
            <a:r>
              <a:rPr lang="en-US" dirty="0"/>
              <a:t>No Credit implication</a:t>
            </a:r>
          </a:p>
          <a:p>
            <a:pPr lvl="1"/>
            <a:r>
              <a:rPr lang="en-US" dirty="0"/>
              <a:t>1064 NPRR Identification of Chronic Congestion. </a:t>
            </a:r>
          </a:p>
          <a:p>
            <a:pPr lvl="1"/>
            <a:r>
              <a:rPr lang="en-US" dirty="0"/>
              <a:t>1071NPRR Minor Revisions to the Reporting of Demand Response by Retail Electric Providers and Non-Opt-In Entities. </a:t>
            </a:r>
          </a:p>
          <a:p>
            <a:pPr lvl="1">
              <a:spcBef>
                <a:spcPts val="0"/>
              </a:spcBef>
              <a:defRPr/>
            </a:pPr>
            <a:endParaRPr lang="en-US" sz="1800" dirty="0">
              <a:cs typeface="Arial" panose="020B0604020202020204"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1564917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normAutofit fontScale="90000"/>
          </a:bodyPr>
          <a:lstStyle/>
          <a:p>
            <a:r>
              <a:rPr lang="en-US" dirty="0"/>
              <a:t>Review Default Uplift Estimated Share</a:t>
            </a:r>
          </a:p>
        </p:txBody>
      </p:sp>
      <p:sp>
        <p:nvSpPr>
          <p:cNvPr id="3" name="Content Placeholder 2"/>
          <p:cNvSpPr>
            <a:spLocks noGrp="1"/>
          </p:cNvSpPr>
          <p:nvPr>
            <p:ph idx="1"/>
          </p:nvPr>
        </p:nvSpPr>
        <p:spPr>
          <a:xfrm>
            <a:off x="228600" y="1371600"/>
            <a:ext cx="8763000" cy="5410200"/>
          </a:xfrm>
        </p:spPr>
        <p:txBody>
          <a:bodyPr>
            <a:normAutofit fontScale="70000" lnSpcReduction="20000"/>
          </a:bodyPr>
          <a:lstStyle/>
          <a:p>
            <a:pPr lvl="0"/>
            <a:r>
              <a:rPr lang="en-US" dirty="0"/>
              <a:t>ERCOT has estimated default uplift shares for February short-pays by market segment. Per Protocol section 9.19.1, default uplifts are based on market activity in the month prior to that of the short-pays.</a:t>
            </a:r>
          </a:p>
          <a:p>
            <a:pPr lvl="0"/>
            <a:r>
              <a:rPr lang="en-US" dirty="0"/>
              <a:t>NPRR 1074, “</a:t>
            </a:r>
            <a:r>
              <a:rPr lang="en-US" i="1" dirty="0" err="1"/>
              <a:t>mp</a:t>
            </a:r>
            <a:r>
              <a:rPr lang="en-US" dirty="0"/>
              <a:t>” Definition Revision, clarifies that uplift allocations are made to “existing” QSEs and CRRAHs. ERCOT will be filing clarifying comments before TAC.</a:t>
            </a:r>
          </a:p>
          <a:p>
            <a:pPr lvl="0"/>
            <a:r>
              <a:rPr lang="en-US" dirty="0"/>
              <a:t>As detailed in ERCOT’s </a:t>
            </a:r>
            <a:r>
              <a:rPr lang="en-US" i="1" dirty="0"/>
              <a:t>Notice of Planned Implementation of Default Uplift Invoice Process</a:t>
            </a:r>
            <a:r>
              <a:rPr lang="en-US" dirty="0"/>
              <a:t>, filed under PUC Project 51812, and accompanying Market Notice M-B041421-01, ERCOT considers Protocol Section 9.19.1 to require that Default Uplift Invoices be issued to:</a:t>
            </a:r>
          </a:p>
          <a:p>
            <a:pPr lvl="1"/>
            <a:r>
              <a:rPr lang="en-US" dirty="0"/>
              <a:t>Currently-registered QSEs and CRRAHs, </a:t>
            </a:r>
            <a:r>
              <a:rPr lang="en-US" u="sng" dirty="0"/>
              <a:t>and</a:t>
            </a:r>
            <a:endParaRPr lang="en-US" dirty="0"/>
          </a:p>
          <a:p>
            <a:pPr lvl="1"/>
            <a:r>
              <a:rPr lang="en-US" dirty="0"/>
              <a:t>QSEs and CRRAHs that have voluntarily terminated their registration.</a:t>
            </a:r>
          </a:p>
          <a:p>
            <a:pPr lvl="0"/>
            <a:r>
              <a:rPr lang="en-US" dirty="0"/>
              <a:t>The estimated default allocations are made on this basis. Therefore, the activity of the following terminated Counter-Parties is excluded from January MWh activity:</a:t>
            </a:r>
          </a:p>
          <a:p>
            <a:pPr marL="0" indent="0">
              <a:buNone/>
            </a:pPr>
            <a:endParaRPr lang="en-US" sz="1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17027038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normAutofit fontScale="90000"/>
          </a:bodyPr>
          <a:lstStyle/>
          <a:p>
            <a:r>
              <a:rPr lang="en-US" dirty="0"/>
              <a:t>Review Default Uplift Estimated Share</a:t>
            </a:r>
          </a:p>
        </p:txBody>
      </p:sp>
      <p:sp>
        <p:nvSpPr>
          <p:cNvPr id="3" name="Content Placeholder 2"/>
          <p:cNvSpPr>
            <a:spLocks noGrp="1"/>
          </p:cNvSpPr>
          <p:nvPr>
            <p:ph idx="1"/>
          </p:nvPr>
        </p:nvSpPr>
        <p:spPr>
          <a:xfrm>
            <a:off x="228600" y="1143000"/>
            <a:ext cx="8763000" cy="5410200"/>
          </a:xfrm>
        </p:spPr>
        <p:txBody>
          <a:bodyPr>
            <a:normAutofit/>
          </a:bodyPr>
          <a:lstStyle/>
          <a:p>
            <a:pPr marL="0" indent="0">
              <a:buNone/>
            </a:pPr>
            <a:r>
              <a:rPr lang="en-US" sz="2000" dirty="0"/>
              <a:t>The estimated default allocations are made on this basis. Therefore, the activity of the following terminated Counter-Parties is excluded from January MWh activity:</a:t>
            </a:r>
          </a:p>
          <a:p>
            <a:pPr marL="0" indent="0">
              <a:buNone/>
            </a:pPr>
            <a:endParaRPr lang="en-US" dirty="0"/>
          </a:p>
          <a:p>
            <a:pPr marL="0" indent="0">
              <a:buNone/>
            </a:pPr>
            <a:endParaRPr lang="en-US" dirty="0"/>
          </a:p>
          <a:p>
            <a:pPr marL="0" indent="0">
              <a:buNone/>
            </a:pPr>
            <a:endParaRPr lang="en-US"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endParaRPr lang="en-US" sz="2000" dirty="0"/>
          </a:p>
          <a:p>
            <a:pPr marL="0" indent="0">
              <a:buNone/>
            </a:pPr>
            <a:r>
              <a:rPr lang="en-US" sz="2000" dirty="0"/>
              <a:t>The activity of other short-paying Counter-Parties is included, and they will therefore be issued Default Uplift Invoices.</a:t>
            </a:r>
          </a:p>
          <a:p>
            <a:pPr marL="0" indent="0">
              <a:buNone/>
            </a:pPr>
            <a:endParaRPr lang="en-US" dirty="0"/>
          </a:p>
          <a:p>
            <a:pPr marL="0" indent="0">
              <a:buNone/>
            </a:pP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dirty="0"/>
          </a:p>
        </p:txBody>
      </p:sp>
      <p:pic>
        <p:nvPicPr>
          <p:cNvPr id="5" name="Picture 4">
            <a:extLst>
              <a:ext uri="{FF2B5EF4-FFF2-40B4-BE49-F238E27FC236}">
                <a16:creationId xmlns:a16="http://schemas.microsoft.com/office/drawing/2014/main" id="{8AD66FCC-8776-4474-888C-74BB18732D74}"/>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524000" y="2002971"/>
            <a:ext cx="5486400" cy="3276600"/>
          </a:xfrm>
          <a:prstGeom prst="rect">
            <a:avLst/>
          </a:prstGeom>
          <a:noFill/>
          <a:ln>
            <a:noFill/>
          </a:ln>
        </p:spPr>
      </p:pic>
    </p:spTree>
    <p:extLst>
      <p:ext uri="{BB962C8B-B14F-4D97-AF65-F5344CB8AC3E}">
        <p14:creationId xmlns:p14="http://schemas.microsoft.com/office/powerpoint/2010/main" val="258386245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8229600" cy="838200"/>
          </a:xfrm>
        </p:spPr>
        <p:txBody>
          <a:bodyPr>
            <a:normAutofit fontScale="90000"/>
          </a:bodyPr>
          <a:lstStyle/>
          <a:p>
            <a:r>
              <a:rPr lang="en-US" dirty="0"/>
              <a:t>Review Default Uplift Estimated Share</a:t>
            </a: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dirty="0"/>
          </a:p>
        </p:txBody>
      </p:sp>
      <p:pic>
        <p:nvPicPr>
          <p:cNvPr id="5" name="Content Placeholder 4">
            <a:extLst>
              <a:ext uri="{FF2B5EF4-FFF2-40B4-BE49-F238E27FC236}">
                <a16:creationId xmlns:a16="http://schemas.microsoft.com/office/drawing/2014/main" id="{33874CB3-F4D8-459E-B6F4-5C855782063D}"/>
              </a:ext>
            </a:extLst>
          </p:cNvPr>
          <p:cNvPicPr>
            <a:picLocks noGrp="1"/>
          </p:cNvPicPr>
          <p:nvPr>
            <p:ph idx="1"/>
          </p:nvPr>
        </p:nvPicPr>
        <p:blipFill>
          <a:blip r:embed="rId2"/>
          <a:stretch>
            <a:fillRect/>
          </a:stretch>
        </p:blipFill>
        <p:spPr>
          <a:xfrm>
            <a:off x="1143000" y="1371600"/>
            <a:ext cx="6858000" cy="2971800"/>
          </a:xfrm>
          <a:prstGeom prst="rect">
            <a:avLst/>
          </a:prstGeom>
        </p:spPr>
      </p:pic>
      <p:sp>
        <p:nvSpPr>
          <p:cNvPr id="6" name="Rectangle 5">
            <a:extLst>
              <a:ext uri="{FF2B5EF4-FFF2-40B4-BE49-F238E27FC236}">
                <a16:creationId xmlns:a16="http://schemas.microsoft.com/office/drawing/2014/main" id="{F96C7031-0A61-4E13-A1CF-CE47B80665C2}"/>
              </a:ext>
            </a:extLst>
          </p:cNvPr>
          <p:cNvSpPr/>
          <p:nvPr/>
        </p:nvSpPr>
        <p:spPr>
          <a:xfrm>
            <a:off x="838200" y="4347754"/>
            <a:ext cx="7162800" cy="1572418"/>
          </a:xfrm>
          <a:prstGeom prst="rect">
            <a:avLst/>
          </a:prstGeom>
        </p:spPr>
        <p:txBody>
          <a:bodyPr wrap="square">
            <a:spAutoFit/>
          </a:bodyPr>
          <a:lstStyle/>
          <a:p>
            <a:pPr marL="228600" marR="0">
              <a:lnSpc>
                <a:spcPct val="107000"/>
              </a:lnSpc>
              <a:spcBef>
                <a:spcPts val="0"/>
              </a:spcBef>
              <a:spcAft>
                <a:spcPts val="800"/>
              </a:spcAft>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MMA: Maximum MWh Activity</a:t>
            </a:r>
            <a:endParaRPr lang="en-US" dirty="0">
              <a:latin typeface="Calibri" panose="020F0502020204030204" pitchFamily="34" charset="0"/>
              <a:ea typeface="Calibri" panose="020F0502020204030204" pitchFamily="34" charset="0"/>
              <a:cs typeface="Times New Roman" panose="02020603050405020304" pitchFamily="18" charset="0"/>
            </a:endParaRPr>
          </a:p>
          <a:p>
            <a:pPr marL="228600" marR="0">
              <a:lnSpc>
                <a:spcPct val="107000"/>
              </a:lnSpc>
              <a:spcBef>
                <a:spcPts val="0"/>
              </a:spcBef>
              <a:spcAft>
                <a:spcPts val="800"/>
              </a:spcAft>
            </a:pPr>
            <a:r>
              <a:rPr lang="en-US" dirty="0">
                <a:latin typeface="Calibri" panose="020F0502020204030204" pitchFamily="34" charset="0"/>
                <a:ea typeface="Calibri" panose="020F0502020204030204" pitchFamily="34" charset="0"/>
                <a:cs typeface="Calibri" panose="020F0502020204030204" pitchFamily="34" charset="0"/>
              </a:rPr>
              <a:t>MMARS: Maximum MWh Activity Ratio Share</a:t>
            </a:r>
          </a:p>
          <a:p>
            <a:pPr marL="228600">
              <a:lnSpc>
                <a:spcPct val="107000"/>
              </a:lnSpc>
              <a:spcAft>
                <a:spcPts val="800"/>
              </a:spcAft>
            </a:pPr>
            <a:r>
              <a:rPr lang="en-US" dirty="0"/>
              <a:t>CRR activity driving ~50% of the default allocation</a:t>
            </a:r>
          </a:p>
          <a:p>
            <a:pPr marL="228600" marR="0">
              <a:lnSpc>
                <a:spcPct val="107000"/>
              </a:lnSpc>
              <a:spcBef>
                <a:spcPts val="0"/>
              </a:spcBef>
              <a:spcAft>
                <a:spcPts val="800"/>
              </a:spcAft>
            </a:pP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3434946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16811</TotalTime>
  <Words>1649</Words>
  <Application>Microsoft Office PowerPoint</Application>
  <PresentationFormat>On-screen Show (4:3)</PresentationFormat>
  <Paragraphs>139</Paragraphs>
  <Slides>18</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18</vt:i4>
      </vt:variant>
    </vt:vector>
  </HeadingPairs>
  <TitlesOfParts>
    <vt:vector size="21" baseType="lpstr">
      <vt:lpstr>Arial</vt:lpstr>
      <vt:lpstr>Calibri</vt:lpstr>
      <vt:lpstr>Office Theme</vt:lpstr>
      <vt:lpstr>Market Credit Working Group update to the Wholesale Market Subcommittee</vt:lpstr>
      <vt:lpstr>MCWG update to WMS</vt:lpstr>
      <vt:lpstr>MCWG update to WMS</vt:lpstr>
      <vt:lpstr>NPRR 1073 Concerns</vt:lpstr>
      <vt:lpstr>NPRR 1074</vt:lpstr>
      <vt:lpstr>NPRR’s non-credit impacts</vt:lpstr>
      <vt:lpstr>Review Default Uplift Estimated Share</vt:lpstr>
      <vt:lpstr>Review Default Uplift Estimated Share</vt:lpstr>
      <vt:lpstr>Review Default Uplift Estimated Share</vt:lpstr>
      <vt:lpstr>Review Default Uplift Estimated Share</vt:lpstr>
      <vt:lpstr>Review Default Uplift Estimated Share</vt:lpstr>
      <vt:lpstr>Review Default Uplift Estimated Share</vt:lpstr>
      <vt:lpstr>MCWG update to WMS</vt:lpstr>
      <vt:lpstr>MCWG update to WMS</vt:lpstr>
      <vt:lpstr>Available Credit by Type Compared to Total Potential Exposure (TPE) Mar 2020- Mar 2021</vt:lpstr>
      <vt:lpstr>Average Discretionary Collateral increased to $3.2 bn in February </vt:lpstr>
      <vt:lpstr>Load and Generation entities accounted for the largest portion of discretionary collateral</vt:lpstr>
      <vt:lpstr>ERCOT Credit Updates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Market Credit Working Group update to the Wholesale Market Subcommittee</dc:title>
  <dc:creator>Barnes, Bill</dc:creator>
  <cp:lastModifiedBy>Sager, Brenden</cp:lastModifiedBy>
  <cp:revision>372</cp:revision>
  <dcterms:created xsi:type="dcterms:W3CDTF">2006-08-16T00:00:00Z</dcterms:created>
  <dcterms:modified xsi:type="dcterms:W3CDTF">2021-04-26T17:57:42Z</dcterms:modified>
</cp:coreProperties>
</file>