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77" r:id="rId7"/>
    <p:sldId id="346" r:id="rId8"/>
    <p:sldId id="368" r:id="rId9"/>
    <p:sldId id="342" r:id="rId10"/>
    <p:sldId id="369" r:id="rId11"/>
    <p:sldId id="357" r:id="rId12"/>
    <p:sldId id="361" r:id="rId13"/>
    <p:sldId id="350" r:id="rId14"/>
    <p:sldId id="362" r:id="rId15"/>
    <p:sldId id="363" r:id="rId16"/>
    <p:sldId id="366" r:id="rId17"/>
    <p:sldId id="36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Morehead" initials="JM(1)" lastIdx="1" clrIdx="0">
    <p:extLst>
      <p:ext uri="{19B8F6BF-5375-455C-9EA6-DF929625EA0E}">
        <p15:presenceInfo xmlns:p15="http://schemas.microsoft.com/office/powerpoint/2012/main" userId="Juliana Morehe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AC510C"/>
    <a:srgbClr val="EF7011"/>
    <a:srgbClr val="0F010A"/>
    <a:srgbClr val="D6AD7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2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smtClean="0">
                <a:solidFill>
                  <a:schemeClr val="tx1"/>
                </a:solidFill>
              </a:rPr>
              <a:t>ERCOT </a:t>
            </a:r>
            <a:r>
              <a:rPr lang="en-US" sz="1000" b="0" baseline="0" dirty="0" smtClean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Passport </a:t>
            </a:r>
            <a:r>
              <a:rPr lang="en-US" sz="2400" b="1" dirty="0" smtClean="0"/>
              <a:t>Program Update</a:t>
            </a:r>
            <a:endParaRPr lang="en-US" sz="24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i="1" dirty="0" smtClean="0"/>
              <a:t>Matt Mereness</a:t>
            </a:r>
            <a:endParaRPr lang="en-US" i="1" dirty="0"/>
          </a:p>
          <a:p>
            <a:r>
              <a:rPr lang="en-US" dirty="0" smtClean="0"/>
              <a:t>Passport Director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TAC</a:t>
            </a:r>
          </a:p>
          <a:p>
            <a:r>
              <a:rPr lang="en-US" dirty="0" smtClean="0"/>
              <a:t>April 28,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Real-Time Co-optimization Scope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 sz="2000" dirty="0" smtClean="0"/>
              <a:t>Real-Time Market will be expanded to clear Energy </a:t>
            </a:r>
            <a:r>
              <a:rPr lang="en-US" sz="2000" u="sng" dirty="0" smtClean="0"/>
              <a:t>and Ancillary Services (AS)</a:t>
            </a:r>
            <a:r>
              <a:rPr lang="en-US" sz="2000" dirty="0" smtClean="0"/>
              <a:t> every five minutes</a:t>
            </a:r>
          </a:p>
          <a:p>
            <a:pPr lvl="1"/>
            <a:r>
              <a:rPr lang="en-US" sz="1600" dirty="0" smtClean="0"/>
              <a:t>Already in place at most ISOs; ERCOT currently co-optimizes in Day-Ahead Market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RTC design also creates benefits and changes:</a:t>
            </a:r>
          </a:p>
          <a:p>
            <a:pPr lvl="1"/>
            <a:r>
              <a:rPr lang="en-US" sz="1600" dirty="0" smtClean="0"/>
              <a:t>Provides ability for ERCOT to select and dispatch full capability of Resources (previously AS capacity was managed by MPs based on their Day-Ahead Market awards).</a:t>
            </a:r>
          </a:p>
          <a:p>
            <a:pPr lvl="1"/>
            <a:r>
              <a:rPr lang="en-US" sz="1600" dirty="0" smtClean="0"/>
              <a:t>Retires an adjustment period AS market</a:t>
            </a:r>
          </a:p>
          <a:p>
            <a:pPr lvl="1"/>
            <a:r>
              <a:rPr lang="en-US" sz="1600" dirty="0" smtClean="0"/>
              <a:t>Reliability Unit Commitment will also co-optimize the full capability of Resources</a:t>
            </a:r>
          </a:p>
          <a:p>
            <a:pPr lvl="1"/>
            <a:r>
              <a:rPr lang="en-US" sz="1600" dirty="0" smtClean="0"/>
              <a:t>Day-Ahead Market will allow virtual AS Offers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Operating Reserve Demand Curve (ORDC) </a:t>
            </a:r>
            <a:r>
              <a:rPr lang="en-US" sz="2000" u="sng" dirty="0" smtClean="0"/>
              <a:t>price adders </a:t>
            </a:r>
            <a:r>
              <a:rPr lang="en-US" sz="2000" dirty="0" smtClean="0"/>
              <a:t>will be discontinued, and replaced by converting ORDC into AS Demand Curves for each AS and </a:t>
            </a:r>
            <a:r>
              <a:rPr lang="en-US" sz="2000" u="sng" dirty="0" smtClean="0"/>
              <a:t>reflected in real-time energy and AS prices</a:t>
            </a:r>
            <a:r>
              <a:rPr lang="en-US" sz="2000" dirty="0" smtClean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Storage and Distribution Level Scope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5486400" cy="5052221"/>
          </a:xfrm>
        </p:spPr>
        <p:txBody>
          <a:bodyPr/>
          <a:lstStyle/>
          <a:p>
            <a:r>
              <a:rPr lang="en-US" sz="2200" dirty="0" smtClean="0"/>
              <a:t>Modeling and Dispatching Battery Energy Storage as a single device </a:t>
            </a:r>
          </a:p>
          <a:p>
            <a:pPr lvl="1"/>
            <a:r>
              <a:rPr lang="en-US" sz="2000" dirty="0" smtClean="0"/>
              <a:t>Same device can be a Load when charging and a Generator when discharging.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200" dirty="0" smtClean="0"/>
              <a:t>Distribution-level Generator or Energy Storage</a:t>
            </a:r>
          </a:p>
          <a:p>
            <a:pPr lvl="1"/>
            <a:r>
              <a:rPr lang="en-US" sz="2000" dirty="0" smtClean="0"/>
              <a:t>Device can be within Distribution system and still be dispatched by ERCOT with improved mapping techniques.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49747"/>
            <a:ext cx="2590800" cy="203286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218" y="3124200"/>
            <a:ext cx="2913982" cy="3517140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434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RTCTF Items for Future Consideration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671221"/>
          </a:xfrm>
        </p:spPr>
        <p:txBody>
          <a:bodyPr/>
          <a:lstStyle/>
          <a:p>
            <a:r>
              <a:rPr lang="en-US" sz="2000" dirty="0" smtClean="0"/>
              <a:t>POLICY - Open policy discussion items:</a:t>
            </a:r>
          </a:p>
          <a:p>
            <a:pPr lvl="1"/>
            <a:r>
              <a:rPr lang="en-US" sz="1800" dirty="0" smtClean="0"/>
              <a:t>Parameters for Ancillary Service proxy offers</a:t>
            </a:r>
          </a:p>
          <a:p>
            <a:pPr lvl="1"/>
            <a:r>
              <a:rPr lang="en-US" sz="1800" dirty="0" smtClean="0"/>
              <a:t>Ancillary Service Demand Curves (ASDCs) for use in Reliability Unit Commitment (RUC) studies</a:t>
            </a:r>
          </a:p>
          <a:p>
            <a:pPr lvl="1"/>
            <a:r>
              <a:rPr lang="en-US" sz="1800" dirty="0" smtClean="0"/>
              <a:t>Any needed discussion on triggers for initiating off-cycle Security-Constrained Economic Dispatch (SCED) executions</a:t>
            </a:r>
          </a:p>
          <a:p>
            <a:pPr lvl="2"/>
            <a:r>
              <a:rPr lang="en-US" sz="1600" dirty="0" smtClean="0"/>
              <a:t>Largely driven by ERCOT Operator desk procedures and discretion today</a:t>
            </a:r>
          </a:p>
          <a:p>
            <a:pPr lvl="1"/>
            <a:r>
              <a:rPr lang="en-US" sz="1800" dirty="0" smtClean="0"/>
              <a:t>Consideration of NPRR for allowing real-time updates to offers in current Real-Time Market and future with RTC.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ANALYSIS -  Requested analysis going forward:</a:t>
            </a:r>
          </a:p>
          <a:p>
            <a:pPr lvl="1"/>
            <a:r>
              <a:rPr lang="en-US" sz="1800" dirty="0" smtClean="0"/>
              <a:t>Framework for periodic analysis comparing RTC and the current Operating Reserve Demand Curve (ORDC) design – Key Principle 1.1(8)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0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400" dirty="0"/>
              <a:t>RTCTF </a:t>
            </a:r>
            <a:r>
              <a:rPr lang="en-US" sz="2400" dirty="0" smtClean="0"/>
              <a:t>Items </a:t>
            </a:r>
            <a:r>
              <a:rPr lang="en-US" sz="2400" dirty="0"/>
              <a:t>for </a:t>
            </a:r>
            <a:r>
              <a:rPr lang="en-US" sz="2400" dirty="0" smtClean="0"/>
              <a:t>Future Consideration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r>
              <a:rPr lang="en-US" sz="2000" dirty="0" smtClean="0"/>
              <a:t>SUPPORTING DETAILS - Other documentation that may need review:</a:t>
            </a:r>
          </a:p>
          <a:p>
            <a:pPr lvl="1"/>
            <a:r>
              <a:rPr lang="en-US" sz="1800" dirty="0" smtClean="0"/>
              <a:t>Verifiable Cost Manual (Change for on-line hydro Resources per Key Principle 1.3(3))</a:t>
            </a:r>
          </a:p>
          <a:p>
            <a:pPr lvl="1"/>
            <a:r>
              <a:rPr lang="en-US" sz="1800" dirty="0" smtClean="0"/>
              <a:t>Additional review of transmission constraint max. shadow price values</a:t>
            </a:r>
          </a:p>
          <a:p>
            <a:pPr lvl="1"/>
            <a:r>
              <a:rPr lang="en-US" sz="1800" dirty="0" smtClean="0"/>
              <a:t>Operation Procedures (e.g., removing SASM and HASL/LASL)</a:t>
            </a:r>
          </a:p>
          <a:p>
            <a:pPr lvl="1"/>
            <a:r>
              <a:rPr lang="en-US" sz="1800" dirty="0" smtClean="0"/>
              <a:t>Business Practice Manuals (e.g., changes to COP and telemetry)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MARKET PARTICIPANT NEEDS - Market needs </a:t>
            </a:r>
            <a:r>
              <a:rPr lang="en-US" sz="2000" dirty="0"/>
              <a:t>for the </a:t>
            </a:r>
            <a:r>
              <a:rPr lang="en-US" sz="2000" dirty="0" smtClean="0"/>
              <a:t>transition and implementation:</a:t>
            </a:r>
          </a:p>
          <a:p>
            <a:pPr lvl="1"/>
            <a:r>
              <a:rPr lang="en-US" sz="1800" dirty="0"/>
              <a:t>Mapping of bill determinants to extracts and reporting for developing shadow settlement</a:t>
            </a:r>
          </a:p>
          <a:p>
            <a:pPr lvl="1"/>
            <a:r>
              <a:rPr lang="en-US" sz="1800" dirty="0"/>
              <a:t>Changes to </a:t>
            </a:r>
            <a:r>
              <a:rPr lang="en-US" sz="1800" dirty="0" smtClean="0"/>
              <a:t>Inter-Control Center Communications Protocol (ICCP) handbook, and documentation for non-ICCP market submissions</a:t>
            </a:r>
          </a:p>
          <a:p>
            <a:pPr lvl="1"/>
            <a:r>
              <a:rPr lang="en-US" sz="1800" dirty="0" smtClean="0"/>
              <a:t>Market trials/training/annual seminar engagement</a:t>
            </a:r>
          </a:p>
          <a:p>
            <a:pPr lvl="1"/>
            <a:r>
              <a:rPr lang="en-US" sz="1800" dirty="0" smtClean="0"/>
              <a:t>Any details MPs need for designing their control systems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Passport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 algn="just"/>
            <a:r>
              <a:rPr lang="en-US" sz="2400" dirty="0" smtClean="0"/>
              <a:t>Scope of Passport</a:t>
            </a:r>
          </a:p>
          <a:p>
            <a:pPr algn="just"/>
            <a:r>
              <a:rPr lang="en-US" sz="2400" dirty="0" smtClean="0"/>
              <a:t>Bifurcation </a:t>
            </a:r>
            <a:r>
              <a:rPr lang="en-US" sz="2400" dirty="0"/>
              <a:t>of EMS Upgrade and </a:t>
            </a:r>
            <a:r>
              <a:rPr lang="en-US" sz="2400" dirty="0" smtClean="0"/>
              <a:t>RTC</a:t>
            </a:r>
          </a:p>
          <a:p>
            <a:pPr algn="just"/>
            <a:r>
              <a:rPr lang="en-US" sz="2400" dirty="0" smtClean="0"/>
              <a:t>Reason for EMS/Passport Separation</a:t>
            </a:r>
          </a:p>
          <a:p>
            <a:pPr algn="just"/>
            <a:r>
              <a:rPr lang="en-US" sz="2400" dirty="0" smtClean="0"/>
              <a:t>Next Steps</a:t>
            </a:r>
            <a:endParaRPr lang="en-US" sz="2400" dirty="0"/>
          </a:p>
          <a:p>
            <a:pPr algn="just"/>
            <a:r>
              <a:rPr lang="en-US" sz="2400" dirty="0" smtClean="0"/>
              <a:t>Appendix:</a:t>
            </a:r>
          </a:p>
          <a:p>
            <a:pPr lvl="1" algn="just"/>
            <a:r>
              <a:rPr lang="en-US" sz="2000" dirty="0"/>
              <a:t>Passport Scope Details</a:t>
            </a:r>
          </a:p>
          <a:p>
            <a:pPr lvl="1" algn="just"/>
            <a:r>
              <a:rPr lang="en-US" sz="2000" dirty="0" smtClean="0"/>
              <a:t>RTCTF </a:t>
            </a:r>
            <a:r>
              <a:rPr lang="en-US" sz="2000" dirty="0"/>
              <a:t>Items for Future Consideration by </a:t>
            </a:r>
            <a:r>
              <a:rPr lang="en-US" sz="2000" dirty="0" smtClean="0"/>
              <a:t>TAC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994524" y="959881"/>
            <a:ext cx="1276351" cy="3380683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99124" y="951202"/>
            <a:ext cx="1276351" cy="3389361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0372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08324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31972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657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6572" y="901225"/>
            <a:ext cx="7734303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9926"/>
          </a:xfrm>
        </p:spPr>
        <p:txBody>
          <a:bodyPr/>
          <a:lstStyle/>
          <a:p>
            <a:r>
              <a:rPr lang="en-US" sz="2400" dirty="0" smtClean="0"/>
              <a:t>Passport Scope and Delivery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9573" y="1677683"/>
            <a:ext cx="6013453" cy="381000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EMS Technology Foundation Upgrade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3" y="9639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5773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3573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14675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56098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95717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451724" y="1667690"/>
            <a:ext cx="457200" cy="3810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08323" y="2209800"/>
            <a:ext cx="4584703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Real-Time Co-optimization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173" y="2209800"/>
            <a:ext cx="1263654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Key Principles</a:t>
            </a:r>
            <a:endParaRPr lang="en-US" sz="1100" dirty="0"/>
          </a:p>
        </p:txBody>
      </p:sp>
      <p:sp>
        <p:nvSpPr>
          <p:cNvPr id="30" name="Rectangle 29"/>
          <p:cNvSpPr/>
          <p:nvPr/>
        </p:nvSpPr>
        <p:spPr>
          <a:xfrm>
            <a:off x="2016692" y="2209800"/>
            <a:ext cx="1091631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3076573" y="2743200"/>
            <a:ext cx="4616453" cy="381000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 Energy Storage Resources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14400" y="2743200"/>
            <a:ext cx="1134039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Key Topic Concepts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2028827" y="2743200"/>
            <a:ext cx="1079496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089272" y="3276600"/>
            <a:ext cx="4603754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Distribution Generation Resources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143000" y="3276600"/>
            <a:ext cx="885827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Workshops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93026" y="1968025"/>
            <a:ext cx="0" cy="237253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09773" y="3276600"/>
            <a:ext cx="1098550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</a:t>
            </a:r>
          </a:p>
          <a:p>
            <a:pPr algn="ctr"/>
            <a:r>
              <a:rPr lang="en-US" sz="1100" dirty="0" smtClean="0"/>
              <a:t>NPRR review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4803255"/>
            <a:ext cx="4648200" cy="94701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“</a:t>
            </a:r>
            <a:r>
              <a:rPr lang="en-US" sz="1600" u="sng" dirty="0" smtClean="0"/>
              <a:t>Pre-Passport” deliveries before </a:t>
            </a:r>
            <a:r>
              <a:rPr lang="en-US" sz="1600" u="sng" dirty="0"/>
              <a:t>2024: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FFR advancement 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DGR enhancements to re-open registration</a:t>
            </a:r>
            <a:endParaRPr lang="en-US" sz="1600" dirty="0"/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Battery storage functionality enhancements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36572" y="3810000"/>
            <a:ext cx="7143752" cy="530564"/>
          </a:xfrm>
          <a:prstGeom prst="rect">
            <a:avLst/>
          </a:prstGeom>
          <a:solidFill>
            <a:srgbClr val="AC510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Contingency Reserve Service</a:t>
            </a:r>
          </a:p>
          <a:p>
            <a:pPr algn="ctr"/>
            <a:r>
              <a:rPr lang="en-US" sz="1400" dirty="0" smtClean="0"/>
              <a:t>New 10-minute Ancillary Service product defined in NPRR863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0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7439095" y="1574238"/>
            <a:ext cx="1005840" cy="3150162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30875" y="1588091"/>
            <a:ext cx="1005840" cy="3136309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23649" y="1574238"/>
            <a:ext cx="1005840" cy="3150162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947859" y="1983880"/>
            <a:ext cx="1057" cy="197581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Bifurcation of EMS Upgrade and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13551" y="1566805"/>
            <a:ext cx="1005840" cy="3157595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02003" y="1555460"/>
            <a:ext cx="1005840" cy="3168940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90392" y="1555460"/>
            <a:ext cx="1005840" cy="3168940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381780" y="1555460"/>
            <a:ext cx="1005840" cy="3168940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9180" y="1555460"/>
            <a:ext cx="1005840" cy="3168940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9179" y="1143001"/>
            <a:ext cx="8089021" cy="47185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64264" y="1959695"/>
            <a:ext cx="4781215" cy="32630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EMS Upgrade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940" y="1196716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83183" y="1193237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6224" y="1195522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84501" y="1193237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00644" y="1190432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25624" y="1190918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87429" y="3103686"/>
            <a:ext cx="1107467" cy="10988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Passport/RTC Stakeholder Work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84073" y="3103686"/>
            <a:ext cx="782903" cy="10988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Passport  NPRR Review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38012" y="1191740"/>
            <a:ext cx="1005840" cy="31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2025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452360" y="1190413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2026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69179" y="2590800"/>
            <a:ext cx="80890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382866" y="3103686"/>
            <a:ext cx="3562613" cy="463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Original Passport 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Implementation with EMS Upgrade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83464" y="3788495"/>
            <a:ext cx="3562015" cy="4140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Real-Time Co-optimization (RTC)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Implementation after EMS Upgrade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59259" y="3103685"/>
            <a:ext cx="659510" cy="463061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2" name="5-Point Star 41"/>
          <p:cNvSpPr/>
          <p:nvPr/>
        </p:nvSpPr>
        <p:spPr>
          <a:xfrm>
            <a:off x="5765237" y="3197076"/>
            <a:ext cx="388044" cy="32630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70622" y="2906610"/>
            <a:ext cx="682653" cy="20005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dirty="0" smtClean="0"/>
              <a:t>Stabilization</a:t>
            </a:r>
            <a:endParaRPr lang="en-US" sz="700" dirty="0"/>
          </a:p>
        </p:txBody>
      </p:sp>
      <p:sp>
        <p:nvSpPr>
          <p:cNvPr id="41" name="Rectangle 40"/>
          <p:cNvSpPr/>
          <p:nvPr/>
        </p:nvSpPr>
        <p:spPr>
          <a:xfrm>
            <a:off x="5950302" y="1958230"/>
            <a:ext cx="510145" cy="326305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49676" y="1752600"/>
            <a:ext cx="682653" cy="20005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dirty="0" smtClean="0"/>
              <a:t>Stabilization</a:t>
            </a:r>
            <a:endParaRPr lang="en-US" sz="700" dirty="0"/>
          </a:p>
        </p:txBody>
      </p:sp>
      <p:sp>
        <p:nvSpPr>
          <p:cNvPr id="22" name="5-Point Star 21"/>
          <p:cNvSpPr/>
          <p:nvPr/>
        </p:nvSpPr>
        <p:spPr>
          <a:xfrm>
            <a:off x="5750484" y="1951136"/>
            <a:ext cx="388044" cy="32630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449376" y="3785796"/>
            <a:ext cx="572888" cy="416716"/>
          </a:xfrm>
          <a:prstGeom prst="rect">
            <a:avLst/>
          </a:prstGeom>
          <a:pattFill prst="wdUp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445848" y="3615837"/>
            <a:ext cx="682653" cy="20005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700" dirty="0" smtClean="0"/>
              <a:t>Stabilization</a:t>
            </a:r>
            <a:endParaRPr lang="en-US" sz="700" dirty="0"/>
          </a:p>
        </p:txBody>
      </p:sp>
      <p:sp>
        <p:nvSpPr>
          <p:cNvPr id="8" name="Bent-Up Arrow 7"/>
          <p:cNvSpPr/>
          <p:nvPr/>
        </p:nvSpPr>
        <p:spPr>
          <a:xfrm rot="5400000">
            <a:off x="5734000" y="4341137"/>
            <a:ext cx="899544" cy="476585"/>
          </a:xfrm>
          <a:prstGeom prst="bentUpArrow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15230" y="4729106"/>
            <a:ext cx="2029705" cy="95410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Initial estimate that RTC go-live will be 18-months after EMS Upgrade.</a:t>
            </a:r>
            <a:endParaRPr lang="en-US" sz="1400" b="1" dirty="0"/>
          </a:p>
        </p:txBody>
      </p:sp>
      <p:sp>
        <p:nvSpPr>
          <p:cNvPr id="47" name="Rectangle 46"/>
          <p:cNvSpPr/>
          <p:nvPr/>
        </p:nvSpPr>
        <p:spPr>
          <a:xfrm>
            <a:off x="5945480" y="3785796"/>
            <a:ext cx="1502520" cy="4167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Integration Testing, 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</a:rPr>
              <a:t>Operating Day &amp; Closed Loop Testing, Market Trials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3" name="5-Point Star 52"/>
          <p:cNvSpPr/>
          <p:nvPr/>
        </p:nvSpPr>
        <p:spPr>
          <a:xfrm>
            <a:off x="7260611" y="3846049"/>
            <a:ext cx="388044" cy="326305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</a:t>
            </a:r>
            <a:r>
              <a:rPr lang="en-US" dirty="0"/>
              <a:t>EMS/Passport Separation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4876800"/>
          </a:xfrm>
        </p:spPr>
        <p:txBody>
          <a:bodyPr/>
          <a:lstStyle/>
          <a:p>
            <a:r>
              <a:rPr lang="en-US" sz="2000" dirty="0" smtClean="0"/>
              <a:t>Summary of Key Activities </a:t>
            </a:r>
          </a:p>
          <a:p>
            <a:pPr lvl="1"/>
            <a:r>
              <a:rPr lang="en-US" sz="1800" u="sng" dirty="0" smtClean="0"/>
              <a:t>2021 </a:t>
            </a:r>
            <a:r>
              <a:rPr lang="en-US" sz="1800" u="sng" dirty="0"/>
              <a:t>Program objectives</a:t>
            </a:r>
          </a:p>
          <a:p>
            <a:pPr lvl="2"/>
            <a:r>
              <a:rPr lang="en-US" sz="1400" dirty="0" smtClean="0"/>
              <a:t>Upgrade </a:t>
            </a:r>
            <a:r>
              <a:rPr lang="en-US" sz="1400" dirty="0"/>
              <a:t>EMS </a:t>
            </a:r>
            <a:r>
              <a:rPr lang="en-US" sz="1400" dirty="0" smtClean="0"/>
              <a:t>version </a:t>
            </a:r>
            <a:r>
              <a:rPr lang="en-US" sz="1400" dirty="0"/>
              <a:t>for Passport development to be built </a:t>
            </a:r>
            <a:r>
              <a:rPr lang="en-US" sz="1400" dirty="0" smtClean="0"/>
              <a:t>upon (last upgrade was 2016)</a:t>
            </a:r>
            <a:endParaRPr lang="en-US" sz="1400" dirty="0"/>
          </a:p>
          <a:p>
            <a:pPr lvl="2"/>
            <a:r>
              <a:rPr lang="en-US" sz="1400" dirty="0">
                <a:solidFill>
                  <a:srgbClr val="C00000"/>
                </a:solidFill>
              </a:rPr>
              <a:t>Develop and integrate the EMS, MMS, S&amp;B Business Requirements in first half of year to then develop supporting system requirements in second half of </a:t>
            </a:r>
            <a:r>
              <a:rPr lang="en-US" sz="1400" dirty="0" smtClean="0">
                <a:solidFill>
                  <a:srgbClr val="C00000"/>
                </a:solidFill>
              </a:rPr>
              <a:t>year</a:t>
            </a:r>
            <a:endParaRPr lang="en-US" sz="1400" dirty="0">
              <a:solidFill>
                <a:srgbClr val="C00000"/>
              </a:solidFill>
            </a:endParaRPr>
          </a:p>
          <a:p>
            <a:pPr lvl="2"/>
            <a:r>
              <a:rPr lang="en-US" sz="1400" dirty="0" smtClean="0"/>
              <a:t>Passport scope and staff shared with other 2021 efforts (FFR</a:t>
            </a:r>
            <a:r>
              <a:rPr lang="en-US" sz="1400" dirty="0"/>
              <a:t>, pre-Passport </a:t>
            </a:r>
            <a:r>
              <a:rPr lang="en-US" sz="1400" dirty="0" smtClean="0"/>
              <a:t>BES &amp; DGR).</a:t>
            </a:r>
            <a:endParaRPr lang="en-US" sz="1400" dirty="0"/>
          </a:p>
          <a:p>
            <a:pPr lvl="1"/>
            <a:r>
              <a:rPr lang="en-US" sz="1800" u="sng" dirty="0" smtClean="0"/>
              <a:t>1Q2021 Challenges</a:t>
            </a:r>
          </a:p>
          <a:p>
            <a:pPr lvl="2"/>
            <a:r>
              <a:rPr lang="en-US" sz="1400" dirty="0" smtClean="0"/>
              <a:t>Passport planning had an aggressive EMS upgrade schedule, with plan to upgrade portions of EMS software in 2021 to new language and then build Passport on top of new EMS.  </a:t>
            </a:r>
          </a:p>
          <a:p>
            <a:pPr lvl="2"/>
            <a:r>
              <a:rPr lang="en-US" sz="1400" dirty="0" smtClean="0"/>
              <a:t>MMS/OS Tech project delay affected EMS-IT resources and other planned project work.</a:t>
            </a:r>
          </a:p>
          <a:p>
            <a:pPr lvl="2"/>
            <a:r>
              <a:rPr lang="en-US" sz="1400" dirty="0" smtClean="0"/>
              <a:t>Winter </a:t>
            </a:r>
            <a:r>
              <a:rPr lang="en-US" sz="1400" dirty="0"/>
              <a:t>event </a:t>
            </a:r>
            <a:r>
              <a:rPr lang="en-US" sz="1400" dirty="0" smtClean="0"/>
              <a:t>impacts to staffing resources and </a:t>
            </a:r>
            <a:r>
              <a:rPr lang="en-US" sz="1400" dirty="0"/>
              <a:t>recognition of potential policy-driven </a:t>
            </a:r>
            <a:r>
              <a:rPr lang="en-US" sz="1400" dirty="0" smtClean="0"/>
              <a:t>system changes.</a:t>
            </a:r>
            <a:endParaRPr lang="en-US" sz="1400" dirty="0"/>
          </a:p>
          <a:p>
            <a:pPr lvl="1"/>
            <a:r>
              <a:rPr lang="en-US" sz="1800" dirty="0" smtClean="0"/>
              <a:t>The </a:t>
            </a:r>
            <a:r>
              <a:rPr lang="en-US" sz="1800" u="sng" dirty="0" smtClean="0"/>
              <a:t>Energy </a:t>
            </a:r>
            <a:r>
              <a:rPr lang="en-US" sz="1800" u="sng" dirty="0"/>
              <a:t>Management System (EMS) Upgrade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u="sng" dirty="0" smtClean="0"/>
              <a:t>EMS Passport Business Requirements</a:t>
            </a:r>
            <a:r>
              <a:rPr lang="en-US" sz="1800" dirty="0" smtClean="0"/>
              <a:t> staffing constraints were not resolvable, and led to the decision to accelerate the go/no-go decision of separating the EMS Upgrade from the Passport Program.</a:t>
            </a:r>
            <a:endParaRPr lang="en-US" sz="1200" dirty="0" smtClean="0"/>
          </a:p>
          <a:p>
            <a:pPr lvl="2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0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 smtClean="0"/>
              <a:t>Step 1- ERCOT needs time </a:t>
            </a:r>
            <a:r>
              <a:rPr lang="en-US" sz="1800" dirty="0"/>
              <a:t>to </a:t>
            </a:r>
            <a:r>
              <a:rPr lang="en-US" sz="1800" dirty="0" smtClean="0"/>
              <a:t>develop an updated delivery schedule for </a:t>
            </a:r>
            <a:r>
              <a:rPr lang="en-US" sz="1800" dirty="0"/>
              <a:t>EMS Upgrade without </a:t>
            </a:r>
            <a:r>
              <a:rPr lang="en-US" sz="1800" dirty="0" smtClean="0"/>
              <a:t>Passport scope.</a:t>
            </a:r>
            <a:endParaRPr lang="en-US" sz="1800" dirty="0"/>
          </a:p>
          <a:p>
            <a:pPr>
              <a:spcAft>
                <a:spcPts val="600"/>
              </a:spcAft>
            </a:pPr>
            <a:endParaRPr lang="en-US" sz="105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Step 2- Based on updated EMS Upgrade and staffing plans, ERCOT will analyze delivery sequence alternatives for strategic efforts.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Work continues for planning FFR, Pre-Passport DGR, and Pre-Passport BES.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ERCOT will re-evaluate options on delivery for RTC, ECRS, BES, and DGR changes.</a:t>
            </a:r>
          </a:p>
          <a:p>
            <a:pPr>
              <a:spcAft>
                <a:spcPts val="600"/>
              </a:spcAft>
            </a:pP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In parallel</a:t>
            </a:r>
            <a:r>
              <a:rPr lang="en-US" sz="1800" dirty="0"/>
              <a:t>, </a:t>
            </a:r>
            <a:r>
              <a:rPr lang="en-US" sz="1800" dirty="0" smtClean="0"/>
              <a:t>ERCOT will support Revision </a:t>
            </a:r>
            <a:r>
              <a:rPr lang="en-US" sz="1800" dirty="0"/>
              <a:t>Requests </a:t>
            </a:r>
            <a:r>
              <a:rPr lang="en-US" sz="1800" dirty="0" smtClean="0"/>
              <a:t>from </a:t>
            </a:r>
            <a:r>
              <a:rPr lang="en-US" sz="1800" dirty="0"/>
              <a:t>February 2021 Extreme Winter Weather </a:t>
            </a:r>
            <a:r>
              <a:rPr lang="en-US" sz="1800" dirty="0" smtClean="0"/>
              <a:t>Event and other policy decisions with Impact Analysis efforts.</a:t>
            </a:r>
          </a:p>
          <a:p>
            <a:pPr>
              <a:spcAft>
                <a:spcPts val="600"/>
              </a:spcAft>
            </a:pPr>
            <a:endParaRPr lang="en-US" sz="9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However, as </a:t>
            </a:r>
            <a:r>
              <a:rPr lang="en-US" sz="1800" smtClean="0"/>
              <a:t>this program delay </a:t>
            </a:r>
            <a:r>
              <a:rPr lang="en-US" sz="1800" dirty="0" smtClean="0"/>
              <a:t>is based in resource constraints, ERCOT still reserves the right to defer significant Impact Analysis work for large design changes until staff are available to support the effort (</a:t>
            </a:r>
            <a:r>
              <a:rPr lang="en-US" sz="1800" smtClean="0"/>
              <a:t>especially in the </a:t>
            </a:r>
            <a:r>
              <a:rPr lang="en-US" sz="1800" dirty="0" smtClean="0"/>
              <a:t>areas of EMS, MMS, S&amp;B/Credit).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0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ERCOT is working on re-planning EMS Upgrade and Passport efforts.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ERCOT will continue monthly update at TAC meetings.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ERCOT recommends delaying plans for establishing an Implementation Working Group.</a:t>
            </a:r>
          </a:p>
          <a:p>
            <a:pPr>
              <a:spcAft>
                <a:spcPts val="1200"/>
              </a:spcAft>
            </a:pPr>
            <a:endParaRPr lang="en-US" sz="2000" dirty="0"/>
          </a:p>
          <a:p>
            <a:r>
              <a:rPr lang="en-US" sz="2000" dirty="0" smtClean="0"/>
              <a:t>Questions?</a:t>
            </a:r>
          </a:p>
          <a:p>
            <a:pPr marL="914400" lvl="2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Passport Scope Details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RTCTF </a:t>
            </a:r>
            <a:r>
              <a:rPr lang="en-US" sz="2000" dirty="0"/>
              <a:t>Items </a:t>
            </a:r>
            <a:r>
              <a:rPr lang="en-US" sz="2000" dirty="0" smtClean="0"/>
              <a:t>for </a:t>
            </a:r>
            <a:r>
              <a:rPr lang="en-US" sz="2000" dirty="0"/>
              <a:t>Future </a:t>
            </a:r>
            <a:r>
              <a:rPr lang="en-US" sz="2000" dirty="0" smtClean="0"/>
              <a:t>Consideration by TAC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5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Protocol Scope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154106"/>
              </p:ext>
            </p:extLst>
          </p:nvPr>
        </p:nvGraphicFramePr>
        <p:xfrm>
          <a:off x="0" y="1268377"/>
          <a:ext cx="8458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26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r>
                        <a:rPr lang="en-US" baseline="0" dirty="0" smtClean="0"/>
                        <a:t> Request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Co-optimization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NPRR1007</a:t>
                      </a:r>
                      <a:r>
                        <a:rPr lang="en-US" baseline="0" dirty="0" smtClean="0"/>
                        <a:t> – 1013</a:t>
                      </a:r>
                    </a:p>
                  </a:txBody>
                  <a:tcPr/>
                </a:tc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Battery Energy Storage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NPRR1014 &amp; 1029</a:t>
                      </a:r>
                      <a:endParaRPr lang="en-US" dirty="0"/>
                    </a:p>
                  </a:txBody>
                  <a:tcPr/>
                </a:tc>
              </a:tr>
              <a:tr h="414727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 Generation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NPRR1016 </a:t>
                      </a:r>
                      <a:r>
                        <a:rPr lang="en-US" sz="1400" dirty="0" smtClean="0"/>
                        <a:t>(mapping improvements only)</a:t>
                      </a:r>
                      <a:endParaRPr lang="en-US" sz="1400" dirty="0"/>
                    </a:p>
                  </a:txBody>
                  <a:tcPr/>
                </a:tc>
              </a:tr>
              <a:tr h="392993">
                <a:tc>
                  <a:txBody>
                    <a:bodyPr/>
                    <a:lstStyle/>
                    <a:p>
                      <a:r>
                        <a:rPr lang="en-US" dirty="0" smtClean="0"/>
                        <a:t>ERCOT Contingency Reserve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NPRR863 </a:t>
                      </a:r>
                      <a:r>
                        <a:rPr lang="en-US" sz="1400" dirty="0" smtClean="0"/>
                        <a:t>(ECRS only)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44213" y="3339528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*Additional supporting Market Guide changes are also within Passport scope.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590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3622</TotalTime>
  <Words>1000</Words>
  <Application>Microsoft Office PowerPoint</Application>
  <PresentationFormat>On-screen Show (4:3)</PresentationFormat>
  <Paragraphs>161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Inside pages</vt:lpstr>
      <vt:lpstr>PowerPoint Presentation</vt:lpstr>
      <vt:lpstr>Passport Update</vt:lpstr>
      <vt:lpstr>Passport Scope and Delivery</vt:lpstr>
      <vt:lpstr>ERCOT Bifurcation of EMS Upgrade and RTC</vt:lpstr>
      <vt:lpstr>Reason for EMS/Passport Separation </vt:lpstr>
      <vt:lpstr>Next Steps</vt:lpstr>
      <vt:lpstr>Wrap-up</vt:lpstr>
      <vt:lpstr>Appendix</vt:lpstr>
      <vt:lpstr>Passport Protocol Scope</vt:lpstr>
      <vt:lpstr>Real-Time Co-optimization Scope</vt:lpstr>
      <vt:lpstr>Passport Storage and Distribution Level Scope</vt:lpstr>
      <vt:lpstr>RTCTF Items for Future Consideration</vt:lpstr>
      <vt:lpstr>RTCTF Items for Future Consideration (continued)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268</cp:revision>
  <cp:lastPrinted>2016-01-21T20:53:15Z</cp:lastPrinted>
  <dcterms:created xsi:type="dcterms:W3CDTF">2016-01-21T15:20:31Z</dcterms:created>
  <dcterms:modified xsi:type="dcterms:W3CDTF">2021-04-27T22:20:26Z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