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840" r:id="rId1"/>
  </p:sldMasterIdLst>
  <p:sldIdLst>
    <p:sldId id="256" r:id="rId2"/>
    <p:sldId id="257" r:id="rId3"/>
    <p:sldId id="258" r:id="rId4"/>
    <p:sldId id="259" r:id="rId5"/>
    <p:sldId id="260" r:id="rId6"/>
    <p:sldId id="261" r:id="rId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03" autoAdjust="0"/>
    <p:restoredTop sz="94660"/>
  </p:normalViewPr>
  <p:slideViewPr>
    <p:cSldViewPr snapToGrid="0">
      <p:cViewPr varScale="1">
        <p:scale>
          <a:sx n="79" d="100"/>
          <a:sy n="79" d="100"/>
        </p:scale>
        <p:origin x="67"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0" y="761999"/>
            <a:ext cx="9141619" cy="533400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70263" y="761999"/>
            <a:ext cx="2925318" cy="5334001"/>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69848" y="1298448"/>
            <a:ext cx="7315200" cy="3255264"/>
          </a:xfrm>
        </p:spPr>
        <p:txBody>
          <a:bodyPr anchor="b">
            <a:normAutofit/>
          </a:bodyPr>
          <a:lstStyle>
            <a:lvl1pPr algn="l">
              <a:defRPr sz="5900" spc="-100" baseline="0">
                <a:solidFill>
                  <a:srgbClr val="FFFFFF"/>
                </a:solidFill>
              </a:defRPr>
            </a:lvl1pPr>
          </a:lstStyle>
          <a:p>
            <a:r>
              <a:rPr lang="en-US"/>
              <a:t>Click to edit Master title style</a:t>
            </a:r>
            <a:endParaRPr lang="en-US" dirty="0"/>
          </a:p>
        </p:txBody>
      </p:sp>
      <p:sp>
        <p:nvSpPr>
          <p:cNvPr id="3" name="Subtitle 2"/>
          <p:cNvSpPr>
            <a:spLocks noGrp="1"/>
          </p:cNvSpPr>
          <p:nvPr>
            <p:ph type="subTitle" idx="1"/>
          </p:nvPr>
        </p:nvSpPr>
        <p:spPr>
          <a:xfrm>
            <a:off x="1100015" y="4670246"/>
            <a:ext cx="7315200" cy="914400"/>
          </a:xfrm>
        </p:spPr>
        <p:txBody>
          <a:bodyPr anchor="t">
            <a:normAutofit/>
          </a:bodyPr>
          <a:lstStyle>
            <a:lvl1pPr marL="0" indent="0" algn="l">
              <a:buNone/>
              <a:defRPr sz="2200" cap="none" spc="0" baseline="0">
                <a:solidFill>
                  <a:schemeClr val="accent1">
                    <a:lumMod val="20000"/>
                    <a:lumOff val="80000"/>
                  </a:schemeClr>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5586B75A-687E-405C-8A0B-8D00578BA2C3}" type="datetimeFigureOut">
              <a:rPr lang="en-US" dirty="0"/>
              <a:pPr/>
              <a:t>4/27/2021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586B75A-687E-405C-8A0B-8D00578BA2C3}" type="datetimeFigureOut">
              <a:rPr lang="en-US" dirty="0"/>
              <a:pPr/>
              <a:t>4/27/2021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81000" y="990600"/>
            <a:ext cx="2819400" cy="49530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3867912" y="868680"/>
            <a:ext cx="7315200" cy="5120640"/>
          </a:xfrm>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586B75A-687E-405C-8A0B-8D00578BA2C3}" type="datetimeFigureOut">
              <a:rPr lang="en-US" dirty="0"/>
              <a:pPr/>
              <a:t>4/27/2021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586B75A-687E-405C-8A0B-8D00578BA2C3}" type="datetimeFigureOut">
              <a:rPr lang="en-US" dirty="0"/>
              <a:pPr/>
              <a:t>4/27/2021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867912" y="1298448"/>
            <a:ext cx="7315200" cy="3255264"/>
          </a:xfrm>
        </p:spPr>
        <p:txBody>
          <a:bodyPr anchor="b">
            <a:normAutofit/>
          </a:bodyPr>
          <a:lstStyle>
            <a:lvl1pPr>
              <a:defRPr sz="5900" b="0" spc="-100" baseline="0">
                <a:solidFill>
                  <a:schemeClr val="tx1">
                    <a:lumMod val="65000"/>
                    <a:lumOff val="3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3886200" y="4672584"/>
            <a:ext cx="7315200" cy="914400"/>
          </a:xfrm>
        </p:spPr>
        <p:txBody>
          <a:bodyPr anchor="t">
            <a:normAutofit/>
          </a:bodyPr>
          <a:lstStyle>
            <a:lvl1pPr marL="0" indent="0">
              <a:buNone/>
              <a:defRPr sz="2200" cap="none" spc="0" baseline="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5586B75A-687E-405C-8A0B-8D00578BA2C3}" type="datetimeFigureOut">
              <a:rPr lang="en-US" dirty="0"/>
              <a:pPr/>
              <a:t>4/27/2021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3867912"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818120"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Date Placeholder 7"/>
          <p:cNvSpPr>
            <a:spLocks noGrp="1"/>
          </p:cNvSpPr>
          <p:nvPr>
            <p:ph type="dt" sz="half" idx="10"/>
          </p:nvPr>
        </p:nvSpPr>
        <p:spPr/>
        <p:txBody>
          <a:bodyPr/>
          <a:lstStyle/>
          <a:p>
            <a:fld id="{5586B75A-687E-405C-8A0B-8D00578BA2C3}" type="datetimeFigureOut">
              <a:rPr lang="en-US" dirty="0"/>
              <a:pPr/>
              <a:t>4/27/2021</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3867912" y="1023586"/>
            <a:ext cx="3474720" cy="807720"/>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3867912"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818463" y="1023586"/>
            <a:ext cx="3474720" cy="813171"/>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7818463"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Date Placeholder 1"/>
          <p:cNvSpPr>
            <a:spLocks noGrp="1"/>
          </p:cNvSpPr>
          <p:nvPr>
            <p:ph type="dt" sz="half" idx="10"/>
          </p:nvPr>
        </p:nvSpPr>
        <p:spPr/>
        <p:txBody>
          <a:bodyPr/>
          <a:lstStyle/>
          <a:p>
            <a:fld id="{5586B75A-687E-405C-8A0B-8D00578BA2C3}" type="datetimeFigureOut">
              <a:rPr lang="en-US" dirty="0"/>
              <a:pPr/>
              <a:t>4/27/2021</a:t>
            </a:fld>
            <a:endParaRPr lang="en-US" dirty="0"/>
          </a:p>
        </p:txBody>
      </p:sp>
      <p:sp>
        <p:nvSpPr>
          <p:cNvPr id="11" name="Footer Placeholder 10"/>
          <p:cNvSpPr>
            <a:spLocks noGrp="1"/>
          </p:cNvSpPr>
          <p:nvPr>
            <p:ph type="ftr" sz="quarter" idx="11"/>
          </p:nvPr>
        </p:nvSpPr>
        <p:spPr/>
        <p:txBody>
          <a:bodyPr/>
          <a:lstStyle/>
          <a:p>
            <a:endParaRPr lang="en-US" dirty="0"/>
          </a:p>
        </p:txBody>
      </p:sp>
      <p:sp>
        <p:nvSpPr>
          <p:cNvPr id="12" name="Slide Number Placeholder 11"/>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t>Click to edit Master title style</a:t>
            </a:r>
            <a:endParaRPr lang="en-US" dirty="0"/>
          </a:p>
        </p:txBody>
      </p:sp>
      <p:sp>
        <p:nvSpPr>
          <p:cNvPr id="2" name="Date Placeholder 1"/>
          <p:cNvSpPr>
            <a:spLocks noGrp="1"/>
          </p:cNvSpPr>
          <p:nvPr>
            <p:ph type="dt" sz="half" idx="10"/>
          </p:nvPr>
        </p:nvSpPr>
        <p:spPr/>
        <p:txBody>
          <a:bodyPr/>
          <a:lstStyle/>
          <a:p>
            <a:fld id="{5586B75A-687E-405C-8A0B-8D00578BA2C3}" type="datetimeFigureOut">
              <a:rPr lang="en-US" dirty="0"/>
              <a:pPr/>
              <a:t>4/27/2021</a:t>
            </a:fld>
            <a:endParaRPr lang="en-US" dirty="0"/>
          </a:p>
        </p:txBody>
      </p:sp>
      <p:sp>
        <p:nvSpPr>
          <p:cNvPr id="7" name="Footer Placeholder 6"/>
          <p:cNvSpPr>
            <a:spLocks noGrp="1"/>
          </p:cNvSpPr>
          <p:nvPr>
            <p:ph type="ftr" sz="quarter" idx="11"/>
          </p:nvPr>
        </p:nvSpPr>
        <p:spPr/>
        <p:txBody>
          <a:bodyPr/>
          <a:lstStyle/>
          <a:p>
            <a:endParaRPr lang="en-US" dirty="0"/>
          </a:p>
        </p:txBody>
      </p:sp>
      <p:sp>
        <p:nvSpPr>
          <p:cNvPr id="8" name="Slide Number Placeholder 7"/>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5586B75A-687E-405C-8A0B-8D00578BA2C3}" type="datetimeFigureOut">
              <a:rPr lang="en-US" dirty="0"/>
              <a:pPr/>
              <a:t>4/27/2021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baseline="0"/>
            </a:lvl1pPr>
          </a:lstStyle>
          <a:p>
            <a:r>
              <a:rPr lang="en-US"/>
              <a:t>Click to edit Master title style</a:t>
            </a:r>
            <a:endParaRPr lang="en-US" dirty="0"/>
          </a:p>
        </p:txBody>
      </p:sp>
      <p:sp>
        <p:nvSpPr>
          <p:cNvPr id="3" name="Content Placeholder 2"/>
          <p:cNvSpPr>
            <a:spLocks noGrp="1"/>
          </p:cNvSpPr>
          <p:nvPr>
            <p:ph idx="1"/>
          </p:nvPr>
        </p:nvSpPr>
        <p:spPr>
          <a:xfrm>
            <a:off x="3867912" y="868680"/>
            <a:ext cx="731520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6032" y="3494176"/>
            <a:ext cx="2834640" cy="2321990"/>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8" name="Date Placeholder 7"/>
          <p:cNvSpPr>
            <a:spLocks noGrp="1"/>
          </p:cNvSpPr>
          <p:nvPr>
            <p:ph type="dt" sz="half" idx="10"/>
          </p:nvPr>
        </p:nvSpPr>
        <p:spPr/>
        <p:txBody>
          <a:bodyPr/>
          <a:lstStyle/>
          <a:p>
            <a:fld id="{5586B75A-687E-405C-8A0B-8D00578BA2C3}" type="datetimeFigureOut">
              <a:rPr lang="en-US" dirty="0"/>
              <a:pPr/>
              <a:t>4/27/2021</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3570644" y="767419"/>
            <a:ext cx="8115230" cy="5330952"/>
          </a:xfrm>
          <a:solidFill>
            <a:schemeClr val="bg1">
              <a:lumMod val="75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256032" y="3493008"/>
            <a:ext cx="2834640" cy="2322576"/>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8" name="Date Placeholder 7"/>
          <p:cNvSpPr>
            <a:spLocks noGrp="1"/>
          </p:cNvSpPr>
          <p:nvPr>
            <p:ph type="dt" sz="half" idx="10"/>
          </p:nvPr>
        </p:nvSpPr>
        <p:spPr/>
        <p:txBody>
          <a:bodyPr/>
          <a:lstStyle/>
          <a:p>
            <a:fld id="{5586B75A-687E-405C-8A0B-8D00578BA2C3}" type="datetimeFigureOut">
              <a:rPr lang="en-US" dirty="0"/>
              <a:pPr/>
              <a:t>4/27/2021</a:t>
            </a:fld>
            <a:endParaRPr lang="en-US" dirty="0"/>
          </a:p>
        </p:txBody>
      </p:sp>
      <p:sp>
        <p:nvSpPr>
          <p:cNvPr id="9" name="Footer Placeholder 8"/>
          <p:cNvSpPr>
            <a:spLocks noGrp="1"/>
          </p:cNvSpPr>
          <p:nvPr>
            <p:ph type="ftr" sz="quarter" idx="11"/>
          </p:nvPr>
        </p:nvSpPr>
        <p:spPr>
          <a:xfrm>
            <a:off x="3499101" y="6356350"/>
            <a:ext cx="5911517" cy="365125"/>
          </a:xfrm>
        </p:spPr>
        <p:txBody>
          <a:bodyPr/>
          <a:lstStyle/>
          <a:p>
            <a:endParaRPr lang="en-US" dirty="0"/>
          </a:p>
        </p:txBody>
      </p:sp>
      <p:sp>
        <p:nvSpPr>
          <p:cNvPr id="10" name="Slide Number Placeholder 9"/>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758952"/>
            <a:ext cx="3443590" cy="53309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252919" y="1123837"/>
            <a:ext cx="2947482" cy="460118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8" name="Rectangle 37"/>
          <p:cNvSpPr/>
          <p:nvPr/>
        </p:nvSpPr>
        <p:spPr>
          <a:xfrm>
            <a:off x="11815864" y="758952"/>
            <a:ext cx="384048" cy="5330952"/>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Text Placeholder 2"/>
          <p:cNvSpPr>
            <a:spLocks noGrp="1"/>
          </p:cNvSpPr>
          <p:nvPr>
            <p:ph type="body" idx="1"/>
          </p:nvPr>
        </p:nvSpPr>
        <p:spPr>
          <a:xfrm>
            <a:off x="3869268" y="864108"/>
            <a:ext cx="7315200" cy="5120640"/>
          </a:xfrm>
          <a:prstGeom prst="rect">
            <a:avLst/>
          </a:prstGeom>
        </p:spPr>
        <p:txBody>
          <a:bodyPr vert="horz" lIns="91440" tIns="45720" rIns="91440" bIns="45720" rtlCol="0"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262465" y="6356350"/>
            <a:ext cx="2743200"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fld id="{5586B75A-687E-405C-8A0B-8D00578BA2C3}" type="datetimeFigureOut">
              <a:rPr lang="en-US" dirty="0"/>
              <a:pPr/>
              <a:t>4/27/2021</a:t>
            </a:fld>
            <a:endParaRPr lang="en-US" dirty="0"/>
          </a:p>
        </p:txBody>
      </p:sp>
      <p:sp>
        <p:nvSpPr>
          <p:cNvPr id="5" name="Footer Placeholder 4"/>
          <p:cNvSpPr>
            <a:spLocks noGrp="1"/>
          </p:cNvSpPr>
          <p:nvPr>
            <p:ph type="ftr" sz="quarter" idx="3"/>
          </p:nvPr>
        </p:nvSpPr>
        <p:spPr>
          <a:xfrm>
            <a:off x="3869268" y="6356350"/>
            <a:ext cx="5911517"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endParaRPr lang="en-US" dirty="0"/>
          </a:p>
        </p:txBody>
      </p:sp>
      <p:sp>
        <p:nvSpPr>
          <p:cNvPr id="6" name="Slide Number Placeholder 5"/>
          <p:cNvSpPr>
            <a:spLocks noGrp="1"/>
          </p:cNvSpPr>
          <p:nvPr>
            <p:ph type="sldNum" sz="quarter" idx="4"/>
          </p:nvPr>
        </p:nvSpPr>
        <p:spPr>
          <a:xfrm>
            <a:off x="10634135" y="6356350"/>
            <a:ext cx="1530927" cy="365125"/>
          </a:xfrm>
          <a:prstGeom prst="rect">
            <a:avLst/>
          </a:prstGeom>
        </p:spPr>
        <p:txBody>
          <a:bodyPr vert="horz" lIns="91440" tIns="45720" rIns="91440" bIns="45720" rtlCol="0" anchor="ctr"/>
          <a:lstStyle>
            <a:lvl1pPr algn="r">
              <a:defRPr sz="1200" b="1">
                <a:solidFill>
                  <a:schemeClr val="accent1"/>
                </a:solidFill>
              </a:defRPr>
            </a:lvl1pPr>
          </a:lstStyle>
          <a:p>
            <a:fld id="{4FAB73BC-B049-4115-A692-8D63A059BFB8}"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841" r:id="rId1"/>
    <p:sldLayoutId id="2147483842" r:id="rId2"/>
    <p:sldLayoutId id="2147483843" r:id="rId3"/>
    <p:sldLayoutId id="2147483844" r:id="rId4"/>
    <p:sldLayoutId id="2147483845" r:id="rId5"/>
    <p:sldLayoutId id="2147483846" r:id="rId6"/>
    <p:sldLayoutId id="2147483847" r:id="rId7"/>
    <p:sldLayoutId id="2147483848" r:id="rId8"/>
    <p:sldLayoutId id="2147483849" r:id="rId9"/>
    <p:sldLayoutId id="2147483850" r:id="rId10"/>
    <p:sldLayoutId id="2147483851" r:id="rId11"/>
  </p:sldLayoutIdLst>
  <p:hf sldNum="0" hdr="0" ftr="0" dt="0"/>
  <p:txStyles>
    <p:titleStyle>
      <a:lvl1pPr algn="l" defTabSz="914400" rtl="0" eaLnBrk="1" latinLnBrk="0" hangingPunct="1">
        <a:lnSpc>
          <a:spcPct val="90000"/>
        </a:lnSpc>
        <a:spcBef>
          <a:spcPct val="0"/>
        </a:spcBef>
        <a:buNone/>
        <a:defRPr sz="3600" kern="1200" spc="-60" baseline="0">
          <a:solidFill>
            <a:srgbClr val="FFFFFF"/>
          </a:solid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buClr>
        <a:buFont typeface="Wingdings 2" pitchFamily="18" charset="2"/>
        <a:buChar char=""/>
        <a:defRPr sz="2000" kern="1200">
          <a:solidFill>
            <a:schemeClr val="tx1">
              <a:lumMod val="65000"/>
              <a:lumOff val="35000"/>
            </a:schemeClr>
          </a:solidFill>
          <a:latin typeface="+mn-lt"/>
          <a:ea typeface="+mn-ea"/>
          <a:cs typeface="+mn-cs"/>
        </a:defRPr>
      </a:lvl1pPr>
      <a:lvl2pPr marL="6858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800" kern="1200">
          <a:solidFill>
            <a:schemeClr val="tx1">
              <a:lumMod val="65000"/>
              <a:lumOff val="35000"/>
            </a:schemeClr>
          </a:solidFill>
          <a:latin typeface="+mn-lt"/>
          <a:ea typeface="+mn-ea"/>
          <a:cs typeface="+mn-cs"/>
        </a:defRPr>
      </a:lvl2pPr>
      <a:lvl3pPr marL="11430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600" kern="1200">
          <a:solidFill>
            <a:schemeClr val="tx1">
              <a:lumMod val="65000"/>
              <a:lumOff val="35000"/>
            </a:schemeClr>
          </a:solidFill>
          <a:latin typeface="+mn-lt"/>
          <a:ea typeface="+mn-ea"/>
          <a:cs typeface="+mn-cs"/>
        </a:defRPr>
      </a:lvl3pPr>
      <a:lvl4pPr marL="16002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4pPr>
      <a:lvl5pPr marL="20574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8pPr>
      <a:lvl9pPr marL="38862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B9A902-6496-4967-97AB-057FD0BD079F}"/>
              </a:ext>
            </a:extLst>
          </p:cNvPr>
          <p:cNvSpPr>
            <a:spLocks noGrp="1"/>
          </p:cNvSpPr>
          <p:nvPr>
            <p:ph type="ctrTitle"/>
          </p:nvPr>
        </p:nvSpPr>
        <p:spPr/>
        <p:txBody>
          <a:bodyPr/>
          <a:lstStyle/>
          <a:p>
            <a:r>
              <a:rPr lang="en-US" dirty="0">
                <a:solidFill>
                  <a:schemeClr val="tx1"/>
                </a:solidFill>
              </a:rPr>
              <a:t>Retail Emergency Conditions Task Force (RECTF)</a:t>
            </a:r>
          </a:p>
        </p:txBody>
      </p:sp>
      <p:sp>
        <p:nvSpPr>
          <p:cNvPr id="3" name="Subtitle 2">
            <a:extLst>
              <a:ext uri="{FF2B5EF4-FFF2-40B4-BE49-F238E27FC236}">
                <a16:creationId xmlns:a16="http://schemas.microsoft.com/office/drawing/2014/main" id="{F0ED5CCE-D97F-4E17-9884-A4F37F35EB18}"/>
              </a:ext>
            </a:extLst>
          </p:cNvPr>
          <p:cNvSpPr>
            <a:spLocks noGrp="1"/>
          </p:cNvSpPr>
          <p:nvPr>
            <p:ph type="subTitle" idx="1"/>
          </p:nvPr>
        </p:nvSpPr>
        <p:spPr/>
        <p:txBody>
          <a:bodyPr/>
          <a:lstStyle/>
          <a:p>
            <a:r>
              <a:rPr lang="en-US" dirty="0">
                <a:solidFill>
                  <a:schemeClr val="tx1"/>
                </a:solidFill>
              </a:rPr>
              <a:t>May 4</a:t>
            </a:r>
            <a:r>
              <a:rPr lang="en-US" baseline="30000" dirty="0">
                <a:solidFill>
                  <a:schemeClr val="tx1"/>
                </a:solidFill>
              </a:rPr>
              <a:t>th</a:t>
            </a:r>
            <a:r>
              <a:rPr lang="en-US" dirty="0">
                <a:solidFill>
                  <a:schemeClr val="tx1"/>
                </a:solidFill>
              </a:rPr>
              <a:t>, 2021</a:t>
            </a:r>
          </a:p>
          <a:p>
            <a:r>
              <a:rPr lang="en-US" u="sng" dirty="0">
                <a:solidFill>
                  <a:schemeClr val="tx1"/>
                </a:solidFill>
              </a:rPr>
              <a:t>Co-Chairs</a:t>
            </a:r>
            <a:r>
              <a:rPr lang="en-US" dirty="0">
                <a:solidFill>
                  <a:schemeClr val="tx1"/>
                </a:solidFill>
              </a:rPr>
              <a:t>:  Jim Lee, AEP  &amp;  Sheri Wiegand, </a:t>
            </a:r>
            <a:r>
              <a:rPr lang="en-US" dirty="0" err="1">
                <a:solidFill>
                  <a:schemeClr val="tx1"/>
                </a:solidFill>
              </a:rPr>
              <a:t>Vistra</a:t>
            </a:r>
            <a:endParaRPr lang="en-US" dirty="0">
              <a:solidFill>
                <a:schemeClr val="tx1"/>
              </a:solidFill>
            </a:endParaRPr>
          </a:p>
        </p:txBody>
      </p:sp>
    </p:spTree>
    <p:extLst>
      <p:ext uri="{BB962C8B-B14F-4D97-AF65-F5344CB8AC3E}">
        <p14:creationId xmlns:p14="http://schemas.microsoft.com/office/powerpoint/2010/main" val="1221938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28EF65-1F7A-41E3-A4FB-D4ECE6FAE20F}"/>
              </a:ext>
            </a:extLst>
          </p:cNvPr>
          <p:cNvSpPr>
            <a:spLocks noGrp="1"/>
          </p:cNvSpPr>
          <p:nvPr>
            <p:ph type="title"/>
          </p:nvPr>
        </p:nvSpPr>
        <p:spPr>
          <a:xfrm>
            <a:off x="252919" y="1123837"/>
            <a:ext cx="2137100" cy="4601183"/>
          </a:xfrm>
        </p:spPr>
        <p:txBody>
          <a:bodyPr/>
          <a:lstStyle/>
          <a:p>
            <a:r>
              <a:rPr lang="en-US" dirty="0">
                <a:solidFill>
                  <a:schemeClr val="tx1"/>
                </a:solidFill>
              </a:rPr>
              <a:t>PURPOSE</a:t>
            </a:r>
          </a:p>
        </p:txBody>
      </p:sp>
      <p:sp>
        <p:nvSpPr>
          <p:cNvPr id="3" name="Content Placeholder 2">
            <a:extLst>
              <a:ext uri="{FF2B5EF4-FFF2-40B4-BE49-F238E27FC236}">
                <a16:creationId xmlns:a16="http://schemas.microsoft.com/office/drawing/2014/main" id="{A7405682-9378-4B88-B5F6-EA34B04BA562}"/>
              </a:ext>
            </a:extLst>
          </p:cNvPr>
          <p:cNvSpPr>
            <a:spLocks noGrp="1"/>
          </p:cNvSpPr>
          <p:nvPr>
            <p:ph idx="1"/>
          </p:nvPr>
        </p:nvSpPr>
        <p:spPr/>
        <p:txBody>
          <a:bodyPr>
            <a:normAutofit/>
          </a:bodyPr>
          <a:lstStyle/>
          <a:p>
            <a:pPr marL="0" indent="0">
              <a:buNone/>
            </a:pPr>
            <a:r>
              <a:rPr lang="en-US" sz="2400" dirty="0"/>
              <a:t>The Retail Emergency Conditions Task Force (RECTF) is a non-voting body that reports directly to the Retail Market Subcommittee (RMS). The RECTF may develop operational and policy recommendations for consideration by RMS as it relates to Retail-specific issues identified within the 2021 TAC Emergency Conditions Issues List assigned to or originated by RMS. </a:t>
            </a:r>
          </a:p>
          <a:p>
            <a:pPr marL="0" indent="0">
              <a:buNone/>
            </a:pPr>
            <a:endParaRPr lang="en-US" dirty="0"/>
          </a:p>
        </p:txBody>
      </p:sp>
    </p:spTree>
    <p:extLst>
      <p:ext uri="{BB962C8B-B14F-4D97-AF65-F5344CB8AC3E}">
        <p14:creationId xmlns:p14="http://schemas.microsoft.com/office/powerpoint/2010/main" val="42511066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C84A59-1150-4899-8A47-B8C8F2CDB8B7}"/>
              </a:ext>
            </a:extLst>
          </p:cNvPr>
          <p:cNvSpPr>
            <a:spLocks noGrp="1"/>
          </p:cNvSpPr>
          <p:nvPr>
            <p:ph type="title"/>
          </p:nvPr>
        </p:nvSpPr>
        <p:spPr/>
        <p:txBody>
          <a:bodyPr/>
          <a:lstStyle/>
          <a:p>
            <a:r>
              <a:rPr lang="en-US" dirty="0">
                <a:solidFill>
                  <a:schemeClr val="tx1"/>
                </a:solidFill>
              </a:rPr>
              <a:t>SCOPE</a:t>
            </a:r>
          </a:p>
        </p:txBody>
      </p:sp>
      <p:sp>
        <p:nvSpPr>
          <p:cNvPr id="3" name="Content Placeholder 2">
            <a:extLst>
              <a:ext uri="{FF2B5EF4-FFF2-40B4-BE49-F238E27FC236}">
                <a16:creationId xmlns:a16="http://schemas.microsoft.com/office/drawing/2014/main" id="{C9278CE7-8692-4DE5-A8BC-2123DF8EC946}"/>
              </a:ext>
            </a:extLst>
          </p:cNvPr>
          <p:cNvSpPr>
            <a:spLocks noGrp="1"/>
          </p:cNvSpPr>
          <p:nvPr>
            <p:ph idx="1"/>
          </p:nvPr>
        </p:nvSpPr>
        <p:spPr>
          <a:xfrm>
            <a:off x="3869268" y="864107"/>
            <a:ext cx="7315200" cy="5159321"/>
          </a:xfrm>
        </p:spPr>
        <p:txBody>
          <a:bodyPr>
            <a:normAutofit/>
          </a:bodyPr>
          <a:lstStyle/>
          <a:p>
            <a:pPr marL="0" indent="0">
              <a:buNone/>
            </a:pPr>
            <a:r>
              <a:rPr lang="en-US" dirty="0"/>
              <a:t>The RECTF will consider and recommend operational and policy recommendations for consideration by RMS including but not limited to:</a:t>
            </a:r>
          </a:p>
          <a:p>
            <a:pPr lvl="0"/>
            <a:r>
              <a:rPr lang="en-US" b="1" dirty="0"/>
              <a:t>Communications</a:t>
            </a:r>
            <a:r>
              <a:rPr lang="en-US" dirty="0"/>
              <a:t> of market events to Customer and other Market Participants by ERCOT, TDUs and REPs</a:t>
            </a:r>
          </a:p>
          <a:p>
            <a:pPr lvl="0"/>
            <a:r>
              <a:rPr lang="en-US" b="1" dirty="0"/>
              <a:t>Meter data expectations</a:t>
            </a:r>
            <a:r>
              <a:rPr lang="en-US" dirty="0"/>
              <a:t> during outage event including Validation, Editing, and Estimation (VEE) of meter data</a:t>
            </a:r>
          </a:p>
          <a:p>
            <a:pPr lvl="0"/>
            <a:r>
              <a:rPr lang="en-US" dirty="0"/>
              <a:t>Transparency of Market Participant Default and Uplift process including </a:t>
            </a:r>
            <a:r>
              <a:rPr lang="en-US" b="1" dirty="0"/>
              <a:t>Mass Transition &amp; Acquisition Transfer</a:t>
            </a:r>
            <a:endParaRPr lang="en-US" dirty="0"/>
          </a:p>
          <a:p>
            <a:pPr lvl="0"/>
            <a:r>
              <a:rPr lang="en-US" dirty="0"/>
              <a:t>Summer and Winter </a:t>
            </a:r>
            <a:r>
              <a:rPr lang="en-US" b="1" dirty="0"/>
              <a:t>Weather Preparedness</a:t>
            </a:r>
            <a:endParaRPr lang="en-US" dirty="0"/>
          </a:p>
          <a:p>
            <a:pPr marL="0" indent="0">
              <a:buNone/>
            </a:pPr>
            <a:endParaRPr lang="en-US" dirty="0"/>
          </a:p>
          <a:p>
            <a:pPr marL="0" indent="0">
              <a:buNone/>
            </a:pPr>
            <a:r>
              <a:rPr lang="en-US" dirty="0"/>
              <a:t>The RECTF shall report its progress to RMS as appropriate.  Other tasks may be added to the scope of work upon approval from RMS.</a:t>
            </a:r>
          </a:p>
          <a:p>
            <a:pPr marL="0" indent="0">
              <a:buNone/>
            </a:pPr>
            <a:endParaRPr lang="en-US" dirty="0"/>
          </a:p>
        </p:txBody>
      </p:sp>
    </p:spTree>
    <p:extLst>
      <p:ext uri="{BB962C8B-B14F-4D97-AF65-F5344CB8AC3E}">
        <p14:creationId xmlns:p14="http://schemas.microsoft.com/office/powerpoint/2010/main" val="41652907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C2D15C-ABB5-4C49-A8A0-C7A89A7208F7}"/>
              </a:ext>
            </a:extLst>
          </p:cNvPr>
          <p:cNvSpPr>
            <a:spLocks noGrp="1"/>
          </p:cNvSpPr>
          <p:nvPr>
            <p:ph type="title"/>
          </p:nvPr>
        </p:nvSpPr>
        <p:spPr>
          <a:xfrm>
            <a:off x="252918" y="1123837"/>
            <a:ext cx="3177292" cy="4601183"/>
          </a:xfrm>
        </p:spPr>
        <p:txBody>
          <a:bodyPr/>
          <a:lstStyle/>
          <a:p>
            <a:r>
              <a:rPr lang="en-US" dirty="0">
                <a:solidFill>
                  <a:schemeClr val="tx1"/>
                </a:solidFill>
              </a:rPr>
              <a:t>PARTICIPATION</a:t>
            </a:r>
          </a:p>
        </p:txBody>
      </p:sp>
      <p:sp>
        <p:nvSpPr>
          <p:cNvPr id="3" name="Content Placeholder 2">
            <a:extLst>
              <a:ext uri="{FF2B5EF4-FFF2-40B4-BE49-F238E27FC236}">
                <a16:creationId xmlns:a16="http://schemas.microsoft.com/office/drawing/2014/main" id="{B3641A8D-140F-4313-9A58-25566B9FC4AF}"/>
              </a:ext>
            </a:extLst>
          </p:cNvPr>
          <p:cNvSpPr>
            <a:spLocks noGrp="1"/>
          </p:cNvSpPr>
          <p:nvPr>
            <p:ph idx="1"/>
          </p:nvPr>
        </p:nvSpPr>
        <p:spPr/>
        <p:txBody>
          <a:bodyPr>
            <a:normAutofit fontScale="92500" lnSpcReduction="20000"/>
          </a:bodyPr>
          <a:lstStyle/>
          <a:p>
            <a:pPr marL="0" indent="0">
              <a:buNone/>
            </a:pPr>
            <a:r>
              <a:rPr lang="en-US" b="1" i="1" dirty="0"/>
              <a:t>Participation:</a:t>
            </a:r>
            <a:endParaRPr lang="en-US" dirty="0"/>
          </a:p>
          <a:p>
            <a:r>
              <a:rPr lang="en-US" dirty="0"/>
              <a:t>The RECTF will be led by co-chairs consisting of ERCOT stakeholders. ERCOT Staff will support the development of agenda and meeting materials. RECTF will provide the opportunity for involvement and contributions from stakeholders across the spectrum, including but not limited to:</a:t>
            </a:r>
          </a:p>
          <a:p>
            <a:pPr lvl="1"/>
            <a:r>
              <a:rPr lang="en-US" dirty="0"/>
              <a:t>ERCOT Market Participants</a:t>
            </a:r>
          </a:p>
          <a:p>
            <a:pPr lvl="1"/>
            <a:r>
              <a:rPr lang="en-US" dirty="0"/>
              <a:t>ERCOT corporate members</a:t>
            </a:r>
          </a:p>
          <a:p>
            <a:pPr lvl="1"/>
            <a:r>
              <a:rPr lang="en-US" dirty="0"/>
              <a:t>PUCT Staff and delegates </a:t>
            </a:r>
          </a:p>
          <a:p>
            <a:pPr lvl="1"/>
            <a:r>
              <a:rPr lang="en-US" dirty="0"/>
              <a:t>Independent Market Monitor (IMM)</a:t>
            </a:r>
          </a:p>
          <a:p>
            <a:pPr lvl="1"/>
            <a:r>
              <a:rPr lang="en-US" dirty="0"/>
              <a:t>OPUC Staff</a:t>
            </a:r>
          </a:p>
          <a:p>
            <a:pPr lvl="1"/>
            <a:r>
              <a:rPr lang="en-US" dirty="0"/>
              <a:t>Consumers</a:t>
            </a:r>
          </a:p>
          <a:p>
            <a:pPr lvl="1"/>
            <a:r>
              <a:rPr lang="en-US" dirty="0"/>
              <a:t>Interested parties</a:t>
            </a:r>
          </a:p>
          <a:p>
            <a:r>
              <a:rPr lang="en-US" dirty="0"/>
              <a:t>The RECTF shall meet as needed and all meetings shall be open to the public.  RECTF participants are encouraged to be present at each meeting in order to maintain continuity in the process.  RECTF leadership is responsible for and has the right to direct and assign tasks to RECTF sub-groups or individual members. </a:t>
            </a:r>
          </a:p>
          <a:p>
            <a:pPr marL="0" indent="0">
              <a:buNone/>
            </a:pPr>
            <a:r>
              <a:rPr lang="en-US" dirty="0"/>
              <a:t> </a:t>
            </a:r>
          </a:p>
          <a:p>
            <a:pPr marL="0" indent="0">
              <a:buNone/>
            </a:pPr>
            <a:endParaRPr lang="en-US" dirty="0"/>
          </a:p>
        </p:txBody>
      </p:sp>
    </p:spTree>
    <p:extLst>
      <p:ext uri="{BB962C8B-B14F-4D97-AF65-F5344CB8AC3E}">
        <p14:creationId xmlns:p14="http://schemas.microsoft.com/office/powerpoint/2010/main" val="13030885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003AE2-26FA-47A8-B3E6-F862149D521C}"/>
              </a:ext>
            </a:extLst>
          </p:cNvPr>
          <p:cNvSpPr>
            <a:spLocks noGrp="1"/>
          </p:cNvSpPr>
          <p:nvPr>
            <p:ph type="title"/>
          </p:nvPr>
        </p:nvSpPr>
        <p:spPr/>
        <p:txBody>
          <a:bodyPr/>
          <a:lstStyle/>
          <a:p>
            <a:r>
              <a:rPr lang="en-US" dirty="0">
                <a:solidFill>
                  <a:schemeClr val="tx1"/>
                </a:solidFill>
              </a:rPr>
              <a:t>DURATION</a:t>
            </a:r>
            <a:br>
              <a:rPr lang="en-US" dirty="0">
                <a:solidFill>
                  <a:schemeClr val="tx1"/>
                </a:solidFill>
              </a:rPr>
            </a:br>
            <a:r>
              <a:rPr lang="en-US" dirty="0">
                <a:solidFill>
                  <a:schemeClr val="tx1"/>
                </a:solidFill>
              </a:rPr>
              <a:t>&amp; </a:t>
            </a:r>
            <a:br>
              <a:rPr lang="en-US" dirty="0">
                <a:solidFill>
                  <a:schemeClr val="tx1"/>
                </a:solidFill>
              </a:rPr>
            </a:br>
            <a:r>
              <a:rPr lang="en-US" dirty="0">
                <a:solidFill>
                  <a:schemeClr val="tx1"/>
                </a:solidFill>
              </a:rPr>
              <a:t>PROCEDURAL</a:t>
            </a:r>
            <a:br>
              <a:rPr lang="en-US" dirty="0">
                <a:solidFill>
                  <a:schemeClr val="tx1"/>
                </a:solidFill>
              </a:rPr>
            </a:br>
            <a:r>
              <a:rPr lang="en-US" dirty="0">
                <a:solidFill>
                  <a:schemeClr val="tx1"/>
                </a:solidFill>
              </a:rPr>
              <a:t>GUIDELINES</a:t>
            </a:r>
          </a:p>
        </p:txBody>
      </p:sp>
      <p:sp>
        <p:nvSpPr>
          <p:cNvPr id="3" name="Content Placeholder 2">
            <a:extLst>
              <a:ext uri="{FF2B5EF4-FFF2-40B4-BE49-F238E27FC236}">
                <a16:creationId xmlns:a16="http://schemas.microsoft.com/office/drawing/2014/main" id="{9FC4FBE8-D52F-494E-8975-0DA5BCAB79B1}"/>
              </a:ext>
            </a:extLst>
          </p:cNvPr>
          <p:cNvSpPr>
            <a:spLocks noGrp="1"/>
          </p:cNvSpPr>
          <p:nvPr>
            <p:ph idx="1"/>
          </p:nvPr>
        </p:nvSpPr>
        <p:spPr/>
        <p:txBody>
          <a:bodyPr/>
          <a:lstStyle/>
          <a:p>
            <a:pPr marL="0" indent="0">
              <a:buNone/>
            </a:pPr>
            <a:r>
              <a:rPr lang="en-US" b="1" i="1" dirty="0"/>
              <a:t>Duration:</a:t>
            </a:r>
            <a:endParaRPr lang="en-US" dirty="0"/>
          </a:p>
          <a:p>
            <a:r>
              <a:rPr lang="en-US" dirty="0"/>
              <a:t>The RECTF will continue until such time as RMS dissolves the Task Force.</a:t>
            </a:r>
          </a:p>
          <a:p>
            <a:pPr marL="0" indent="0">
              <a:buNone/>
            </a:pPr>
            <a:r>
              <a:rPr lang="en-US" dirty="0"/>
              <a:t> </a:t>
            </a:r>
          </a:p>
          <a:p>
            <a:pPr marL="0" indent="0">
              <a:buNone/>
            </a:pPr>
            <a:r>
              <a:rPr lang="en-US" b="1" i="1" dirty="0"/>
              <a:t>Procedural Guidelines:</a:t>
            </a:r>
            <a:endParaRPr lang="en-US" dirty="0"/>
          </a:p>
          <a:p>
            <a:r>
              <a:rPr lang="en-US" dirty="0"/>
              <a:t>The RECTF is not a voting body.  The RECTF will strive to achieve consensus on issues and will report to RMS accordingly.  When consensus cannot be achieved on an issue, the issue should be fully described and options presented to the RMS for disposition.</a:t>
            </a:r>
          </a:p>
          <a:p>
            <a:pPr marL="0" indent="0">
              <a:buNone/>
            </a:pPr>
            <a:endParaRPr lang="en-US" dirty="0"/>
          </a:p>
        </p:txBody>
      </p:sp>
    </p:spTree>
    <p:extLst>
      <p:ext uri="{BB962C8B-B14F-4D97-AF65-F5344CB8AC3E}">
        <p14:creationId xmlns:p14="http://schemas.microsoft.com/office/powerpoint/2010/main" val="20899483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AA4D6D-6F32-4048-80C4-808504AC4D7A}"/>
              </a:ext>
            </a:extLst>
          </p:cNvPr>
          <p:cNvSpPr>
            <a:spLocks noGrp="1"/>
          </p:cNvSpPr>
          <p:nvPr>
            <p:ph type="title"/>
          </p:nvPr>
        </p:nvSpPr>
        <p:spPr/>
        <p:txBody>
          <a:bodyPr/>
          <a:lstStyle/>
          <a:p>
            <a:r>
              <a:rPr lang="en-US" dirty="0">
                <a:solidFill>
                  <a:schemeClr val="tx1"/>
                </a:solidFill>
              </a:rPr>
              <a:t>PROPOSED MEETING DATES</a:t>
            </a:r>
            <a:br>
              <a:rPr lang="en-US" dirty="0">
                <a:solidFill>
                  <a:schemeClr val="tx1"/>
                </a:solidFill>
              </a:rPr>
            </a:br>
            <a:r>
              <a:rPr lang="en-US" dirty="0">
                <a:solidFill>
                  <a:schemeClr val="tx1"/>
                </a:solidFill>
              </a:rPr>
              <a:t>2021</a:t>
            </a:r>
          </a:p>
        </p:txBody>
      </p:sp>
      <p:sp>
        <p:nvSpPr>
          <p:cNvPr id="3" name="Content Placeholder 2">
            <a:extLst>
              <a:ext uri="{FF2B5EF4-FFF2-40B4-BE49-F238E27FC236}">
                <a16:creationId xmlns:a16="http://schemas.microsoft.com/office/drawing/2014/main" id="{84D4712D-4898-461C-B24B-5A5C57F501AC}"/>
              </a:ext>
            </a:extLst>
          </p:cNvPr>
          <p:cNvSpPr>
            <a:spLocks noGrp="1"/>
          </p:cNvSpPr>
          <p:nvPr>
            <p:ph idx="1"/>
          </p:nvPr>
        </p:nvSpPr>
        <p:spPr/>
        <p:txBody>
          <a:bodyPr/>
          <a:lstStyle/>
          <a:p>
            <a:r>
              <a:rPr lang="en-US" dirty="0"/>
              <a:t>Tues, May 18</a:t>
            </a:r>
          </a:p>
          <a:p>
            <a:r>
              <a:rPr lang="en-US" dirty="0"/>
              <a:t>Tues, June 29</a:t>
            </a:r>
          </a:p>
          <a:p>
            <a:r>
              <a:rPr lang="en-US" dirty="0"/>
              <a:t>Tues, July 27</a:t>
            </a:r>
          </a:p>
          <a:p>
            <a:r>
              <a:rPr lang="en-US" dirty="0"/>
              <a:t>Tues, Aug 24</a:t>
            </a:r>
          </a:p>
          <a:p>
            <a:r>
              <a:rPr lang="en-US" dirty="0"/>
              <a:t>Tues, Sept 28</a:t>
            </a:r>
          </a:p>
          <a:p>
            <a:r>
              <a:rPr lang="en-US" dirty="0"/>
              <a:t>Tues, Oct 26</a:t>
            </a:r>
          </a:p>
          <a:p>
            <a:r>
              <a:rPr lang="en-US" dirty="0"/>
              <a:t>Tues, Nov 30</a:t>
            </a:r>
          </a:p>
          <a:p>
            <a:endParaRPr lang="en-US" dirty="0"/>
          </a:p>
        </p:txBody>
      </p:sp>
    </p:spTree>
    <p:extLst>
      <p:ext uri="{BB962C8B-B14F-4D97-AF65-F5344CB8AC3E}">
        <p14:creationId xmlns:p14="http://schemas.microsoft.com/office/powerpoint/2010/main" val="621892483"/>
      </p:ext>
    </p:extLst>
  </p:cSld>
  <p:clrMapOvr>
    <a:masterClrMapping/>
  </p:clrMapOvr>
</p:sld>
</file>

<file path=ppt/theme/theme1.xml><?xml version="1.0" encoding="utf-8"?>
<a:theme xmlns:a="http://schemas.openxmlformats.org/drawingml/2006/main" name="Frame">
  <a:themeElements>
    <a:clrScheme name="Frame">
      <a:dk1>
        <a:srgbClr val="000000"/>
      </a:dk1>
      <a:lt1>
        <a:srgbClr val="FFFFFF"/>
      </a:lt1>
      <a:dk2>
        <a:srgbClr val="545454"/>
      </a:dk2>
      <a:lt2>
        <a:srgbClr val="BFBFBF"/>
      </a:lt2>
      <a:accent1>
        <a:srgbClr val="40BAD2"/>
      </a:accent1>
      <a:accent2>
        <a:srgbClr val="FAB900"/>
      </a:accent2>
      <a:accent3>
        <a:srgbClr val="90BB23"/>
      </a:accent3>
      <a:accent4>
        <a:srgbClr val="EE7008"/>
      </a:accent4>
      <a:accent5>
        <a:srgbClr val="1AB39F"/>
      </a:accent5>
      <a:accent6>
        <a:srgbClr val="D5393D"/>
      </a:accent6>
      <a:hlink>
        <a:srgbClr val="90BB23"/>
      </a:hlink>
      <a:folHlink>
        <a:srgbClr val="EE7008"/>
      </a:folHlink>
    </a:clrScheme>
    <a:fontScheme name="Frame">
      <a:maj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Frame">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20000"/>
                <a:lumMod val="102000"/>
              </a:schemeClr>
            </a:gs>
            <a:gs pos="48000">
              <a:schemeClr val="phClr">
                <a:tint val="98000"/>
                <a:shade val="90000"/>
                <a:satMod val="110000"/>
                <a:lumMod val="103000"/>
              </a:schemeClr>
            </a:gs>
            <a:gs pos="100000">
              <a:schemeClr val="phClr">
                <a:tint val="98000"/>
                <a:shade val="80000"/>
                <a:satMod val="100000"/>
              </a:schemeClr>
            </a:gs>
          </a:gsLst>
          <a:lin ang="5400000" scaled="0"/>
        </a:gradFill>
      </a:bgFillStyleLst>
    </a:fmtScheme>
  </a:themeElements>
  <a:objectDefaults/>
  <a:extraClrSchemeLst/>
  <a:extLst>
    <a:ext uri="{05A4C25C-085E-4340-85A3-A5531E510DB2}">
      <thm15:themeFamily xmlns:thm15="http://schemas.microsoft.com/office/thememl/2012/main" name="Frame" id="{F226E7A2-7162-461C-9490-D27D9DC04E43}" vid="{629A0216-3BBD-45C0-B63F-2683BEA18F60}"/>
    </a:ext>
  </a:extLst>
</a:theme>
</file>

<file path=docProps/app.xml><?xml version="1.0" encoding="utf-8"?>
<Properties xmlns="http://schemas.openxmlformats.org/officeDocument/2006/extended-properties" xmlns:vt="http://schemas.openxmlformats.org/officeDocument/2006/docPropsVTypes">
  <Template>TM03457475[[fn=Frame]]</Template>
  <TotalTime>23</TotalTime>
  <Words>301</Words>
  <Application>Microsoft Office PowerPoint</Application>
  <PresentationFormat>Widescreen</PresentationFormat>
  <Paragraphs>39</Paragraphs>
  <Slides>6</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6</vt:i4>
      </vt:variant>
    </vt:vector>
  </HeadingPairs>
  <TitlesOfParts>
    <vt:vector size="9" baseType="lpstr">
      <vt:lpstr>Corbel</vt:lpstr>
      <vt:lpstr>Wingdings 2</vt:lpstr>
      <vt:lpstr>Frame</vt:lpstr>
      <vt:lpstr>Retail Emergency Conditions Task Force (RECTF)</vt:lpstr>
      <vt:lpstr>PURPOSE</vt:lpstr>
      <vt:lpstr>SCOPE</vt:lpstr>
      <vt:lpstr>PARTICIPATION</vt:lpstr>
      <vt:lpstr>DURATION &amp;  PROCEDURAL GUIDELINES</vt:lpstr>
      <vt:lpstr>PROPOSED MEETING DATES 2021</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Retail Emergency Conditions Task Force (RECTF)</dc:title>
  <dc:creator>Wiegand, Sheri</dc:creator>
  <cp:lastModifiedBy>Wiegand, Sheri</cp:lastModifiedBy>
  <cp:revision>4</cp:revision>
  <dcterms:created xsi:type="dcterms:W3CDTF">2021-04-26T22:19:13Z</dcterms:created>
  <dcterms:modified xsi:type="dcterms:W3CDTF">2021-04-27T13:27:16Z</dcterms:modified>
</cp:coreProperties>
</file>