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4"/>
    <p:sldMasterId id="2147483668" r:id="rId5"/>
    <p:sldMasterId id="2147483670" r:id="rId6"/>
  </p:sldMasterIdLst>
  <p:notesMasterIdLst>
    <p:notesMasterId r:id="rId22"/>
  </p:notesMasterIdLst>
  <p:handoutMasterIdLst>
    <p:handoutMasterId r:id="rId23"/>
  </p:handoutMasterIdLst>
  <p:sldIdLst>
    <p:sldId id="260" r:id="rId7"/>
    <p:sldId id="313" r:id="rId8"/>
    <p:sldId id="303" r:id="rId9"/>
    <p:sldId id="301" r:id="rId10"/>
    <p:sldId id="300" r:id="rId11"/>
    <p:sldId id="299" r:id="rId12"/>
    <p:sldId id="296" r:id="rId13"/>
    <p:sldId id="314" r:id="rId14"/>
    <p:sldId id="304" r:id="rId15"/>
    <p:sldId id="310" r:id="rId16"/>
    <p:sldId id="309" r:id="rId17"/>
    <p:sldId id="295" r:id="rId18"/>
    <p:sldId id="316" r:id="rId19"/>
    <p:sldId id="293" r:id="rId20"/>
    <p:sldId id="315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AAAF"/>
    <a:srgbClr val="890C58"/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57" autoAdjust="0"/>
    <p:restoredTop sz="86313" autoAdjust="0"/>
  </p:normalViewPr>
  <p:slideViewPr>
    <p:cSldViewPr showGuides="1">
      <p:cViewPr>
        <p:scale>
          <a:sx n="75" d="100"/>
          <a:sy n="75" d="100"/>
        </p:scale>
        <p:origin x="152" y="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SCR811\IH_ForecastEval_v1.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SCR811\IH_ForecastEval_v1.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SCR811\IH_ForecastEval_v1.1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SCR811\IH_ForecastEval_v1.1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SCR811\IH_ForecastEval_v1.1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Histogram</a:t>
            </a:r>
            <a:r>
              <a:rPr lang="en-US" baseline="0"/>
              <a:t> of PSSR Error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'PSRR Histograms'!$D$1</c:f>
              <c:strCache>
                <c:ptCount val="1"/>
                <c:pt idx="0">
                  <c:v>Persistence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'PSRR Histograms'!$C$2:$C$15</c:f>
              <c:strCache>
                <c:ptCount val="14"/>
                <c:pt idx="0">
                  <c:v>-9999 to -300</c:v>
                </c:pt>
                <c:pt idx="1">
                  <c:v>-300 to -250</c:v>
                </c:pt>
                <c:pt idx="2">
                  <c:v>-250 to -200</c:v>
                </c:pt>
                <c:pt idx="3">
                  <c:v>-200 to -150</c:v>
                </c:pt>
                <c:pt idx="4">
                  <c:v>-150 to -100</c:v>
                </c:pt>
                <c:pt idx="5">
                  <c:v>-100 to -50</c:v>
                </c:pt>
                <c:pt idx="6">
                  <c:v>-50 to 0</c:v>
                </c:pt>
                <c:pt idx="7">
                  <c:v>0 to 50</c:v>
                </c:pt>
                <c:pt idx="8">
                  <c:v>50 to 100</c:v>
                </c:pt>
                <c:pt idx="9">
                  <c:v>100 to 150</c:v>
                </c:pt>
                <c:pt idx="10">
                  <c:v>150 to 200</c:v>
                </c:pt>
                <c:pt idx="11">
                  <c:v>200 to 250</c:v>
                </c:pt>
                <c:pt idx="12">
                  <c:v>250 to 300</c:v>
                </c:pt>
                <c:pt idx="13">
                  <c:v>300 to 9999</c:v>
                </c:pt>
              </c:strCache>
            </c:strRef>
          </c:cat>
          <c:val>
            <c:numRef>
              <c:f>'PSRR Histograms'!$D$2:$D$15</c:f>
              <c:numCache>
                <c:formatCode>General</c:formatCode>
                <c:ptCount val="14"/>
                <c:pt idx="0">
                  <c:v>19</c:v>
                </c:pt>
                <c:pt idx="1">
                  <c:v>21</c:v>
                </c:pt>
                <c:pt idx="2">
                  <c:v>15</c:v>
                </c:pt>
                <c:pt idx="3">
                  <c:v>18</c:v>
                </c:pt>
                <c:pt idx="4">
                  <c:v>40</c:v>
                </c:pt>
                <c:pt idx="5">
                  <c:v>86</c:v>
                </c:pt>
                <c:pt idx="6">
                  <c:v>266</c:v>
                </c:pt>
                <c:pt idx="7">
                  <c:v>300</c:v>
                </c:pt>
                <c:pt idx="8">
                  <c:v>107</c:v>
                </c:pt>
                <c:pt idx="9">
                  <c:v>35</c:v>
                </c:pt>
                <c:pt idx="10">
                  <c:v>22</c:v>
                </c:pt>
                <c:pt idx="11">
                  <c:v>19</c:v>
                </c:pt>
                <c:pt idx="12">
                  <c:v>7</c:v>
                </c:pt>
                <c:pt idx="13">
                  <c:v>22</c:v>
                </c:pt>
              </c:numCache>
            </c:numRef>
          </c:val>
        </c:ser>
        <c:ser>
          <c:idx val="2"/>
          <c:order val="3"/>
          <c:tx>
            <c:v>Intra-Hour Forecast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'PSRR Histograms'!$C$2:$C$15</c:f>
              <c:strCache>
                <c:ptCount val="14"/>
                <c:pt idx="0">
                  <c:v>-9999 to -300</c:v>
                </c:pt>
                <c:pt idx="1">
                  <c:v>-300 to -250</c:v>
                </c:pt>
                <c:pt idx="2">
                  <c:v>-250 to -200</c:v>
                </c:pt>
                <c:pt idx="3">
                  <c:v>-200 to -150</c:v>
                </c:pt>
                <c:pt idx="4">
                  <c:v>-150 to -100</c:v>
                </c:pt>
                <c:pt idx="5">
                  <c:v>-100 to -50</c:v>
                </c:pt>
                <c:pt idx="6">
                  <c:v>-50 to 0</c:v>
                </c:pt>
                <c:pt idx="7">
                  <c:v>0 to 50</c:v>
                </c:pt>
                <c:pt idx="8">
                  <c:v>50 to 100</c:v>
                </c:pt>
                <c:pt idx="9">
                  <c:v>100 to 150</c:v>
                </c:pt>
                <c:pt idx="10">
                  <c:v>150 to 200</c:v>
                </c:pt>
                <c:pt idx="11">
                  <c:v>200 to 250</c:v>
                </c:pt>
                <c:pt idx="12">
                  <c:v>250 to 300</c:v>
                </c:pt>
                <c:pt idx="13">
                  <c:v>300 to 9999</c:v>
                </c:pt>
              </c:strCache>
            </c:strRef>
          </c:cat>
          <c:val>
            <c:numRef>
              <c:f>'PSRR Histograms'!$G$2:$G$15</c:f>
              <c:numCache>
                <c:formatCode>General</c:formatCode>
                <c:ptCount val="14"/>
                <c:pt idx="0">
                  <c:v>9</c:v>
                </c:pt>
                <c:pt idx="1">
                  <c:v>10</c:v>
                </c:pt>
                <c:pt idx="2">
                  <c:v>9</c:v>
                </c:pt>
                <c:pt idx="3">
                  <c:v>25</c:v>
                </c:pt>
                <c:pt idx="4">
                  <c:v>43</c:v>
                </c:pt>
                <c:pt idx="5">
                  <c:v>94</c:v>
                </c:pt>
                <c:pt idx="6">
                  <c:v>323</c:v>
                </c:pt>
                <c:pt idx="7">
                  <c:v>276</c:v>
                </c:pt>
                <c:pt idx="8">
                  <c:v>102</c:v>
                </c:pt>
                <c:pt idx="9">
                  <c:v>33</c:v>
                </c:pt>
                <c:pt idx="10">
                  <c:v>17</c:v>
                </c:pt>
                <c:pt idx="11">
                  <c:v>14</c:v>
                </c:pt>
                <c:pt idx="12">
                  <c:v>12</c:v>
                </c:pt>
                <c:pt idx="13">
                  <c:v>10</c:v>
                </c:pt>
              </c:numCache>
            </c:numRef>
          </c:val>
        </c:ser>
        <c:ser>
          <c:idx val="4"/>
          <c:order val="5"/>
          <c:tx>
            <c:strRef>
              <c:f>'PSRR Histograms'!$I$1</c:f>
              <c:strCache>
                <c:ptCount val="1"/>
                <c:pt idx="0">
                  <c:v>STPPF Method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'PSRR Histograms'!$C$2:$C$15</c:f>
              <c:strCache>
                <c:ptCount val="14"/>
                <c:pt idx="0">
                  <c:v>-9999 to -300</c:v>
                </c:pt>
                <c:pt idx="1">
                  <c:v>-300 to -250</c:v>
                </c:pt>
                <c:pt idx="2">
                  <c:v>-250 to -200</c:v>
                </c:pt>
                <c:pt idx="3">
                  <c:v>-200 to -150</c:v>
                </c:pt>
                <c:pt idx="4">
                  <c:v>-150 to -100</c:v>
                </c:pt>
                <c:pt idx="5">
                  <c:v>-100 to -50</c:v>
                </c:pt>
                <c:pt idx="6">
                  <c:v>-50 to 0</c:v>
                </c:pt>
                <c:pt idx="7">
                  <c:v>0 to 50</c:v>
                </c:pt>
                <c:pt idx="8">
                  <c:v>50 to 100</c:v>
                </c:pt>
                <c:pt idx="9">
                  <c:v>100 to 150</c:v>
                </c:pt>
                <c:pt idx="10">
                  <c:v>150 to 200</c:v>
                </c:pt>
                <c:pt idx="11">
                  <c:v>200 to 250</c:v>
                </c:pt>
                <c:pt idx="12">
                  <c:v>250 to 300</c:v>
                </c:pt>
                <c:pt idx="13">
                  <c:v>300 to 9999</c:v>
                </c:pt>
              </c:strCache>
            </c:strRef>
          </c:cat>
          <c:val>
            <c:numRef>
              <c:f>'PSRR Histograms'!$I$2:$I$15</c:f>
              <c:numCache>
                <c:formatCode>General</c:formatCode>
                <c:ptCount val="14"/>
                <c:pt idx="0">
                  <c:v>11</c:v>
                </c:pt>
                <c:pt idx="1">
                  <c:v>4</c:v>
                </c:pt>
                <c:pt idx="2">
                  <c:v>7</c:v>
                </c:pt>
                <c:pt idx="3">
                  <c:v>12</c:v>
                </c:pt>
                <c:pt idx="4">
                  <c:v>36</c:v>
                </c:pt>
                <c:pt idx="5">
                  <c:v>102</c:v>
                </c:pt>
                <c:pt idx="6">
                  <c:v>321</c:v>
                </c:pt>
                <c:pt idx="7">
                  <c:v>316</c:v>
                </c:pt>
                <c:pt idx="8">
                  <c:v>94</c:v>
                </c:pt>
                <c:pt idx="9">
                  <c:v>36</c:v>
                </c:pt>
                <c:pt idx="10">
                  <c:v>19</c:v>
                </c:pt>
                <c:pt idx="11">
                  <c:v>12</c:v>
                </c:pt>
                <c:pt idx="12">
                  <c:v>5</c:v>
                </c:pt>
                <c:pt idx="1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3867480"/>
        <c:axId val="613864344"/>
        <c:extLst>
          <c:ext xmlns:c15="http://schemas.microsoft.com/office/drawing/2012/chart" uri="{02D57815-91ED-43cb-92C2-25804820EDAC}">
            <c15:filteredBarSeries>
              <c15:ser>
                <c:idx val="5"/>
                <c:order val="1"/>
                <c:tx>
                  <c:strRef>
                    <c:extLst>
                      <c:ext uri="{02D57815-91ED-43cb-92C2-25804820EDAC}">
                        <c15:formulaRef>
                          <c15:sqref>'PSRR Histograms'!$E$1</c15:sqref>
                        </c15:formulaRef>
                      </c:ext>
                    </c:extLst>
                    <c:strCache>
                      <c:ptCount val="1"/>
                      <c:pt idx="0">
                        <c:v>Persistence Ramp 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val>
                  <c:numRef>
                    <c:extLst>
                      <c:ext uri="{02D57815-91ED-43cb-92C2-25804820EDAC}">
                        <c15:formulaRef>
                          <c15:sqref>'PSRR Histograms'!$E$2:$E$15</c15:sqref>
                        </c15:formulaRef>
                      </c:ext>
                    </c:extLst>
                    <c:numCache>
                      <c:formatCode>General</c:formatCode>
                      <c:ptCount val="14"/>
                      <c:pt idx="0">
                        <c:v>17</c:v>
                      </c:pt>
                      <c:pt idx="1">
                        <c:v>10</c:v>
                      </c:pt>
                      <c:pt idx="2">
                        <c:v>13</c:v>
                      </c:pt>
                      <c:pt idx="3">
                        <c:v>25</c:v>
                      </c:pt>
                      <c:pt idx="4">
                        <c:v>39</c:v>
                      </c:pt>
                      <c:pt idx="5">
                        <c:v>81</c:v>
                      </c:pt>
                      <c:pt idx="6">
                        <c:v>262</c:v>
                      </c:pt>
                      <c:pt idx="7">
                        <c:v>343</c:v>
                      </c:pt>
                      <c:pt idx="8">
                        <c:v>93</c:v>
                      </c:pt>
                      <c:pt idx="9">
                        <c:v>36</c:v>
                      </c:pt>
                      <c:pt idx="10">
                        <c:v>21</c:v>
                      </c:pt>
                      <c:pt idx="11">
                        <c:v>12</c:v>
                      </c:pt>
                      <c:pt idx="12">
                        <c:v>5</c:v>
                      </c:pt>
                      <c:pt idx="13">
                        <c:v>20</c:v>
                      </c:pt>
                    </c:numCache>
                  </c:numRef>
                </c:val>
              </c15:ser>
            </c15:filteredBarSeries>
            <c15:filteredBarSeries>
              <c15:ser>
                <c:idx val="1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'PSRR Histograms'!$F$1</c15:sqref>
                        </c15:formulaRef>
                      </c:ext>
                    </c:extLst>
                    <c:strCache>
                      <c:ptCount val="1"/>
                      <c:pt idx="0">
                        <c:v>Direct SG0 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'PSRR Histograms'!$C$2:$C$15</c15:sqref>
                        </c15:formulaRef>
                      </c:ext>
                    </c:extLst>
                    <c:strCache>
                      <c:ptCount val="14"/>
                      <c:pt idx="0">
                        <c:v>-9999 to -300</c:v>
                      </c:pt>
                      <c:pt idx="1">
                        <c:v>-300 to -250</c:v>
                      </c:pt>
                      <c:pt idx="2">
                        <c:v>-250 to -200</c:v>
                      </c:pt>
                      <c:pt idx="3">
                        <c:v>-200 to -150</c:v>
                      </c:pt>
                      <c:pt idx="4">
                        <c:v>-150 to -100</c:v>
                      </c:pt>
                      <c:pt idx="5">
                        <c:v>-100 to -50</c:v>
                      </c:pt>
                      <c:pt idx="6">
                        <c:v>-50 to 0</c:v>
                      </c:pt>
                      <c:pt idx="7">
                        <c:v>0 to 50</c:v>
                      </c:pt>
                      <c:pt idx="8">
                        <c:v>50 to 100</c:v>
                      </c:pt>
                      <c:pt idx="9">
                        <c:v>100 to 150</c:v>
                      </c:pt>
                      <c:pt idx="10">
                        <c:v>150 to 200</c:v>
                      </c:pt>
                      <c:pt idx="11">
                        <c:v>200 to 250</c:v>
                      </c:pt>
                      <c:pt idx="12">
                        <c:v>250 to 300</c:v>
                      </c:pt>
                      <c:pt idx="13">
                        <c:v>300 to 9999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'PSRR Histograms'!$F$2:$F$15</c15:sqref>
                        </c15:formulaRef>
                      </c:ext>
                    </c:extLst>
                    <c:numCache>
                      <c:formatCode>General</c:formatCode>
                      <c:ptCount val="14"/>
                      <c:pt idx="0">
                        <c:v>108</c:v>
                      </c:pt>
                      <c:pt idx="1">
                        <c:v>29</c:v>
                      </c:pt>
                      <c:pt idx="2">
                        <c:v>50</c:v>
                      </c:pt>
                      <c:pt idx="3">
                        <c:v>39</c:v>
                      </c:pt>
                      <c:pt idx="4">
                        <c:v>55</c:v>
                      </c:pt>
                      <c:pt idx="5">
                        <c:v>87</c:v>
                      </c:pt>
                      <c:pt idx="6">
                        <c:v>144</c:v>
                      </c:pt>
                      <c:pt idx="7">
                        <c:v>220</c:v>
                      </c:pt>
                      <c:pt idx="8">
                        <c:v>86</c:v>
                      </c:pt>
                      <c:pt idx="9">
                        <c:v>32</c:v>
                      </c:pt>
                      <c:pt idx="10">
                        <c:v>29</c:v>
                      </c:pt>
                      <c:pt idx="11">
                        <c:v>18</c:v>
                      </c:pt>
                      <c:pt idx="12">
                        <c:v>18</c:v>
                      </c:pt>
                      <c:pt idx="13">
                        <c:v>62</c:v>
                      </c:pt>
                    </c:numCache>
                  </c:numRef>
                </c:val>
              </c15:ser>
            </c15:filteredBarSeries>
            <c15:filteredBarSeries>
              <c15:ser>
                <c:idx val="3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'PSRR Histograms'!$H$1</c15:sqref>
                        </c15:formulaRef>
                      </c:ext>
                    </c:extLst>
                    <c:strCache>
                      <c:ptCount val="1"/>
                      <c:pt idx="0">
                        <c:v>Interpolated Method 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'PSRR Histograms'!$C$2:$C$15</c15:sqref>
                        </c15:formulaRef>
                      </c:ext>
                    </c:extLst>
                    <c:strCache>
                      <c:ptCount val="14"/>
                      <c:pt idx="0">
                        <c:v>-9999 to -300</c:v>
                      </c:pt>
                      <c:pt idx="1">
                        <c:v>-300 to -250</c:v>
                      </c:pt>
                      <c:pt idx="2">
                        <c:v>-250 to -200</c:v>
                      </c:pt>
                      <c:pt idx="3">
                        <c:v>-200 to -150</c:v>
                      </c:pt>
                      <c:pt idx="4">
                        <c:v>-150 to -100</c:v>
                      </c:pt>
                      <c:pt idx="5">
                        <c:v>-100 to -50</c:v>
                      </c:pt>
                      <c:pt idx="6">
                        <c:v>-50 to 0</c:v>
                      </c:pt>
                      <c:pt idx="7">
                        <c:v>0 to 50</c:v>
                      </c:pt>
                      <c:pt idx="8">
                        <c:v>50 to 100</c:v>
                      </c:pt>
                      <c:pt idx="9">
                        <c:v>100 to 150</c:v>
                      </c:pt>
                      <c:pt idx="10">
                        <c:v>150 to 200</c:v>
                      </c:pt>
                      <c:pt idx="11">
                        <c:v>200 to 250</c:v>
                      </c:pt>
                      <c:pt idx="12">
                        <c:v>250 to 300</c:v>
                      </c:pt>
                      <c:pt idx="13">
                        <c:v>300 to 9999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'PSRR Histograms'!$H$2:$H$15</c15:sqref>
                        </c15:formulaRef>
                      </c:ext>
                    </c:extLst>
                    <c:numCache>
                      <c:formatCode>General</c:formatCode>
                      <c:ptCount val="14"/>
                      <c:pt idx="0">
                        <c:v>108</c:v>
                      </c:pt>
                      <c:pt idx="1">
                        <c:v>29</c:v>
                      </c:pt>
                      <c:pt idx="2">
                        <c:v>50</c:v>
                      </c:pt>
                      <c:pt idx="3">
                        <c:v>39</c:v>
                      </c:pt>
                      <c:pt idx="4">
                        <c:v>55</c:v>
                      </c:pt>
                      <c:pt idx="5">
                        <c:v>86</c:v>
                      </c:pt>
                      <c:pt idx="6">
                        <c:v>144</c:v>
                      </c:pt>
                      <c:pt idx="7">
                        <c:v>220</c:v>
                      </c:pt>
                      <c:pt idx="8">
                        <c:v>86</c:v>
                      </c:pt>
                      <c:pt idx="9">
                        <c:v>32</c:v>
                      </c:pt>
                      <c:pt idx="10">
                        <c:v>29</c:v>
                      </c:pt>
                      <c:pt idx="11">
                        <c:v>18</c:v>
                      </c:pt>
                      <c:pt idx="12">
                        <c:v>18</c:v>
                      </c:pt>
                      <c:pt idx="13">
                        <c:v>63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613867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/>
                  <a:t>Error= Actual-Forecast (MW/5min)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864344"/>
        <c:crosses val="autoZero"/>
        <c:auto val="1"/>
        <c:lblAlgn val="ctr"/>
        <c:lblOffset val="100"/>
        <c:noMultiLvlLbl val="0"/>
      </c:catAx>
      <c:valAx>
        <c:axId val="613864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/>
                  <a:t>Count of 5-min Intervals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867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 smtClean="0"/>
              <a:t>April</a:t>
            </a:r>
            <a:r>
              <a:rPr lang="en-US" baseline="0" dirty="0" smtClean="0"/>
              <a:t> 10, 2021 – April 15, 2021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'Bias By Hour'!$C$1</c:f>
              <c:strCache>
                <c:ptCount val="1"/>
                <c:pt idx="0">
                  <c:v>Persistence Error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'Bias By Hour'!$C$2:$C$25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1.1111111111111112E-2</c:v>
                </c:pt>
                <c:pt idx="7">
                  <c:v>64.066666666666634</c:v>
                </c:pt>
                <c:pt idx="8">
                  <c:v>86.544444444444423</c:v>
                </c:pt>
                <c:pt idx="9">
                  <c:v>62.64861111111108</c:v>
                </c:pt>
                <c:pt idx="10">
                  <c:v>31.401388888888896</c:v>
                </c:pt>
                <c:pt idx="11">
                  <c:v>34.049999999999983</c:v>
                </c:pt>
                <c:pt idx="12">
                  <c:v>19.469444444444434</c:v>
                </c:pt>
                <c:pt idx="13">
                  <c:v>18.227777777777774</c:v>
                </c:pt>
                <c:pt idx="14">
                  <c:v>4.7257142857143108</c:v>
                </c:pt>
                <c:pt idx="15">
                  <c:v>-7.9416666666666726</c:v>
                </c:pt>
                <c:pt idx="16">
                  <c:v>-9.9680555555555621</c:v>
                </c:pt>
                <c:pt idx="17">
                  <c:v>-41.509722222222223</c:v>
                </c:pt>
                <c:pt idx="18">
                  <c:v>-124.63611111111111</c:v>
                </c:pt>
                <c:pt idx="19">
                  <c:v>-126.24722222222221</c:v>
                </c:pt>
                <c:pt idx="20">
                  <c:v>-10.711111111111112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ser>
          <c:idx val="2"/>
          <c:order val="2"/>
          <c:tx>
            <c:strRef>
              <c:f>'Bias By Hour'!$D$1</c:f>
              <c:strCache>
                <c:ptCount val="1"/>
                <c:pt idx="0">
                  <c:v>PSRR Error (Intra-Hour)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'Bias By Hour'!$D$2:$D$25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8.8888888888888889E-3</c:v>
                </c:pt>
                <c:pt idx="7">
                  <c:v>51.253333333333316</c:v>
                </c:pt>
                <c:pt idx="8">
                  <c:v>69.235555555555578</c:v>
                </c:pt>
                <c:pt idx="9">
                  <c:v>50.118888888888904</c:v>
                </c:pt>
                <c:pt idx="10">
                  <c:v>25.121111111111116</c:v>
                </c:pt>
                <c:pt idx="11">
                  <c:v>27.24</c:v>
                </c:pt>
                <c:pt idx="12">
                  <c:v>15.57555555555555</c:v>
                </c:pt>
                <c:pt idx="13">
                  <c:v>14.582222222222223</c:v>
                </c:pt>
                <c:pt idx="14">
                  <c:v>3.7805714285714487</c:v>
                </c:pt>
                <c:pt idx="15">
                  <c:v>-6.3533333333333388</c:v>
                </c:pt>
                <c:pt idx="16">
                  <c:v>-7.9744444444444484</c:v>
                </c:pt>
                <c:pt idx="17">
                  <c:v>-33.207777777777785</c:v>
                </c:pt>
                <c:pt idx="18">
                  <c:v>-99.70888888888885</c:v>
                </c:pt>
                <c:pt idx="19">
                  <c:v>-100.99777777777778</c:v>
                </c:pt>
                <c:pt idx="20">
                  <c:v>-8.568888888888889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ser>
          <c:idx val="3"/>
          <c:order val="3"/>
          <c:tx>
            <c:strRef>
              <c:f>'Bias By Hour'!$E$1</c:f>
              <c:strCache>
                <c:ptCount val="1"/>
                <c:pt idx="0">
                  <c:v>PSRR Error (STPPF)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'Bias By Hour'!$E$2:$E$25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-3.9744791666666663</c:v>
                </c:pt>
                <c:pt idx="7">
                  <c:v>21.884548611111111</c:v>
                </c:pt>
                <c:pt idx="8">
                  <c:v>-9.4482286705197644</c:v>
                </c:pt>
                <c:pt idx="9">
                  <c:v>-14.891408893976196</c:v>
                </c:pt>
                <c:pt idx="10">
                  <c:v>-7.588998948988114</c:v>
                </c:pt>
                <c:pt idx="11">
                  <c:v>4.7677213025976162</c:v>
                </c:pt>
                <c:pt idx="12">
                  <c:v>-1.6345771824479745</c:v>
                </c:pt>
                <c:pt idx="13">
                  <c:v>9.069115953680905</c:v>
                </c:pt>
                <c:pt idx="14">
                  <c:v>4.5268865232922044</c:v>
                </c:pt>
                <c:pt idx="15">
                  <c:v>-3.9209199436800066</c:v>
                </c:pt>
                <c:pt idx="16">
                  <c:v>-0.55301119188222836</c:v>
                </c:pt>
                <c:pt idx="17">
                  <c:v>-1.5081937411979383</c:v>
                </c:pt>
                <c:pt idx="18">
                  <c:v>-19.324247107957117</c:v>
                </c:pt>
                <c:pt idx="19">
                  <c:v>-25.330232997529308</c:v>
                </c:pt>
                <c:pt idx="20">
                  <c:v>20.028550632998286</c:v>
                </c:pt>
                <c:pt idx="21">
                  <c:v>0.23166509501969465</c:v>
                </c:pt>
                <c:pt idx="22">
                  <c:v>7.2655993847199417E-5</c:v>
                </c:pt>
                <c:pt idx="2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3873360"/>
        <c:axId val="613869832"/>
      </c:barChart>
      <c:lineChart>
        <c:grouping val="standard"/>
        <c:varyColors val="0"/>
        <c:ser>
          <c:idx val="0"/>
          <c:order val="0"/>
          <c:tx>
            <c:strRef>
              <c:f>'Bias By Hour'!$B$1</c:f>
              <c:strCache>
                <c:ptCount val="1"/>
                <c:pt idx="0">
                  <c:v>Average Solar HSL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26D07C"/>
              </a:solidFill>
              <a:ln w="9525">
                <a:solidFill>
                  <a:srgbClr val="26D07C"/>
                </a:solidFill>
              </a:ln>
              <a:effectLst/>
            </c:spPr>
          </c:marker>
          <c:val>
            <c:numRef>
              <c:f>'Bias By Hour'!$B$2:$B$25</c:f>
              <c:numCache>
                <c:formatCode>General</c:formatCode>
                <c:ptCount val="24"/>
                <c:pt idx="0">
                  <c:v>1.2698484388779434</c:v>
                </c:pt>
                <c:pt idx="1">
                  <c:v>1.2754232073051215</c:v>
                </c:pt>
                <c:pt idx="2">
                  <c:v>1.3163566643455975</c:v>
                </c:pt>
                <c:pt idx="3">
                  <c:v>1.3354001210319355</c:v>
                </c:pt>
                <c:pt idx="4">
                  <c:v>1.3416458316286706</c:v>
                </c:pt>
                <c:pt idx="5">
                  <c:v>1.3444085191261761</c:v>
                </c:pt>
                <c:pt idx="6">
                  <c:v>1.3323520445654353</c:v>
                </c:pt>
                <c:pt idx="7">
                  <c:v>90.031753845108312</c:v>
                </c:pt>
                <c:pt idx="8">
                  <c:v>1213.3376423398195</c:v>
                </c:pt>
                <c:pt idx="9">
                  <c:v>2378.7003575380681</c:v>
                </c:pt>
                <c:pt idx="10">
                  <c:v>2807.690818615531</c:v>
                </c:pt>
                <c:pt idx="11">
                  <c:v>3214.8214477356573</c:v>
                </c:pt>
                <c:pt idx="12">
                  <c:v>3545.5992019030241</c:v>
                </c:pt>
                <c:pt idx="13">
                  <c:v>3755.5131079706439</c:v>
                </c:pt>
                <c:pt idx="14">
                  <c:v>3755.2514649137256</c:v>
                </c:pt>
                <c:pt idx="15">
                  <c:v>3740.055043438409</c:v>
                </c:pt>
                <c:pt idx="16">
                  <c:v>3598.241334649822</c:v>
                </c:pt>
                <c:pt idx="17">
                  <c:v>3217.372089352627</c:v>
                </c:pt>
                <c:pt idx="18">
                  <c:v>2347.6650414576052</c:v>
                </c:pt>
                <c:pt idx="19">
                  <c:v>700.43441523392926</c:v>
                </c:pt>
                <c:pt idx="20">
                  <c:v>19.463506455400406</c:v>
                </c:pt>
                <c:pt idx="21">
                  <c:v>5.443293964128312</c:v>
                </c:pt>
                <c:pt idx="22">
                  <c:v>4.4560322633076392</c:v>
                </c:pt>
                <c:pt idx="23">
                  <c:v>1.2532032776587845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3887864"/>
        <c:axId val="613863560"/>
      </c:lineChart>
      <c:catAx>
        <c:axId val="6138733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Hour Ending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3869832"/>
        <c:crosses val="autoZero"/>
        <c:auto val="1"/>
        <c:lblAlgn val="ctr"/>
        <c:lblOffset val="100"/>
        <c:noMultiLvlLbl val="0"/>
      </c:catAx>
      <c:valAx>
        <c:axId val="613869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dirty="0" smtClean="0"/>
                  <a:t>Over Forecast | Error </a:t>
                </a:r>
                <a:r>
                  <a:rPr lang="en-US" dirty="0"/>
                  <a:t>(MW</a:t>
                </a:r>
                <a:r>
                  <a:rPr lang="en-US" dirty="0" smtClean="0"/>
                  <a:t>) | Under Forecast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3873360"/>
        <c:crosses val="autoZero"/>
        <c:crossBetween val="between"/>
        <c:majorUnit val="20"/>
      </c:valAx>
      <c:valAx>
        <c:axId val="613863560"/>
        <c:scaling>
          <c:orientation val="minMax"/>
          <c:max val="48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Average Solar</a:t>
                </a:r>
                <a:r>
                  <a:rPr lang="en-US" baseline="0"/>
                  <a:t> </a:t>
                </a:r>
                <a:r>
                  <a:rPr lang="en-US"/>
                  <a:t> HSL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3887864"/>
        <c:crosses val="max"/>
        <c:crossBetween val="between"/>
        <c:majorUnit val="400"/>
      </c:valAx>
      <c:catAx>
        <c:axId val="613887864"/>
        <c:scaling>
          <c:orientation val="minMax"/>
        </c:scaling>
        <c:delete val="1"/>
        <c:axPos val="b"/>
        <c:majorTickMark val="out"/>
        <c:minorTickMark val="none"/>
        <c:tickLblPos val="nextTo"/>
        <c:crossAx val="6138635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5-Min. SCED GTBD Error Due to Solar Ramp </a:t>
            </a:r>
            <a:endParaRPr lang="en-US" dirty="0" smtClean="0"/>
          </a:p>
          <a:p>
            <a:pPr>
              <a:defRPr/>
            </a:pPr>
            <a:r>
              <a:rPr lang="en-US" sz="1600" dirty="0" smtClean="0"/>
              <a:t>(</a:t>
            </a:r>
            <a:r>
              <a:rPr lang="en-US" sz="1600" dirty="0"/>
              <a:t>4/11/2021 </a:t>
            </a:r>
            <a:r>
              <a:rPr lang="en-US" sz="1600" baseline="0" dirty="0" smtClean="0"/>
              <a:t>19:05 </a:t>
            </a:r>
            <a:r>
              <a:rPr lang="en-US" sz="1600" baseline="0" dirty="0"/>
              <a:t>- 4/11/2021 20:00)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'411_HE20'!$C$63</c:f>
              <c:strCache>
                <c:ptCount val="1"/>
                <c:pt idx="0">
                  <c:v>Persistent Error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numRef>
              <c:f>'411_HE20'!$B$65:$B$75</c:f>
              <c:numCache>
                <c:formatCode>mm/dd/yyyy\ hh:mm:ss</c:formatCode>
                <c:ptCount val="11"/>
                <c:pt idx="0">
                  <c:v>44297.798611111109</c:v>
                </c:pt>
                <c:pt idx="1">
                  <c:v>44297.802083333336</c:v>
                </c:pt>
                <c:pt idx="2">
                  <c:v>44297.805555555555</c:v>
                </c:pt>
                <c:pt idx="3">
                  <c:v>44297.809027777781</c:v>
                </c:pt>
                <c:pt idx="4">
                  <c:v>44297.8125</c:v>
                </c:pt>
                <c:pt idx="5">
                  <c:v>44297.815972222219</c:v>
                </c:pt>
                <c:pt idx="6">
                  <c:v>44297.819444444445</c:v>
                </c:pt>
                <c:pt idx="7">
                  <c:v>44297.822916666664</c:v>
                </c:pt>
                <c:pt idx="8">
                  <c:v>44297.826388888891</c:v>
                </c:pt>
                <c:pt idx="9">
                  <c:v>44297.829861111109</c:v>
                </c:pt>
                <c:pt idx="10">
                  <c:v>44297.833333333336</c:v>
                </c:pt>
              </c:numCache>
            </c:numRef>
          </c:cat>
          <c:val>
            <c:numRef>
              <c:f>'411_HE20'!$C$65:$C$75</c:f>
              <c:numCache>
                <c:formatCode>General</c:formatCode>
                <c:ptCount val="11"/>
                <c:pt idx="0">
                  <c:v>-325.431640625</c:v>
                </c:pt>
                <c:pt idx="1">
                  <c:v>-287.0283203125</c:v>
                </c:pt>
                <c:pt idx="2">
                  <c:v>-234.9146728515625</c:v>
                </c:pt>
                <c:pt idx="3">
                  <c:v>-307.36480712890625</c:v>
                </c:pt>
                <c:pt idx="4">
                  <c:v>-94.90594482421875</c:v>
                </c:pt>
                <c:pt idx="5">
                  <c:v>-97.919769287109375</c:v>
                </c:pt>
                <c:pt idx="6">
                  <c:v>-66.08514404296875</c:v>
                </c:pt>
                <c:pt idx="7">
                  <c:v>-149.07769775390625</c:v>
                </c:pt>
                <c:pt idx="8">
                  <c:v>-111.09988403320313</c:v>
                </c:pt>
                <c:pt idx="9">
                  <c:v>-62.733985900878906</c:v>
                </c:pt>
                <c:pt idx="10">
                  <c:v>-58.609424591064453</c:v>
                </c:pt>
              </c:numCache>
            </c:numRef>
          </c:val>
        </c:ser>
        <c:ser>
          <c:idx val="1"/>
          <c:order val="1"/>
          <c:tx>
            <c:strRef>
              <c:f>'411_HE20'!$D$63</c:f>
              <c:strCache>
                <c:ptCount val="1"/>
                <c:pt idx="0">
                  <c:v>PSRR Error (STPPF Method)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'411_HE20'!$B$65:$B$75</c:f>
              <c:numCache>
                <c:formatCode>mm/dd/yyyy\ hh:mm:ss</c:formatCode>
                <c:ptCount val="11"/>
                <c:pt idx="0">
                  <c:v>44297.798611111109</c:v>
                </c:pt>
                <c:pt idx="1">
                  <c:v>44297.802083333336</c:v>
                </c:pt>
                <c:pt idx="2">
                  <c:v>44297.805555555555</c:v>
                </c:pt>
                <c:pt idx="3">
                  <c:v>44297.809027777781</c:v>
                </c:pt>
                <c:pt idx="4">
                  <c:v>44297.8125</c:v>
                </c:pt>
                <c:pt idx="5">
                  <c:v>44297.815972222219</c:v>
                </c:pt>
                <c:pt idx="6">
                  <c:v>44297.819444444445</c:v>
                </c:pt>
                <c:pt idx="7">
                  <c:v>44297.822916666664</c:v>
                </c:pt>
                <c:pt idx="8">
                  <c:v>44297.826388888891</c:v>
                </c:pt>
                <c:pt idx="9">
                  <c:v>44297.829861111109</c:v>
                </c:pt>
                <c:pt idx="10">
                  <c:v>44297.833333333336</c:v>
                </c:pt>
              </c:numCache>
            </c:numRef>
          </c:cat>
          <c:val>
            <c:numRef>
              <c:f>'411_HE20'!$D$65:$D$75</c:f>
              <c:numCache>
                <c:formatCode>General</c:formatCode>
                <c:ptCount val="11"/>
                <c:pt idx="0">
                  <c:v>-129.97662740448376</c:v>
                </c:pt>
                <c:pt idx="1">
                  <c:v>-104.21164162718219</c:v>
                </c:pt>
                <c:pt idx="2">
                  <c:v>-64.736328701443171</c:v>
                </c:pt>
                <c:pt idx="3">
                  <c:v>-149.82479751398535</c:v>
                </c:pt>
                <c:pt idx="4">
                  <c:v>49.995730255503702</c:v>
                </c:pt>
                <c:pt idx="5">
                  <c:v>34.343571257414652</c:v>
                </c:pt>
                <c:pt idx="6">
                  <c:v>53.53986196635681</c:v>
                </c:pt>
                <c:pt idx="7">
                  <c:v>-42.091026279779143</c:v>
                </c:pt>
                <c:pt idx="8">
                  <c:v>-16.751547094274443</c:v>
                </c:pt>
                <c:pt idx="9">
                  <c:v>18.976016502851309</c:v>
                </c:pt>
                <c:pt idx="10">
                  <c:v>10.462243277467323</c:v>
                </c:pt>
              </c:numCache>
            </c:numRef>
          </c:val>
        </c:ser>
        <c:ser>
          <c:idx val="3"/>
          <c:order val="2"/>
          <c:tx>
            <c:strRef>
              <c:f>'411_HE20'!$E$63</c:f>
              <c:strCache>
                <c:ptCount val="1"/>
                <c:pt idx="0">
                  <c:v>PSRR(Intra-Hour Forecast Method)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'411_HE20'!$B$65:$B$75</c:f>
              <c:numCache>
                <c:formatCode>mm/dd/yyyy\ hh:mm:ss</c:formatCode>
                <c:ptCount val="11"/>
                <c:pt idx="0">
                  <c:v>44297.798611111109</c:v>
                </c:pt>
                <c:pt idx="1">
                  <c:v>44297.802083333336</c:v>
                </c:pt>
                <c:pt idx="2">
                  <c:v>44297.805555555555</c:v>
                </c:pt>
                <c:pt idx="3">
                  <c:v>44297.809027777781</c:v>
                </c:pt>
                <c:pt idx="4">
                  <c:v>44297.8125</c:v>
                </c:pt>
                <c:pt idx="5">
                  <c:v>44297.815972222219</c:v>
                </c:pt>
                <c:pt idx="6">
                  <c:v>44297.819444444445</c:v>
                </c:pt>
                <c:pt idx="7">
                  <c:v>44297.822916666664</c:v>
                </c:pt>
                <c:pt idx="8">
                  <c:v>44297.826388888891</c:v>
                </c:pt>
                <c:pt idx="9">
                  <c:v>44297.829861111109</c:v>
                </c:pt>
                <c:pt idx="10">
                  <c:v>44297.833333333336</c:v>
                </c:pt>
              </c:numCache>
            </c:numRef>
          </c:cat>
          <c:val>
            <c:numRef>
              <c:f>'411_HE20'!$E$65:$E$75</c:f>
              <c:numCache>
                <c:formatCode>0.00</c:formatCode>
                <c:ptCount val="11"/>
                <c:pt idx="0">
                  <c:v>-49.731640625000182</c:v>
                </c:pt>
                <c:pt idx="1">
                  <c:v>-38.828320312499955</c:v>
                </c:pt>
                <c:pt idx="2">
                  <c:v>-20.9146728515625</c:v>
                </c:pt>
                <c:pt idx="3">
                  <c:v>-88.964807128906159</c:v>
                </c:pt>
                <c:pt idx="4">
                  <c:v>82.394055175781205</c:v>
                </c:pt>
                <c:pt idx="5">
                  <c:v>71.88023071289058</c:v>
                </c:pt>
                <c:pt idx="6">
                  <c:v>89.214855957031318</c:v>
                </c:pt>
                <c:pt idx="7">
                  <c:v>-18.877697753906261</c:v>
                </c:pt>
                <c:pt idx="8">
                  <c:v>14.600115966796864</c:v>
                </c:pt>
                <c:pt idx="9">
                  <c:v>29.366014099121088</c:v>
                </c:pt>
                <c:pt idx="10">
                  <c:v>20.590575408935564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3868656"/>
        <c:axId val="613869048"/>
      </c:barChart>
      <c:lineChart>
        <c:grouping val="standard"/>
        <c:varyColors val="0"/>
        <c:ser>
          <c:idx val="2"/>
          <c:order val="3"/>
          <c:tx>
            <c:strRef>
              <c:f>'411_HE20'!$H$63</c:f>
              <c:strCache>
                <c:ptCount val="1"/>
                <c:pt idx="0">
                  <c:v>Solar HSL</c:v>
                </c:pt>
              </c:strCache>
            </c:strRef>
          </c:tx>
          <c:spPr>
            <a:ln w="38100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'411_HE20'!$B$47:$B$58</c:f>
              <c:numCache>
                <c:formatCode>mm/dd/yyyy\ hh:mm:ss</c:formatCode>
                <c:ptCount val="12"/>
                <c:pt idx="0">
                  <c:v>44297.795138888891</c:v>
                </c:pt>
                <c:pt idx="1">
                  <c:v>44297.798611111109</c:v>
                </c:pt>
                <c:pt idx="2">
                  <c:v>44297.802083333336</c:v>
                </c:pt>
                <c:pt idx="3">
                  <c:v>44297.805555555555</c:v>
                </c:pt>
                <c:pt idx="4">
                  <c:v>44297.809027777781</c:v>
                </c:pt>
                <c:pt idx="5">
                  <c:v>44297.8125</c:v>
                </c:pt>
                <c:pt idx="6">
                  <c:v>44297.815972222219</c:v>
                </c:pt>
                <c:pt idx="7">
                  <c:v>44297.819444444445</c:v>
                </c:pt>
                <c:pt idx="8">
                  <c:v>44297.822916666664</c:v>
                </c:pt>
                <c:pt idx="9">
                  <c:v>44297.826388888891</c:v>
                </c:pt>
                <c:pt idx="10">
                  <c:v>44297.829861111109</c:v>
                </c:pt>
                <c:pt idx="11">
                  <c:v>44297.833333333336</c:v>
                </c:pt>
              </c:numCache>
            </c:numRef>
          </c:cat>
          <c:val>
            <c:numRef>
              <c:f>'411_HE20'!$G$65:$G$75</c:f>
              <c:numCache>
                <c:formatCode>General</c:formatCode>
                <c:ptCount val="11"/>
                <c:pt idx="0">
                  <c:v>1529.3580322265625</c:v>
                </c:pt>
                <c:pt idx="1">
                  <c:v>1242.3297119140625</c:v>
                </c:pt>
                <c:pt idx="2">
                  <c:v>1007.4150390625</c:v>
                </c:pt>
                <c:pt idx="3">
                  <c:v>700.05023193359375</c:v>
                </c:pt>
                <c:pt idx="4">
                  <c:v>605.144287109375</c:v>
                </c:pt>
                <c:pt idx="5">
                  <c:v>507.22451782226562</c:v>
                </c:pt>
                <c:pt idx="6">
                  <c:v>441.13937377929687</c:v>
                </c:pt>
                <c:pt idx="7">
                  <c:v>292.06167602539062</c:v>
                </c:pt>
                <c:pt idx="8">
                  <c:v>180.9617919921875</c:v>
                </c:pt>
                <c:pt idx="9">
                  <c:v>118.22780609130859</c:v>
                </c:pt>
                <c:pt idx="10">
                  <c:v>59.618381500244141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3881592"/>
        <c:axId val="613865520"/>
      </c:lineChart>
      <c:catAx>
        <c:axId val="613868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869048"/>
        <c:crosses val="autoZero"/>
        <c:auto val="0"/>
        <c:lblAlgn val="ctr"/>
        <c:lblOffset val="100"/>
        <c:noMultiLvlLbl val="0"/>
      </c:catAx>
      <c:valAx>
        <c:axId val="613869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Over</a:t>
                </a:r>
                <a:r>
                  <a:rPr lang="en-US" baseline="0" dirty="0" smtClean="0"/>
                  <a:t> Forecast | </a:t>
                </a:r>
                <a:r>
                  <a:rPr lang="en-US" dirty="0" smtClean="0"/>
                  <a:t>Error </a:t>
                </a:r>
                <a:r>
                  <a:rPr lang="en-US" dirty="0"/>
                  <a:t>(MW</a:t>
                </a:r>
                <a:r>
                  <a:rPr lang="en-US" dirty="0" smtClean="0"/>
                  <a:t>)</a:t>
                </a:r>
                <a:r>
                  <a:rPr lang="en-US" baseline="0" dirty="0" smtClean="0"/>
                  <a:t> | Under Forecast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868656"/>
        <c:crosses val="autoZero"/>
        <c:crossBetween val="between"/>
      </c:valAx>
      <c:valAx>
        <c:axId val="61386552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Solar HSL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881592"/>
        <c:crosses val="max"/>
        <c:crossBetween val="between"/>
      </c:valAx>
      <c:dateAx>
        <c:axId val="613881592"/>
        <c:scaling>
          <c:orientation val="minMax"/>
        </c:scaling>
        <c:delete val="1"/>
        <c:axPos val="b"/>
        <c:numFmt formatCode="mm/dd/yyyy\ hh:mm:ss" sourceLinked="1"/>
        <c:majorTickMark val="out"/>
        <c:minorTickMark val="none"/>
        <c:tickLblPos val="nextTo"/>
        <c:crossAx val="613865520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68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680"/>
              <a:t>Regulation</a:t>
            </a:r>
            <a:r>
              <a:rPr lang="en-US" sz="1680" baseline="0"/>
              <a:t> and ACE Integral Feedback during Frequency Recovery</a:t>
            </a:r>
          </a:p>
          <a:p>
            <a:pPr algn="ctr" rtl="0"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400"/>
              <a:t>(10/8/2020 11:08</a:t>
            </a:r>
            <a:r>
              <a:rPr lang="en-US" sz="1400" baseline="0"/>
              <a:t> Event</a:t>
            </a: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68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393779406153896E-2"/>
          <c:y val="0.16504246306091405"/>
          <c:w val="0.83067621336038255"/>
          <c:h val="0.706038638044171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'411_HE20'!$D$100</c:f>
              <c:strCache>
                <c:ptCount val="1"/>
                <c:pt idx="0">
                  <c:v>Avg_Regulation_Component (1-min)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numRef>
              <c:f>'411_HE20'!$B$101:$B$111</c:f>
              <c:numCache>
                <c:formatCode>mm/dd/yyyy\ hh:mm:ss</c:formatCode>
                <c:ptCount val="10"/>
                <c:pt idx="0">
                  <c:v>44112.465277777781</c:v>
                </c:pt>
                <c:pt idx="1">
                  <c:v>44112.46597222222</c:v>
                </c:pt>
                <c:pt idx="2">
                  <c:v>44112.466666666667</c:v>
                </c:pt>
                <c:pt idx="3">
                  <c:v>44112.467361111114</c:v>
                </c:pt>
                <c:pt idx="4">
                  <c:v>44112.468055555553</c:v>
                </c:pt>
                <c:pt idx="5">
                  <c:v>44112.46875</c:v>
                </c:pt>
                <c:pt idx="6">
                  <c:v>44112.469444444447</c:v>
                </c:pt>
                <c:pt idx="7">
                  <c:v>44112.470138888886</c:v>
                </c:pt>
                <c:pt idx="8">
                  <c:v>44112.470833333333</c:v>
                </c:pt>
                <c:pt idx="9">
                  <c:v>44112.47152777778</c:v>
                </c:pt>
              </c:numCache>
              <c:extLst/>
            </c:numRef>
          </c:cat>
          <c:val>
            <c:numRef>
              <c:f>'411_HE20'!$D$101:$D$111</c:f>
              <c:numCache>
                <c:formatCode>General</c:formatCode>
                <c:ptCount val="10"/>
                <c:pt idx="0">
                  <c:v>7.2599087461815568</c:v>
                </c:pt>
                <c:pt idx="1">
                  <c:v>7.3384017766277241</c:v>
                </c:pt>
                <c:pt idx="2">
                  <c:v>21.598559586980333</c:v>
                </c:pt>
                <c:pt idx="3">
                  <c:v>36.180397471096072</c:v>
                </c:pt>
                <c:pt idx="4">
                  <c:v>58.078692678590983</c:v>
                </c:pt>
                <c:pt idx="5">
                  <c:v>66.977968934247414</c:v>
                </c:pt>
                <c:pt idx="6">
                  <c:v>70.196490507272216</c:v>
                </c:pt>
                <c:pt idx="7">
                  <c:v>71.36050541719554</c:v>
                </c:pt>
                <c:pt idx="8">
                  <c:v>71.781484834275901</c:v>
                </c:pt>
                <c:pt idx="9">
                  <c:v>71.341811162359662</c:v>
                </c:pt>
              </c:numCache>
              <c:extLst/>
            </c:numRef>
          </c:val>
        </c:ser>
        <c:ser>
          <c:idx val="1"/>
          <c:order val="1"/>
          <c:tx>
            <c:strRef>
              <c:f>'411_HE20'!$E$100</c:f>
              <c:strCache>
                <c:ptCount val="1"/>
                <c:pt idx="0">
                  <c:v>Avg_ACE_Integral_Component (1-min)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cat>
            <c:numRef>
              <c:f>'411_HE20'!$B$101:$B$111</c:f>
              <c:numCache>
                <c:formatCode>mm/dd/yyyy\ hh:mm:ss</c:formatCode>
                <c:ptCount val="10"/>
                <c:pt idx="0">
                  <c:v>44112.465277777781</c:v>
                </c:pt>
                <c:pt idx="1">
                  <c:v>44112.46597222222</c:v>
                </c:pt>
                <c:pt idx="2">
                  <c:v>44112.466666666667</c:v>
                </c:pt>
                <c:pt idx="3">
                  <c:v>44112.467361111114</c:v>
                </c:pt>
                <c:pt idx="4">
                  <c:v>44112.468055555553</c:v>
                </c:pt>
                <c:pt idx="5">
                  <c:v>44112.46875</c:v>
                </c:pt>
                <c:pt idx="6">
                  <c:v>44112.469444444447</c:v>
                </c:pt>
                <c:pt idx="7">
                  <c:v>44112.470138888886</c:v>
                </c:pt>
                <c:pt idx="8">
                  <c:v>44112.470833333333</c:v>
                </c:pt>
                <c:pt idx="9">
                  <c:v>44112.47152777778</c:v>
                </c:pt>
              </c:numCache>
              <c:extLst/>
            </c:numRef>
          </c:cat>
          <c:val>
            <c:numRef>
              <c:f>'411_HE20'!$E$101:$E$111</c:f>
              <c:numCache>
                <c:formatCode>General</c:formatCode>
                <c:ptCount val="10"/>
                <c:pt idx="0">
                  <c:v>24.879651769002276</c:v>
                </c:pt>
                <c:pt idx="1">
                  <c:v>26.31607093811035</c:v>
                </c:pt>
                <c:pt idx="2">
                  <c:v>30.559485117594406</c:v>
                </c:pt>
                <c:pt idx="3">
                  <c:v>35.06273244222006</c:v>
                </c:pt>
                <c:pt idx="4">
                  <c:v>39.469187672932946</c:v>
                </c:pt>
                <c:pt idx="5">
                  <c:v>43.005814361572263</c:v>
                </c:pt>
                <c:pt idx="6">
                  <c:v>46.435046641031896</c:v>
                </c:pt>
                <c:pt idx="7">
                  <c:v>49.516920471191412</c:v>
                </c:pt>
                <c:pt idx="8">
                  <c:v>52.289870452880855</c:v>
                </c:pt>
                <c:pt idx="9">
                  <c:v>53.593244171142587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3880024"/>
        <c:axId val="613880808"/>
      </c:barChart>
      <c:catAx>
        <c:axId val="613880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880808"/>
        <c:crosses val="autoZero"/>
        <c:auto val="0"/>
        <c:lblAlgn val="ctr"/>
        <c:lblOffset val="100"/>
        <c:noMultiLvlLbl val="0"/>
      </c:catAx>
      <c:valAx>
        <c:axId val="61388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k4</a:t>
                </a:r>
                <a:r>
                  <a:rPr lang="en-US" baseline="0"/>
                  <a:t> &amp; k5 GTBD Component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8800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68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5-Min. SCED GTBD Error Due to Wind Ramp </a:t>
            </a:r>
            <a:endParaRPr lang="en-US" dirty="0" smtClean="0"/>
          </a:p>
          <a:p>
            <a:pPr algn="ctr" rtl="0"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r>
              <a:rPr lang="en-US" sz="1400" dirty="0" smtClean="0"/>
              <a:t>(</a:t>
            </a:r>
            <a:r>
              <a:rPr lang="en-US" sz="1400" dirty="0"/>
              <a:t>4/27/2020 </a:t>
            </a:r>
            <a:r>
              <a:rPr lang="en-US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14:00 - 4/27/2020 17:00)</a:t>
            </a:r>
          </a:p>
        </c:rich>
      </c:tx>
      <c:layout>
        <c:manualLayout>
          <c:xMode val="edge"/>
          <c:yMode val="edge"/>
          <c:x val="0.22035957277249132"/>
          <c:y val="7.323959690156136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68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pi!$C$53</c:f>
              <c:strCache>
                <c:ptCount val="1"/>
                <c:pt idx="0">
                  <c:v>Persistence Error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numRef>
              <c:f>pi!$A$54:$A$90</c:f>
              <c:numCache>
                <c:formatCode>mm/dd/yyyy\ hh:mm:ss</c:formatCode>
                <c:ptCount val="31"/>
                <c:pt idx="0">
                  <c:v>43948.583333333336</c:v>
                </c:pt>
                <c:pt idx="1">
                  <c:v>43948.586805555555</c:v>
                </c:pt>
                <c:pt idx="2">
                  <c:v>43948.590277777781</c:v>
                </c:pt>
                <c:pt idx="3">
                  <c:v>43948.59375</c:v>
                </c:pt>
                <c:pt idx="4">
                  <c:v>43948.597222222219</c:v>
                </c:pt>
                <c:pt idx="5">
                  <c:v>43948.600694444445</c:v>
                </c:pt>
                <c:pt idx="6">
                  <c:v>43948.604166666664</c:v>
                </c:pt>
                <c:pt idx="7">
                  <c:v>43948.625</c:v>
                </c:pt>
                <c:pt idx="8">
                  <c:v>43948.628472222219</c:v>
                </c:pt>
                <c:pt idx="9">
                  <c:v>43948.631944444445</c:v>
                </c:pt>
                <c:pt idx="10">
                  <c:v>43948.635416666664</c:v>
                </c:pt>
                <c:pt idx="11">
                  <c:v>43948.638888888891</c:v>
                </c:pt>
                <c:pt idx="12">
                  <c:v>43948.642361111109</c:v>
                </c:pt>
                <c:pt idx="13">
                  <c:v>43948.645833333336</c:v>
                </c:pt>
                <c:pt idx="14">
                  <c:v>43948.649305555555</c:v>
                </c:pt>
                <c:pt idx="15">
                  <c:v>43948.652777777781</c:v>
                </c:pt>
                <c:pt idx="16">
                  <c:v>43948.65625</c:v>
                </c:pt>
                <c:pt idx="17">
                  <c:v>43948.659722222219</c:v>
                </c:pt>
                <c:pt idx="18">
                  <c:v>43948.663194444445</c:v>
                </c:pt>
                <c:pt idx="19">
                  <c:v>43948.666666666664</c:v>
                </c:pt>
                <c:pt idx="20">
                  <c:v>43948.670138888891</c:v>
                </c:pt>
                <c:pt idx="21">
                  <c:v>43948.673611111109</c:v>
                </c:pt>
                <c:pt idx="22">
                  <c:v>43948.677083333336</c:v>
                </c:pt>
                <c:pt idx="23">
                  <c:v>43948.680555555555</c:v>
                </c:pt>
                <c:pt idx="24">
                  <c:v>43948.684027777781</c:v>
                </c:pt>
                <c:pt idx="25">
                  <c:v>43948.6875</c:v>
                </c:pt>
                <c:pt idx="26">
                  <c:v>43948.690972222219</c:v>
                </c:pt>
                <c:pt idx="27">
                  <c:v>43948.694444444445</c:v>
                </c:pt>
                <c:pt idx="28">
                  <c:v>43948.697916666664</c:v>
                </c:pt>
                <c:pt idx="29">
                  <c:v>43948.701388888891</c:v>
                </c:pt>
                <c:pt idx="30">
                  <c:v>43948.704861111109</c:v>
                </c:pt>
              </c:numCache>
              <c:extLst/>
            </c:numRef>
          </c:cat>
          <c:val>
            <c:numRef>
              <c:f>pi!$C$54:$C$90</c:f>
              <c:numCache>
                <c:formatCode>General</c:formatCode>
                <c:ptCount val="31"/>
                <c:pt idx="0">
                  <c:v>-78.4072265625</c:v>
                </c:pt>
                <c:pt idx="1">
                  <c:v>-155.6064453125</c:v>
                </c:pt>
                <c:pt idx="2">
                  <c:v>-201.03515625</c:v>
                </c:pt>
                <c:pt idx="3">
                  <c:v>-62.5615234375</c:v>
                </c:pt>
                <c:pt idx="4">
                  <c:v>-289.1767578125</c:v>
                </c:pt>
                <c:pt idx="5">
                  <c:v>-191.359375</c:v>
                </c:pt>
                <c:pt idx="6">
                  <c:v>-41.1484375</c:v>
                </c:pt>
                <c:pt idx="7">
                  <c:v>-160.2626953125</c:v>
                </c:pt>
                <c:pt idx="8">
                  <c:v>13.001953125</c:v>
                </c:pt>
                <c:pt idx="9">
                  <c:v>-115.78125</c:v>
                </c:pt>
                <c:pt idx="10">
                  <c:v>-145.716796875</c:v>
                </c:pt>
                <c:pt idx="11">
                  <c:v>-4.4248046875</c:v>
                </c:pt>
                <c:pt idx="12">
                  <c:v>-4.1142578125</c:v>
                </c:pt>
                <c:pt idx="13">
                  <c:v>-170.0654296875</c:v>
                </c:pt>
                <c:pt idx="14">
                  <c:v>-22.8173828125</c:v>
                </c:pt>
                <c:pt idx="15">
                  <c:v>-64.6767578125</c:v>
                </c:pt>
                <c:pt idx="16">
                  <c:v>116.8173828125</c:v>
                </c:pt>
                <c:pt idx="17">
                  <c:v>-60.3623046875</c:v>
                </c:pt>
                <c:pt idx="18">
                  <c:v>-135.9267578125</c:v>
                </c:pt>
                <c:pt idx="19">
                  <c:v>-111.009765625</c:v>
                </c:pt>
                <c:pt idx="20">
                  <c:v>-46.6923828125</c:v>
                </c:pt>
                <c:pt idx="21">
                  <c:v>35.9013671875</c:v>
                </c:pt>
                <c:pt idx="22">
                  <c:v>-11.5634765625</c:v>
                </c:pt>
                <c:pt idx="23">
                  <c:v>-43.8173828125</c:v>
                </c:pt>
                <c:pt idx="24">
                  <c:v>78.826171875</c:v>
                </c:pt>
                <c:pt idx="25">
                  <c:v>31.3916015625</c:v>
                </c:pt>
                <c:pt idx="26">
                  <c:v>5.171875</c:v>
                </c:pt>
                <c:pt idx="27">
                  <c:v>30.96875</c:v>
                </c:pt>
                <c:pt idx="28">
                  <c:v>5.04296875</c:v>
                </c:pt>
                <c:pt idx="29">
                  <c:v>76.08203125</c:v>
                </c:pt>
                <c:pt idx="30">
                  <c:v>4.431640625</c:v>
                </c:pt>
              </c:numCache>
              <c:extLst/>
            </c:numRef>
          </c:val>
        </c:ser>
        <c:ser>
          <c:idx val="1"/>
          <c:order val="1"/>
          <c:tx>
            <c:strRef>
              <c:f>pi!$F$53</c:f>
              <c:strCache>
                <c:ptCount val="1"/>
                <c:pt idx="0">
                  <c:v>SCED PWRR Error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cat>
            <c:numRef>
              <c:f>pi!$A$54:$A$90</c:f>
              <c:numCache>
                <c:formatCode>mm/dd/yyyy\ hh:mm:ss</c:formatCode>
                <c:ptCount val="31"/>
                <c:pt idx="0">
                  <c:v>43948.583333333336</c:v>
                </c:pt>
                <c:pt idx="1">
                  <c:v>43948.586805555555</c:v>
                </c:pt>
                <c:pt idx="2">
                  <c:v>43948.590277777781</c:v>
                </c:pt>
                <c:pt idx="3">
                  <c:v>43948.59375</c:v>
                </c:pt>
                <c:pt idx="4">
                  <c:v>43948.597222222219</c:v>
                </c:pt>
                <c:pt idx="5">
                  <c:v>43948.600694444445</c:v>
                </c:pt>
                <c:pt idx="6">
                  <c:v>43948.604166666664</c:v>
                </c:pt>
                <c:pt idx="7">
                  <c:v>43948.625</c:v>
                </c:pt>
                <c:pt idx="8">
                  <c:v>43948.628472222219</c:v>
                </c:pt>
                <c:pt idx="9">
                  <c:v>43948.631944444445</c:v>
                </c:pt>
                <c:pt idx="10">
                  <c:v>43948.635416666664</c:v>
                </c:pt>
                <c:pt idx="11">
                  <c:v>43948.638888888891</c:v>
                </c:pt>
                <c:pt idx="12">
                  <c:v>43948.642361111109</c:v>
                </c:pt>
                <c:pt idx="13">
                  <c:v>43948.645833333336</c:v>
                </c:pt>
                <c:pt idx="14">
                  <c:v>43948.649305555555</c:v>
                </c:pt>
                <c:pt idx="15">
                  <c:v>43948.652777777781</c:v>
                </c:pt>
                <c:pt idx="16">
                  <c:v>43948.65625</c:v>
                </c:pt>
                <c:pt idx="17">
                  <c:v>43948.659722222219</c:v>
                </c:pt>
                <c:pt idx="18">
                  <c:v>43948.663194444445</c:v>
                </c:pt>
                <c:pt idx="19">
                  <c:v>43948.666666666664</c:v>
                </c:pt>
                <c:pt idx="20">
                  <c:v>43948.670138888891</c:v>
                </c:pt>
                <c:pt idx="21">
                  <c:v>43948.673611111109</c:v>
                </c:pt>
                <c:pt idx="22">
                  <c:v>43948.677083333336</c:v>
                </c:pt>
                <c:pt idx="23">
                  <c:v>43948.680555555555</c:v>
                </c:pt>
                <c:pt idx="24">
                  <c:v>43948.684027777781</c:v>
                </c:pt>
                <c:pt idx="25">
                  <c:v>43948.6875</c:v>
                </c:pt>
                <c:pt idx="26">
                  <c:v>43948.690972222219</c:v>
                </c:pt>
                <c:pt idx="27">
                  <c:v>43948.694444444445</c:v>
                </c:pt>
                <c:pt idx="28">
                  <c:v>43948.697916666664</c:v>
                </c:pt>
                <c:pt idx="29">
                  <c:v>43948.701388888891</c:v>
                </c:pt>
                <c:pt idx="30">
                  <c:v>43948.704861111109</c:v>
                </c:pt>
              </c:numCache>
              <c:extLst/>
            </c:numRef>
          </c:cat>
          <c:val>
            <c:numRef>
              <c:f>pi!$F$54:$F$90</c:f>
              <c:numCache>
                <c:formatCode>General</c:formatCode>
                <c:ptCount val="31"/>
                <c:pt idx="0">
                  <c:v>71.5927734375</c:v>
                </c:pt>
                <c:pt idx="1">
                  <c:v>-5.6064453125</c:v>
                </c:pt>
                <c:pt idx="2">
                  <c:v>-89.436521530151367</c:v>
                </c:pt>
                <c:pt idx="3">
                  <c:v>83.138673782348633</c:v>
                </c:pt>
                <c:pt idx="4">
                  <c:v>-139.1767578125</c:v>
                </c:pt>
                <c:pt idx="5">
                  <c:v>-46.659181594848633</c:v>
                </c:pt>
                <c:pt idx="6">
                  <c:v>108.8515625</c:v>
                </c:pt>
                <c:pt idx="7">
                  <c:v>-130.76269483566284</c:v>
                </c:pt>
                <c:pt idx="8">
                  <c:v>114.20215225219727</c:v>
                </c:pt>
                <c:pt idx="9">
                  <c:v>-49.881834983825684</c:v>
                </c:pt>
                <c:pt idx="10">
                  <c:v>-38.215824127197266</c:v>
                </c:pt>
                <c:pt idx="11">
                  <c:v>67.474609375</c:v>
                </c:pt>
                <c:pt idx="12">
                  <c:v>70.986326217651367</c:v>
                </c:pt>
                <c:pt idx="13">
                  <c:v>-103.06543159484863</c:v>
                </c:pt>
                <c:pt idx="14">
                  <c:v>69.982423782348633</c:v>
                </c:pt>
                <c:pt idx="15">
                  <c:v>-6.9765625</c:v>
                </c:pt>
                <c:pt idx="16">
                  <c:v>162.11718940734863</c:v>
                </c:pt>
                <c:pt idx="17">
                  <c:v>6.9375</c:v>
                </c:pt>
                <c:pt idx="18">
                  <c:v>-102.32617235183716</c:v>
                </c:pt>
                <c:pt idx="19">
                  <c:v>-90.610352516174316</c:v>
                </c:pt>
                <c:pt idx="20">
                  <c:v>46.908205032348633</c:v>
                </c:pt>
                <c:pt idx="21">
                  <c:v>106.80175971984863</c:v>
                </c:pt>
                <c:pt idx="22">
                  <c:v>59.436522483825684</c:v>
                </c:pt>
                <c:pt idx="23">
                  <c:v>-1.6171894073486328</c:v>
                </c:pt>
                <c:pt idx="24">
                  <c:v>118.92578315734863</c:v>
                </c:pt>
                <c:pt idx="25">
                  <c:v>4.0908193588256836</c:v>
                </c:pt>
                <c:pt idx="26">
                  <c:v>-13.928711175918579</c:v>
                </c:pt>
                <c:pt idx="27">
                  <c:v>55.068359851837158</c:v>
                </c:pt>
                <c:pt idx="28">
                  <c:v>10.742187261581421</c:v>
                </c:pt>
                <c:pt idx="29">
                  <c:v>73.3818359375</c:v>
                </c:pt>
                <c:pt idx="30">
                  <c:v>16.032226800918579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3886688"/>
        <c:axId val="613881984"/>
      </c:barChart>
      <c:lineChart>
        <c:grouping val="standard"/>
        <c:varyColors val="0"/>
        <c:ser>
          <c:idx val="2"/>
          <c:order val="2"/>
          <c:tx>
            <c:v>Wind HSL</c:v>
          </c:tx>
          <c:spPr>
            <a:ln w="38100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pi!$A$54:$A$90</c:f>
              <c:numCache>
                <c:formatCode>mm/dd/yyyy\ hh:mm:ss</c:formatCode>
                <c:ptCount val="31"/>
                <c:pt idx="0">
                  <c:v>43948.583333333336</c:v>
                </c:pt>
                <c:pt idx="1">
                  <c:v>43948.586805555555</c:v>
                </c:pt>
                <c:pt idx="2">
                  <c:v>43948.590277777781</c:v>
                </c:pt>
                <c:pt idx="3">
                  <c:v>43948.59375</c:v>
                </c:pt>
                <c:pt idx="4">
                  <c:v>43948.597222222219</c:v>
                </c:pt>
                <c:pt idx="5">
                  <c:v>43948.600694444445</c:v>
                </c:pt>
                <c:pt idx="6">
                  <c:v>43948.604166666664</c:v>
                </c:pt>
                <c:pt idx="7">
                  <c:v>43948.625</c:v>
                </c:pt>
                <c:pt idx="8">
                  <c:v>43948.628472222219</c:v>
                </c:pt>
                <c:pt idx="9">
                  <c:v>43948.631944444445</c:v>
                </c:pt>
                <c:pt idx="10">
                  <c:v>43948.635416666664</c:v>
                </c:pt>
                <c:pt idx="11">
                  <c:v>43948.638888888891</c:v>
                </c:pt>
                <c:pt idx="12">
                  <c:v>43948.642361111109</c:v>
                </c:pt>
                <c:pt idx="13">
                  <c:v>43948.645833333336</c:v>
                </c:pt>
                <c:pt idx="14">
                  <c:v>43948.649305555555</c:v>
                </c:pt>
                <c:pt idx="15">
                  <c:v>43948.652777777781</c:v>
                </c:pt>
                <c:pt idx="16">
                  <c:v>43948.65625</c:v>
                </c:pt>
                <c:pt idx="17">
                  <c:v>43948.659722222219</c:v>
                </c:pt>
                <c:pt idx="18">
                  <c:v>43948.663194444445</c:v>
                </c:pt>
                <c:pt idx="19">
                  <c:v>43948.666666666664</c:v>
                </c:pt>
                <c:pt idx="20">
                  <c:v>43948.670138888891</c:v>
                </c:pt>
                <c:pt idx="21">
                  <c:v>43948.673611111109</c:v>
                </c:pt>
                <c:pt idx="22">
                  <c:v>43948.677083333336</c:v>
                </c:pt>
                <c:pt idx="23">
                  <c:v>43948.680555555555</c:v>
                </c:pt>
                <c:pt idx="24">
                  <c:v>43948.684027777781</c:v>
                </c:pt>
                <c:pt idx="25">
                  <c:v>43948.6875</c:v>
                </c:pt>
                <c:pt idx="26">
                  <c:v>43948.690972222219</c:v>
                </c:pt>
                <c:pt idx="27">
                  <c:v>43948.694444444445</c:v>
                </c:pt>
                <c:pt idx="28">
                  <c:v>43948.697916666664</c:v>
                </c:pt>
                <c:pt idx="29">
                  <c:v>43948.701388888891</c:v>
                </c:pt>
                <c:pt idx="30">
                  <c:v>43948.704861111109</c:v>
                </c:pt>
              </c:numCache>
              <c:extLst/>
            </c:numRef>
          </c:cat>
          <c:val>
            <c:numRef>
              <c:f>pi!$B$54:$B$90</c:f>
              <c:numCache>
                <c:formatCode>General</c:formatCode>
                <c:ptCount val="31"/>
                <c:pt idx="0">
                  <c:v>10715.1396484375</c:v>
                </c:pt>
                <c:pt idx="1">
                  <c:v>10636.732421875</c:v>
                </c:pt>
                <c:pt idx="2">
                  <c:v>10481.1259765625</c:v>
                </c:pt>
                <c:pt idx="3">
                  <c:v>10280.0908203125</c:v>
                </c:pt>
                <c:pt idx="4">
                  <c:v>10217.529296875</c:v>
                </c:pt>
                <c:pt idx="5">
                  <c:v>9928.3525390625</c:v>
                </c:pt>
                <c:pt idx="6">
                  <c:v>9736.9931640625</c:v>
                </c:pt>
                <c:pt idx="7">
                  <c:v>9604.291015625</c:v>
                </c:pt>
                <c:pt idx="8">
                  <c:v>9444.0283203125</c:v>
                </c:pt>
                <c:pt idx="9">
                  <c:v>9457.0302734375</c:v>
                </c:pt>
                <c:pt idx="10">
                  <c:v>9341.2490234375</c:v>
                </c:pt>
                <c:pt idx="11">
                  <c:v>9195.5322265625</c:v>
                </c:pt>
                <c:pt idx="12">
                  <c:v>9191.107421875</c:v>
                </c:pt>
                <c:pt idx="13">
                  <c:v>9186.9931640625</c:v>
                </c:pt>
                <c:pt idx="14">
                  <c:v>9016.927734375</c:v>
                </c:pt>
                <c:pt idx="15">
                  <c:v>8994.1103515625</c:v>
                </c:pt>
                <c:pt idx="16">
                  <c:v>8929.43359375</c:v>
                </c:pt>
                <c:pt idx="17">
                  <c:v>9046.2509765625</c:v>
                </c:pt>
                <c:pt idx="18">
                  <c:v>8985.888671875</c:v>
                </c:pt>
                <c:pt idx="19">
                  <c:v>8849.9619140625</c:v>
                </c:pt>
                <c:pt idx="20">
                  <c:v>8738.9521484375</c:v>
                </c:pt>
                <c:pt idx="21">
                  <c:v>8692.259765625</c:v>
                </c:pt>
                <c:pt idx="22">
                  <c:v>8728.1611328125</c:v>
                </c:pt>
                <c:pt idx="23">
                  <c:v>8716.59765625</c:v>
                </c:pt>
                <c:pt idx="24">
                  <c:v>8672.7802734375</c:v>
                </c:pt>
                <c:pt idx="25">
                  <c:v>8751.6064453125</c:v>
                </c:pt>
                <c:pt idx="26">
                  <c:v>8782.998046875</c:v>
                </c:pt>
                <c:pt idx="27">
                  <c:v>8788.169921875</c:v>
                </c:pt>
                <c:pt idx="28">
                  <c:v>8819.138671875</c:v>
                </c:pt>
                <c:pt idx="29">
                  <c:v>8824.181640625</c:v>
                </c:pt>
                <c:pt idx="30">
                  <c:v>8900.263671875</c:v>
                </c:pt>
              </c:numCache>
              <c:extLst/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3884336"/>
        <c:axId val="613876888"/>
      </c:lineChart>
      <c:catAx>
        <c:axId val="613886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881984"/>
        <c:crosses val="autoZero"/>
        <c:auto val="0"/>
        <c:lblAlgn val="ctr"/>
        <c:lblOffset val="100"/>
        <c:noMultiLvlLbl val="0"/>
      </c:catAx>
      <c:valAx>
        <c:axId val="613881984"/>
        <c:scaling>
          <c:orientation val="minMax"/>
          <c:min val="-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Forecast</a:t>
                </a:r>
                <a:r>
                  <a:rPr lang="en-US" baseline="0"/>
                  <a:t> Error </a:t>
                </a:r>
                <a:r>
                  <a:rPr lang="en-US"/>
                  <a:t>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886688"/>
        <c:crosses val="autoZero"/>
        <c:crossBetween val="between"/>
      </c:valAx>
      <c:valAx>
        <c:axId val="613876888"/>
        <c:scaling>
          <c:orientation val="minMax"/>
          <c:min val="7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Wind HSL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3884336"/>
        <c:crosses val="max"/>
        <c:crossBetween val="between"/>
        <c:majorUnit val="400"/>
      </c:valAx>
      <c:dateAx>
        <c:axId val="613884336"/>
        <c:scaling>
          <c:orientation val="minMax"/>
        </c:scaling>
        <c:delete val="1"/>
        <c:axPos val="b"/>
        <c:numFmt formatCode="mm/dd/yyyy\ hh:mm:ss" sourceLinked="1"/>
        <c:majorTickMark val="out"/>
        <c:minorTickMark val="none"/>
        <c:tickLblPos val="nextTo"/>
        <c:crossAx val="613876888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0.15799</cdr:x>
      <cdr:y>0.72871</cdr:y>
    </cdr:from>
    <cdr:to>
      <cdr:x>0.47465</cdr:x>
      <cdr:y>0.76504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304066" y="3871958"/>
          <a:ext cx="2613768" cy="193038"/>
        </a:xfrm>
        <a:prstGeom xmlns:a="http://schemas.openxmlformats.org/drawingml/2006/main" prst="rect">
          <a:avLst/>
        </a:prstGeom>
        <a:ln xmlns:a="http://schemas.openxmlformats.org/drawingml/2006/main" w="12700">
          <a:solidFill>
            <a:srgbClr val="5B6770"/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0" dirty="0" smtClean="0"/>
            <a:t>Up to 325 MW down ramp in 5 minutes</a:t>
          </a:r>
          <a:endParaRPr lang="en-US" sz="1100" b="0" dirty="0"/>
        </a:p>
      </cdr:txBody>
    </cdr:sp>
  </cdr:relSizeAnchor>
  <cdr:relSizeAnchor xmlns:cdr="http://schemas.openxmlformats.org/drawingml/2006/chartDrawing">
    <cdr:from>
      <cdr:x>0.13953</cdr:x>
      <cdr:y>0.74305</cdr:y>
    </cdr:from>
    <cdr:to>
      <cdr:x>0.15799</cdr:x>
      <cdr:y>0.74687</cdr:y>
    </cdr:to>
    <cdr:cxnSp macro="">
      <cdr:nvCxnSpPr>
        <cdr:cNvPr id="5" name="Straight Arrow Connector 4"/>
        <cdr:cNvCxnSpPr>
          <a:stCxn xmlns:a="http://schemas.openxmlformats.org/drawingml/2006/main" id="3" idx="1"/>
        </cdr:cNvCxnSpPr>
      </cdr:nvCxnSpPr>
      <cdr:spPr>
        <a:xfrm xmlns:a="http://schemas.openxmlformats.org/drawingml/2006/main" flipH="1" flipV="1">
          <a:off x="1151666" y="3948158"/>
          <a:ext cx="152400" cy="2031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0.10558</cdr:x>
      <cdr:y>0.28784</cdr:y>
    </cdr:from>
    <cdr:to>
      <cdr:x>0.40091</cdr:x>
      <cdr:y>0.38058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07638" y="1585118"/>
          <a:ext cx="2538975" cy="51071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</a:schemeClr>
        </a:solidFill>
        <a:ln xmlns:a="http://schemas.openxmlformats.org/drawingml/2006/main" w="12700">
          <a:solidFill>
            <a:srgbClr val="5B6770"/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K</a:t>
          </a:r>
          <a:r>
            <a:rPr lang="en-US" sz="1400" b="0" dirty="0" smtClean="0"/>
            <a:t>4 &amp;</a:t>
          </a:r>
          <a:r>
            <a:rPr lang="en-US" sz="1400" b="0" baseline="0" dirty="0" smtClean="0"/>
            <a:t> K5 GTBD Feedback </a:t>
          </a:r>
          <a:r>
            <a:rPr lang="en-US" sz="1400" b="0" baseline="0" dirty="0" smtClean="0"/>
            <a:t>Help in recovering</a:t>
          </a:r>
          <a:r>
            <a:rPr lang="en-US" sz="1400" b="0" dirty="0" smtClean="0"/>
            <a:t> f</a:t>
          </a:r>
          <a:r>
            <a:rPr lang="en-US" sz="1400" b="0" baseline="0" dirty="0" smtClean="0"/>
            <a:t>requency</a:t>
          </a:r>
          <a:endParaRPr lang="en-US" sz="1400" b="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0.256</cdr:x>
      <cdr:y>0.68845</cdr:y>
    </cdr:from>
    <cdr:to>
      <cdr:x>0.62557</cdr:x>
      <cdr:y>0.74704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005776" y="3581400"/>
          <a:ext cx="2895600" cy="304800"/>
        </a:xfrm>
        <a:prstGeom xmlns:a="http://schemas.openxmlformats.org/drawingml/2006/main" prst="rect">
          <a:avLst/>
        </a:prstGeom>
        <a:ln xmlns:a="http://schemas.openxmlformats.org/drawingml/2006/main" w="12700">
          <a:solidFill>
            <a:srgbClr val="5B6770"/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b="0" dirty="0" smtClean="0"/>
            <a:t>Up to 290 MW down ramp in 5 minutes</a:t>
          </a:r>
          <a:endParaRPr lang="en-US" sz="1100" b="0" dirty="0"/>
        </a:p>
      </cdr:txBody>
    </cdr:sp>
  </cdr:relSizeAnchor>
  <cdr:relSizeAnchor xmlns:cdr="http://schemas.openxmlformats.org/drawingml/2006/chartDrawing">
    <cdr:from>
      <cdr:x>0.22196</cdr:x>
      <cdr:y>0.68845</cdr:y>
    </cdr:from>
    <cdr:to>
      <cdr:x>0.25029</cdr:x>
      <cdr:y>0.71613</cdr:y>
    </cdr:to>
    <cdr:cxnSp macro="">
      <cdr:nvCxnSpPr>
        <cdr:cNvPr id="5" name="Straight Arrow Connector 4"/>
        <cdr:cNvCxnSpPr/>
      </cdr:nvCxnSpPr>
      <cdr:spPr>
        <a:xfrm xmlns:a="http://schemas.openxmlformats.org/drawingml/2006/main" flipH="1" flipV="1">
          <a:off x="1739076" y="3581400"/>
          <a:ext cx="221968" cy="14399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578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94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61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83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37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89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6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10/8/2020  11:09:12 AM</a:t>
            </a:r>
          </a:p>
          <a:p>
            <a:r>
              <a:rPr lang="en-US" baseline="0" dirty="0" smtClean="0"/>
              <a:t>Unit Loss : 365 MW</a:t>
            </a:r>
          </a:p>
          <a:p>
            <a:r>
              <a:rPr lang="en-US" baseline="0" dirty="0" smtClean="0"/>
              <a:t>Recovery time: 8:09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3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24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34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789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069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02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32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339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31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20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60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37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WMWG</a:t>
            </a:r>
          </a:p>
          <a:p>
            <a:r>
              <a:rPr lang="en-US" dirty="0" smtClean="0"/>
              <a:t>April 26, 2020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Balancing Operations Planning Staff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Update on Intra-Hour Solar Forecast and SCR811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GTBD Introduction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07" y="990600"/>
            <a:ext cx="7969469" cy="32099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52507" y="4037826"/>
            <a:ext cx="58881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- K8*5*Predicted Solar Ramp Rate (Using STPPF/IHPPF)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7600" y="4436735"/>
            <a:ext cx="3426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|</a:t>
            </a:r>
            <a:r>
              <a:rPr lang="en-US" dirty="0" smtClean="0">
                <a:solidFill>
                  <a:srgbClr val="FF0000"/>
                </a:solidFill>
              </a:rPr>
              <a:t>PSRR</a:t>
            </a:r>
            <a:r>
              <a:rPr lang="en-US" dirty="0">
                <a:solidFill>
                  <a:srgbClr val="FF0000"/>
                </a:solidFill>
              </a:rPr>
              <a:t>| ≤ Max </a:t>
            </a:r>
            <a:r>
              <a:rPr lang="en-US" dirty="0" smtClean="0">
                <a:solidFill>
                  <a:srgbClr val="FF0000"/>
                </a:solidFill>
              </a:rPr>
              <a:t>PSRR Threshold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5317234"/>
            <a:ext cx="3771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Implementation of SCR811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4082274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</a:t>
            </a:r>
            <a:r>
              <a:rPr lang="en-US" sz="1200" dirty="0" smtClean="0"/>
              <a:t>      </a:t>
            </a:r>
            <a:r>
              <a:rPr lang="en-US" sz="1200" dirty="0" smtClean="0">
                <a:solidFill>
                  <a:srgbClr val="FF0000"/>
                </a:solidFill>
              </a:rPr>
              <a:t>K8</a:t>
            </a:r>
            <a:r>
              <a:rPr lang="en-US" sz="1200" dirty="0" smtClean="0"/>
              <a:t>       </a:t>
            </a:r>
            <a:r>
              <a:rPr lang="en-US" sz="1400" dirty="0" smtClean="0">
                <a:solidFill>
                  <a:srgbClr val="FF0000"/>
                </a:solidFill>
              </a:rPr>
              <a:t>*</a:t>
            </a:r>
            <a:r>
              <a:rPr lang="en-US" sz="1200" dirty="0" smtClean="0">
                <a:solidFill>
                  <a:srgbClr val="FF0000"/>
                </a:solidFill>
              </a:rPr>
              <a:t>5</a:t>
            </a:r>
            <a:r>
              <a:rPr lang="en-US" sz="1400" dirty="0" smtClean="0">
                <a:solidFill>
                  <a:srgbClr val="FF0000"/>
                </a:solidFill>
              </a:rPr>
              <a:t>* </a:t>
            </a:r>
            <a:r>
              <a:rPr lang="en-US" sz="1200" dirty="0" smtClean="0">
                <a:solidFill>
                  <a:srgbClr val="FF0000"/>
                </a:solidFill>
              </a:rPr>
              <a:t>      PSRR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15276" y="4131574"/>
            <a:ext cx="587129" cy="208135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2707" y="4037826"/>
            <a:ext cx="8418893" cy="1831049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46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10/8/2020 11:09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2856"/>
            <a:ext cx="9144000" cy="535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83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36635"/>
              </p:ext>
            </p:extLst>
          </p:nvPr>
        </p:nvGraphicFramePr>
        <p:xfrm>
          <a:off x="311562" y="762000"/>
          <a:ext cx="8597076" cy="5506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Example: </a:t>
            </a:r>
            <a:r>
              <a:rPr lang="en-US" sz="2000" dirty="0" smtClean="0"/>
              <a:t>Impact of Regulation and ACE Integral in GTBD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5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42900" y="833036"/>
          <a:ext cx="8191500" cy="123604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(3/1 – 3/31)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(3/1 – 3/31)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129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192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505127"/>
            <a:ext cx="5119191" cy="379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91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Example: </a:t>
            </a:r>
            <a:r>
              <a:rPr lang="en-US" sz="2400" dirty="0"/>
              <a:t>Impact of Projected Wind Ramp </a:t>
            </a:r>
            <a:r>
              <a:rPr lang="en-US" sz="2400" dirty="0" smtClean="0"/>
              <a:t>in </a:t>
            </a:r>
            <a:r>
              <a:rPr lang="en-US" sz="2400" dirty="0"/>
              <a:t>GTBD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961142"/>
              </p:ext>
            </p:extLst>
          </p:nvPr>
        </p:nvGraphicFramePr>
        <p:xfrm>
          <a:off x="699324" y="990600"/>
          <a:ext cx="7835076" cy="5202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Summary &amp; Next </a:t>
            </a:r>
            <a:r>
              <a:rPr lang="en-US" sz="2400" dirty="0" smtClean="0"/>
              <a:t>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will implement SCR811 during 2021 R3 </a:t>
            </a:r>
            <a:r>
              <a:rPr lang="en-US" dirty="0" smtClean="0"/>
              <a:t>between </a:t>
            </a:r>
            <a:r>
              <a:rPr lang="en-US" dirty="0" smtClean="0"/>
              <a:t>May </a:t>
            </a:r>
            <a:r>
              <a:rPr lang="en-US" dirty="0" smtClean="0"/>
              <a:t>25 and May 27.</a:t>
            </a:r>
          </a:p>
          <a:p>
            <a:endParaRPr lang="en-US" dirty="0" smtClean="0"/>
          </a:p>
          <a:p>
            <a:r>
              <a:rPr lang="en-US" dirty="0" smtClean="0"/>
              <a:t>Initially, K8 will be set to 0 so that it will not impact GTBD </a:t>
            </a:r>
            <a:r>
              <a:rPr lang="en-US" dirty="0" smtClean="0"/>
              <a:t>calculation.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market notice will be sent out prior to </a:t>
            </a:r>
            <a:r>
              <a:rPr lang="en-US" dirty="0" smtClean="0"/>
              <a:t>activation </a:t>
            </a:r>
            <a:r>
              <a:rPr lang="en-US" dirty="0" smtClean="0"/>
              <a:t>of K8 to a non-zero </a:t>
            </a:r>
            <a:r>
              <a:rPr lang="en-US" dirty="0" smtClean="0"/>
              <a:t>value.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Discussion Outline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000" dirty="0" smtClean="0"/>
              <a:t>Update on SCR811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Intra-Hour Photo Voltaic Forecast and Predicted </a:t>
            </a:r>
            <a:r>
              <a:rPr lang="en-US" sz="2000" dirty="0" smtClean="0"/>
              <a:t>Solar Ramp </a:t>
            </a:r>
            <a:r>
              <a:rPr lang="en-US" sz="2000" dirty="0" smtClean="0"/>
              <a:t>Rate Forecast Performance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Applicability of other </a:t>
            </a:r>
            <a:r>
              <a:rPr lang="en-US" sz="2000" dirty="0"/>
              <a:t>p</a:t>
            </a:r>
            <a:r>
              <a:rPr lang="en-US" sz="2000" dirty="0" smtClean="0"/>
              <a:t>arameters </a:t>
            </a:r>
            <a:r>
              <a:rPr lang="en-US" sz="2000" dirty="0" smtClean="0"/>
              <a:t>in GTBD</a:t>
            </a:r>
          </a:p>
          <a:p>
            <a:endParaRPr lang="en-US" sz="2000" dirty="0" smtClean="0"/>
          </a:p>
          <a:p>
            <a:r>
              <a:rPr lang="en-US" sz="2000" dirty="0" smtClean="0"/>
              <a:t>Summary &amp; Next Steps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Background on SCR811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en-US" dirty="0">
                <a:solidFill>
                  <a:srgbClr val="5B6770"/>
                </a:solidFill>
              </a:rPr>
              <a:t>SCR811 will incorporate a intra-hour solar forecast based ramp into Generation To Be Dispatched (GTBD) to give </a:t>
            </a:r>
            <a:r>
              <a:rPr lang="en-US" dirty="0" smtClean="0">
                <a:solidFill>
                  <a:srgbClr val="5B6770"/>
                </a:solidFill>
              </a:rPr>
              <a:t>Security Constrained Economic Dispatch (SCED) </a:t>
            </a:r>
            <a:r>
              <a:rPr lang="en-US" dirty="0">
                <a:solidFill>
                  <a:srgbClr val="5B6770"/>
                </a:solidFill>
              </a:rPr>
              <a:t>a indication of how the solar units may ramp.</a:t>
            </a:r>
          </a:p>
          <a:p>
            <a:pPr lvl="0">
              <a:defRPr/>
            </a:pPr>
            <a:endParaRPr lang="en-US" sz="1000" dirty="0">
              <a:solidFill>
                <a:srgbClr val="5B6770"/>
              </a:solidFill>
            </a:endParaRPr>
          </a:p>
          <a:p>
            <a:pPr lvl="0">
              <a:defRPr/>
            </a:pPr>
            <a:r>
              <a:rPr lang="en-US" dirty="0">
                <a:solidFill>
                  <a:srgbClr val="5B6770"/>
                </a:solidFill>
              </a:rPr>
              <a:t>In absence of this today, SCED dispatches </a:t>
            </a:r>
            <a:r>
              <a:rPr lang="en-US" dirty="0" err="1">
                <a:solidFill>
                  <a:srgbClr val="5B6770"/>
                </a:solidFill>
              </a:rPr>
              <a:t>uncurtailed</a:t>
            </a:r>
            <a:r>
              <a:rPr lang="en-US" dirty="0">
                <a:solidFill>
                  <a:srgbClr val="5B6770"/>
                </a:solidFill>
              </a:rPr>
              <a:t> solar units to their HSL. </a:t>
            </a:r>
          </a:p>
          <a:p>
            <a:pPr lvl="1" indent="-257175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</a:rPr>
              <a:t>This means that SCED assumes output of </a:t>
            </a:r>
            <a:r>
              <a:rPr lang="en-US" dirty="0" err="1">
                <a:solidFill>
                  <a:srgbClr val="5B6770"/>
                </a:solidFill>
              </a:rPr>
              <a:t>uncurtailed</a:t>
            </a:r>
            <a:r>
              <a:rPr lang="en-US" dirty="0">
                <a:solidFill>
                  <a:srgbClr val="5B6770"/>
                </a:solidFill>
              </a:rPr>
              <a:t> solar units will persist for the next 5-min at the unit’s HSL that was telemetered at the start of the interval.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5B6770"/>
                </a:solidFill>
              </a:rPr>
              <a:t>What if solar ramps? or What if an FME occurs as the sun is setting? Regulation deployment is used to make up for gain/loss of solar MW but depending upon the circumstance frequency recovery could potentially be delayed.</a:t>
            </a:r>
          </a:p>
          <a:p>
            <a:pPr lvl="0">
              <a:defRPr/>
            </a:pPr>
            <a:endParaRPr lang="en-US" sz="1000" dirty="0">
              <a:solidFill>
                <a:srgbClr val="5B6770"/>
              </a:solidFill>
            </a:endParaRPr>
          </a:p>
          <a:p>
            <a:pPr lvl="0">
              <a:defRPr/>
            </a:pPr>
            <a:r>
              <a:rPr lang="en-US" dirty="0">
                <a:solidFill>
                  <a:srgbClr val="5B6770"/>
                </a:solidFill>
              </a:rPr>
              <a:t>Equation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06502" y="4807573"/>
            <a:ext cx="7870466" cy="120032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 smtClean="0"/>
              <a:t>GTBD</a:t>
            </a:r>
            <a:r>
              <a:rPr lang="en-US" dirty="0" smtClean="0"/>
              <a:t> = </a:t>
            </a:r>
            <a:r>
              <a:rPr lang="en-US" dirty="0">
                <a:solidFill>
                  <a:schemeClr val="accent1"/>
                </a:solidFill>
              </a:rPr>
              <a:t>Total Gen </a:t>
            </a:r>
            <a:r>
              <a:rPr lang="en-US" dirty="0">
                <a:solidFill>
                  <a:schemeClr val="accent2"/>
                </a:solidFill>
              </a:rPr>
              <a:t>+ K1*10*System Load Frequency Bias </a:t>
            </a:r>
            <a:r>
              <a:rPr lang="en-US" dirty="0"/>
              <a:t>+ </a:t>
            </a:r>
            <a:r>
              <a:rPr lang="en-US" dirty="0">
                <a:solidFill>
                  <a:schemeClr val="accent3"/>
                </a:solidFill>
              </a:rPr>
              <a:t>K2*[(net </a:t>
            </a:r>
            <a:r>
              <a:rPr lang="en-US" dirty="0" smtClean="0">
                <a:solidFill>
                  <a:schemeClr val="accent3"/>
                </a:solidFill>
              </a:rPr>
              <a:t>non-conforming </a:t>
            </a:r>
            <a:r>
              <a:rPr lang="en-US" dirty="0">
                <a:solidFill>
                  <a:schemeClr val="accent3"/>
                </a:solidFill>
              </a:rPr>
              <a:t>Load) – (net filtered non-conforming Load)] </a:t>
            </a:r>
            <a:r>
              <a:rPr lang="en-US" dirty="0"/>
              <a:t>+ </a:t>
            </a:r>
            <a:r>
              <a:rPr lang="en-US" dirty="0">
                <a:solidFill>
                  <a:schemeClr val="accent4"/>
                </a:solidFill>
              </a:rPr>
              <a:t>K3*5*PLDRR</a:t>
            </a:r>
            <a:r>
              <a:rPr lang="en-US" dirty="0"/>
              <a:t> + </a:t>
            </a:r>
            <a:r>
              <a:rPr lang="en-US" dirty="0">
                <a:solidFill>
                  <a:schemeClr val="accent5"/>
                </a:solidFill>
              </a:rPr>
              <a:t>K4*Regulation Deployed </a:t>
            </a:r>
            <a:r>
              <a:rPr lang="en-US" dirty="0"/>
              <a:t>+ </a:t>
            </a:r>
            <a:r>
              <a:rPr lang="en-US" dirty="0">
                <a:solidFill>
                  <a:schemeClr val="accent6"/>
                </a:solidFill>
              </a:rPr>
              <a:t>K5*ACE Integral </a:t>
            </a:r>
            <a:r>
              <a:rPr lang="en-US" dirty="0"/>
              <a:t>– </a:t>
            </a:r>
            <a:r>
              <a:rPr lang="en-US" dirty="0" smtClean="0">
                <a:solidFill>
                  <a:schemeClr val="accent1"/>
                </a:solidFill>
              </a:rPr>
              <a:t>K6*5*PWRR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A4AAAF"/>
                </a:solidFill>
              </a:rPr>
              <a:t>K7*5*DCTRR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– </a:t>
            </a:r>
            <a:r>
              <a:rPr lang="en-US" dirty="0" smtClean="0">
                <a:solidFill>
                  <a:srgbClr val="FF0000"/>
                </a:solidFill>
              </a:rPr>
              <a:t>K8*5*PSRR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3200" y="5978170"/>
            <a:ext cx="3581400" cy="3693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|PSRR</a:t>
            </a:r>
            <a:r>
              <a:rPr lang="en-US" dirty="0">
                <a:solidFill>
                  <a:srgbClr val="FF0000"/>
                </a:solidFill>
              </a:rPr>
              <a:t>| ≤ Max </a:t>
            </a:r>
            <a:r>
              <a:rPr lang="en-US" dirty="0" smtClean="0">
                <a:solidFill>
                  <a:srgbClr val="FF0000"/>
                </a:solidFill>
              </a:rPr>
              <a:t>PSRR Feedback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42797" y="6465331"/>
            <a:ext cx="167639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NEW ADDITIONS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SCR811 </a:t>
            </a:r>
            <a:r>
              <a:rPr lang="en-US" sz="2400" dirty="0" smtClean="0"/>
              <a:t>Update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part of implementing SCR811, ERCOT is in the process of integrating a 5-min Intra-hour Photo Voltaic Power </a:t>
            </a:r>
            <a:r>
              <a:rPr lang="en-US" dirty="0" smtClean="0"/>
              <a:t>forecast into </a:t>
            </a:r>
            <a:r>
              <a:rPr lang="en-US" dirty="0" smtClean="0"/>
              <a:t>ERCOT’s Energy Management System (EMS)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ERCOT’s EMS is being setup to compute  </a:t>
            </a:r>
            <a:r>
              <a:rPr lang="en-US" dirty="0" smtClean="0"/>
              <a:t>a Predicted Solar Ramp Rate (PSRR) using </a:t>
            </a:r>
            <a:endParaRPr lang="en-US" dirty="0" smtClean="0"/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Hourly Short-Term Photo Voltaic Power Potential (STPPF) forecast 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5-min Intra-hour Photo </a:t>
            </a:r>
            <a:r>
              <a:rPr lang="en-US" dirty="0" smtClean="0"/>
              <a:t>Voltaic Power f</a:t>
            </a:r>
            <a:r>
              <a:rPr lang="en-US" dirty="0" smtClean="0"/>
              <a:t>orecast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Note that at any given 5-min SCED interval only one amongst the above two methods for PSRR calculations will be active for use in GTBD. </a:t>
            </a:r>
          </a:p>
          <a:p>
            <a:pPr lvl="1"/>
            <a:endParaRPr lang="en-US" dirty="0"/>
          </a:p>
          <a:p>
            <a:r>
              <a:rPr lang="en-US" dirty="0" smtClean="0"/>
              <a:t>ERCOT </a:t>
            </a:r>
            <a:r>
              <a:rPr lang="en-US" dirty="0" smtClean="0"/>
              <a:t>will </a:t>
            </a:r>
            <a:r>
              <a:rPr lang="en-US" dirty="0" smtClean="0"/>
              <a:t>on track to complete the software changes associated with SCR811 </a:t>
            </a:r>
            <a:r>
              <a:rPr lang="en-US" dirty="0" smtClean="0"/>
              <a:t>in the </a:t>
            </a:r>
            <a:r>
              <a:rPr lang="en-US" dirty="0"/>
              <a:t>2021 R3 </a:t>
            </a:r>
            <a:r>
              <a:rPr lang="en-US" dirty="0" smtClean="0"/>
              <a:t>release (scheduled to be implemented in Production systems between </a:t>
            </a:r>
            <a:r>
              <a:rPr lang="en-US" dirty="0"/>
              <a:t>May </a:t>
            </a:r>
            <a:r>
              <a:rPr lang="en-US" dirty="0" smtClean="0"/>
              <a:t>25 and May 27).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9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1190564"/>
              </p:ext>
            </p:extLst>
          </p:nvPr>
        </p:nvGraphicFramePr>
        <p:xfrm>
          <a:off x="716840" y="2734143"/>
          <a:ext cx="7324725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Predicted Solar Ramp </a:t>
            </a:r>
            <a:r>
              <a:rPr lang="en-US" dirty="0"/>
              <a:t>Error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682803"/>
              </p:ext>
            </p:extLst>
          </p:nvPr>
        </p:nvGraphicFramePr>
        <p:xfrm>
          <a:off x="435853" y="863496"/>
          <a:ext cx="7886700" cy="176915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755147"/>
                <a:gridCol w="1447800"/>
                <a:gridCol w="1295400"/>
                <a:gridCol w="1388353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4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Persistence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(4/10 – 4/15)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Intra-Hour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Solar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Forecast</a:t>
                      </a:r>
                    </a:p>
                    <a:p>
                      <a:pPr marL="0" marR="0" algn="ctr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4/10 – 4/15)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Short-term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Solar Forecast (S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TPPF)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(4/10 – 4/15)</a:t>
                      </a: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MAE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(MW)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72.10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62.65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52.16</a:t>
                      </a:r>
                    </a:p>
                  </a:txBody>
                  <a:tcPr marL="9525" marR="9525" marT="9525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 MAE (MW)  when</a:t>
                      </a:r>
                      <a:r>
                        <a:rPr lang="en-US" sz="12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Solar Ramp &gt; 100 MW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207.38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136.16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127.15</a:t>
                      </a:r>
                    </a:p>
                  </a:txBody>
                  <a:tcPr marL="9525" marR="9525" marT="9525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 MAE (MW)  when</a:t>
                      </a:r>
                      <a:r>
                        <a:rPr lang="en-US" sz="12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Solar Ramp &lt; -100 MW</a:t>
                      </a:r>
                      <a:endParaRPr lang="en-US" sz="12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213.59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119.39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128.99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752600" y="3962400"/>
            <a:ext cx="5985309" cy="369332"/>
            <a:chOff x="1996584" y="3137835"/>
            <a:chExt cx="5985309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1996584" y="3137835"/>
              <a:ext cx="1809549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Over Forecast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172344" y="3137835"/>
              <a:ext cx="1809549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Under Forecast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057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Predicted Solar </a:t>
            </a:r>
            <a:r>
              <a:rPr lang="en-US" dirty="0"/>
              <a:t>Ramp </a:t>
            </a:r>
            <a:r>
              <a:rPr lang="en-US" dirty="0" smtClean="0"/>
              <a:t>Error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208667"/>
              </p:ext>
            </p:extLst>
          </p:nvPr>
        </p:nvGraphicFramePr>
        <p:xfrm>
          <a:off x="295275" y="1172783"/>
          <a:ext cx="8505825" cy="4917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859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Potential Impact </a:t>
            </a:r>
            <a:r>
              <a:rPr lang="en-US" sz="2400" dirty="0"/>
              <a:t>of </a:t>
            </a:r>
            <a:r>
              <a:rPr lang="en-US" sz="2400" dirty="0" smtClean="0"/>
              <a:t>Predicted Solar </a:t>
            </a:r>
            <a:r>
              <a:rPr lang="en-US" sz="2400" dirty="0"/>
              <a:t>Ramp </a:t>
            </a:r>
            <a:r>
              <a:rPr lang="en-US" sz="2400" dirty="0" smtClean="0"/>
              <a:t>in </a:t>
            </a:r>
            <a:r>
              <a:rPr lang="en-US" sz="2400" dirty="0"/>
              <a:t>GTBD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248244"/>
              </p:ext>
            </p:extLst>
          </p:nvPr>
        </p:nvGraphicFramePr>
        <p:xfrm>
          <a:off x="587536" y="776235"/>
          <a:ext cx="8254176" cy="5313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26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 smtClean="0"/>
              <a:t>Applicability of Other GTBD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954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Parameters in GTBD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SCR811 discussion last year, ERCOT was requested to share details on applicability of the various parameters in GTBD. Included are some situational examples wherein the a few recently added parameters play a role. Specifically,</a:t>
            </a:r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Regulation </a:t>
            </a:r>
            <a:r>
              <a:rPr lang="en-US" dirty="0" smtClean="0"/>
              <a:t>Deployed Component: K4* Regulation Deployed: </a:t>
            </a:r>
          </a:p>
          <a:p>
            <a:pPr lvl="2"/>
            <a:r>
              <a:rPr lang="en-US" sz="1600" dirty="0" smtClean="0"/>
              <a:t>Account for Regulation deployment in the past 2 minutes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ACE Integral Component: K5* Ace Integral :</a:t>
            </a:r>
          </a:p>
          <a:p>
            <a:pPr lvl="2"/>
            <a:r>
              <a:rPr lang="en-US" sz="1600" dirty="0" smtClean="0"/>
              <a:t>Account for previous </a:t>
            </a:r>
            <a:r>
              <a:rPr lang="en-US" sz="1600" dirty="0" smtClean="0"/>
              <a:t>accrued </a:t>
            </a:r>
            <a:r>
              <a:rPr lang="en-US" sz="1600" dirty="0" smtClean="0"/>
              <a:t>ACE </a:t>
            </a:r>
            <a:r>
              <a:rPr lang="en-US" sz="1600" dirty="0" smtClean="0"/>
              <a:t>over </a:t>
            </a:r>
            <a:r>
              <a:rPr lang="en-US" sz="1600" dirty="0" smtClean="0"/>
              <a:t>an extended period of time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PWRR Component : K6*5*PWRR</a:t>
            </a:r>
          </a:p>
          <a:p>
            <a:pPr lvl="2"/>
            <a:r>
              <a:rPr lang="en-US" sz="1600" dirty="0" smtClean="0"/>
              <a:t>Account for 5-min wind ramp for the next interval using intra-hour wind forecast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8816</TotalTime>
  <Words>1066</Words>
  <Application>Microsoft Office PowerPoint</Application>
  <PresentationFormat>On-screen Show (4:3)</PresentationFormat>
  <Paragraphs>164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Wingdings</vt:lpstr>
      <vt:lpstr>1_Office Theme</vt:lpstr>
      <vt:lpstr>2_Custom Design</vt:lpstr>
      <vt:lpstr>3_Custom Design</vt:lpstr>
      <vt:lpstr>PowerPoint Presentation</vt:lpstr>
      <vt:lpstr>PowerPoint Presentation</vt:lpstr>
      <vt:lpstr>Background on SCR811</vt:lpstr>
      <vt:lpstr>SCR811 Update</vt:lpstr>
      <vt:lpstr>Predicted Solar Ramp Error</vt:lpstr>
      <vt:lpstr>Predicted Solar Ramp Error </vt:lpstr>
      <vt:lpstr>Potential Impact of Predicted Solar Ramp in GTBD</vt:lpstr>
      <vt:lpstr>PowerPoint Presentation</vt:lpstr>
      <vt:lpstr>Other Parameters in GTBD</vt:lpstr>
      <vt:lpstr>GTBD Introduction</vt:lpstr>
      <vt:lpstr>10/8/2020 11:09 Event</vt:lpstr>
      <vt:lpstr>Example: Impact of Regulation and ACE Integral in GTBD</vt:lpstr>
      <vt:lpstr>Projected Wind Ramp Rate (PWRR) Error</vt:lpstr>
      <vt:lpstr>Example: Impact of Projected Wind Ramp in GTBD</vt:lpstr>
      <vt:lpstr>Summary &amp; 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Mago, Nitika</cp:lastModifiedBy>
  <cp:revision>176</cp:revision>
  <cp:lastPrinted>2016-01-21T20:53:15Z</cp:lastPrinted>
  <dcterms:created xsi:type="dcterms:W3CDTF">2016-01-21T15:20:31Z</dcterms:created>
  <dcterms:modified xsi:type="dcterms:W3CDTF">2021-04-25T23:32:21Z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