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b Wittmeyer" initials="BW" lastIdx="1" clrIdx="0">
    <p:extLst>
      <p:ext uri="{19B8F6BF-5375-455C-9EA6-DF929625EA0E}">
        <p15:presenceInfo xmlns:p15="http://schemas.microsoft.com/office/powerpoint/2012/main" userId="45c59adbb13fed6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88" y="5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25T10:05:21.934" idx="1">
    <p:pos x="7187" y="3807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0A57E-40A4-4E41-B6F0-B9CDD6CFC6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F78BCF-9885-4893-A694-45955C7850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CF326-8079-425F-9CCC-CF4A7D3BD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4E963-2C8F-4744-9445-87B03791805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1FCB0-6D90-4322-8FFD-60D43A9CB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14154-3CD6-45E0-ABED-19B546AF6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0DF3-724D-4ADD-B475-F26566F7C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188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F9BD6-C4D2-4082-9FC9-34709FC55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AD4D50-0924-4980-9920-37939063F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A4A419-786A-469D-BAD4-02C1F162E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4E963-2C8F-4744-9445-87B03791805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D98B5-8C94-42AD-B4B5-32DA1BC61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AD1908-D8DB-45E6-A080-EAF3CD388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0DF3-724D-4ADD-B475-F26566F7C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7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0C1AA6-64E7-47C7-998C-7193AE4645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A06C9A-DED1-413E-9D2F-C88FB4DBF0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6DA289-7FE7-4064-8B91-2C492C471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4E963-2C8F-4744-9445-87B03791805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38117-8B56-44BA-A69B-2CE029347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5ABE79-0E79-4117-8E16-D4C9D0E20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0DF3-724D-4ADD-B475-F26566F7C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235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25506-4A0B-491D-8256-F0F438EEE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76D69-6BD6-40E3-82AF-F5F2858EB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CEC6D-77E2-455E-9A54-09ECEC8B6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4E963-2C8F-4744-9445-87B03791805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AA105-D294-4ABD-949B-F92006A49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54EA5-6E72-41B4-BC0A-442DB2ECF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0DF3-724D-4ADD-B475-F26566F7C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655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5EE20-DC5D-434C-9BBD-774E41570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548296-2076-4E0A-B749-4A417BA5E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0C313-4BBF-4D4E-AA99-E9EB293DB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4E963-2C8F-4744-9445-87B03791805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7C787-6E5C-420E-8F63-158D02EAB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14CA9-B372-4F74-948E-00667EEBC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0DF3-724D-4ADD-B475-F26566F7C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141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4C7EC-2787-4F97-9AE2-A3C7968C8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664C8-B54B-4767-9DDC-9CAA8FFA12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24EB21-B535-498B-B5A8-5A208DA89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6A02A1-7340-41FD-824F-24BD53002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4E963-2C8F-4744-9445-87B03791805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2F9AF0-A73F-4A73-9176-CD01515FD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BF327B-414E-4302-80D8-7B180A9FC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0DF3-724D-4ADD-B475-F26566F7C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596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2F0AC-C97C-4C26-868C-BDE912F75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590E0F-B5C3-4FC3-B18A-247866FFE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9DAE0E-A825-4D5D-A007-29AC8DF2F3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725C29-213E-47DE-B5D3-3C439D3929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9642BD-66EA-407B-BF70-0248266269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556013-38A8-497B-9E74-F6976C526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4E963-2C8F-4744-9445-87B03791805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2F6C99-2587-44BF-8F22-FF2279470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11B28D-DFB2-4EE8-8112-C625E8FD4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0DF3-724D-4ADD-B475-F26566F7C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00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59932-B1B7-4E03-BD6E-3C14A07E3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F18D46-B765-428F-A4A7-CAC01867A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4E963-2C8F-4744-9445-87B03791805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D8A804-CB05-43FD-A70D-04E5E6B45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DFE733-9FA6-4BD5-BBEB-62624171D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0DF3-724D-4ADD-B475-F26566F7C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95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38997E-11B8-4C4E-BF02-849F67F7C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4E963-2C8F-4744-9445-87B03791805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F5A6EA-D351-40B2-81B1-F36345E06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21FB15-86EF-491F-941E-115912CAC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0DF3-724D-4ADD-B475-F26566F7C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62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CDBB1-88B7-4591-89FA-43179642D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0135AB-58CE-4456-948A-ACF9EAB3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8CBBE5-33A4-4406-BC94-387A8C8C33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C9E2DB-ACCF-41EC-9383-1AA8153BB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4E963-2C8F-4744-9445-87B03791805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723DBA-FE9C-4706-80E0-5D7400C8C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03763B-4F79-475B-85BF-8CE44C12E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0DF3-724D-4ADD-B475-F26566F7C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40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94DEE-4C6D-4BA8-A555-7FCB092C4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35E8B3-1FE3-42B3-A570-3DFFB824A8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5DFF61-F788-4FA9-B4C6-0DC712297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E38785-8373-49D6-B87A-4B5DAEA3C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4E963-2C8F-4744-9445-87B03791805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6154C1-2EBF-43A7-8614-2207005BB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25AC6-5B43-4AF7-864F-E0C40352E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0DF3-724D-4ADD-B475-F26566F7C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738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731AC7-A32C-487F-8C45-C6997AE42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B2EB5-3CBD-4F5A-ACF0-8140C85D8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3AC6F-55B7-44D8-A79A-95F39F9997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4E963-2C8F-4744-9445-87B03791805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395E5-8EC9-410A-9372-8C7AEEDB7A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E6EBCB-BA2C-492D-BE4D-A8F318C341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80DF3-724D-4ADD-B475-F26566F7C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84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33598-D66F-4B2F-A3D3-4B767DA87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454818" cy="734460"/>
          </a:xfrm>
        </p:spPr>
        <p:txBody>
          <a:bodyPr/>
          <a:lstStyle/>
          <a:p>
            <a:r>
              <a:rPr lang="en-US" dirty="0"/>
              <a:t>Distributed Generation Terms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F1F50-B4A5-4832-96A7-6C204EE6C7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82575" y="2327429"/>
            <a:ext cx="3090723" cy="478941"/>
          </a:xfrm>
        </p:spPr>
        <p:txBody>
          <a:bodyPr>
            <a:normAutofit/>
          </a:bodyPr>
          <a:lstStyle/>
          <a:p>
            <a:r>
              <a:rPr lang="en-US" dirty="0"/>
              <a:t>Unregistered DG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B8BC44-E1FC-4040-8A28-0612271EB0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82575" y="3151341"/>
            <a:ext cx="3090723" cy="368458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&lt;1MW</a:t>
            </a:r>
          </a:p>
          <a:p>
            <a:r>
              <a:rPr lang="en-US" dirty="0"/>
              <a:t>Or &gt;1MW and </a:t>
            </a:r>
            <a:r>
              <a:rPr lang="en-US" dirty="0">
                <a:solidFill>
                  <a:srgbClr val="FF0000"/>
                </a:solidFill>
              </a:rPr>
              <a:t>does not export </a:t>
            </a:r>
            <a:r>
              <a:rPr lang="en-US" dirty="0"/>
              <a:t>to Grid.</a:t>
            </a:r>
          </a:p>
          <a:p>
            <a:endParaRPr lang="en-US" dirty="0"/>
          </a:p>
          <a:p>
            <a:r>
              <a:rPr lang="en-US" dirty="0"/>
              <a:t>Offsets LZ purchase</a:t>
            </a:r>
          </a:p>
          <a:p>
            <a:endParaRPr lang="en-US" dirty="0"/>
          </a:p>
          <a:p>
            <a:r>
              <a:rPr lang="en-US" dirty="0"/>
              <a:t>If &gt;= 1MW must be Co-located with Load	</a:t>
            </a:r>
          </a:p>
          <a:p>
            <a:r>
              <a:rPr lang="en-US" dirty="0">
                <a:solidFill>
                  <a:srgbClr val="FF0000"/>
                </a:solidFill>
              </a:rPr>
              <a:t>Customer Dispatch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D0FF75-C1A3-4FB0-B28F-9321195B95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02852" y="2327429"/>
            <a:ext cx="2985052" cy="47894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Settlement Only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BE262-79CE-4988-8A22-B6AD4A543A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02852" y="3151341"/>
            <a:ext cx="2985052" cy="368458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 &lt;=SO&gt;10MW</a:t>
            </a:r>
          </a:p>
          <a:p>
            <a:r>
              <a:rPr lang="en-US" dirty="0"/>
              <a:t>Exports to Grid</a:t>
            </a:r>
          </a:p>
          <a:p>
            <a:endParaRPr lang="en-US" dirty="0"/>
          </a:p>
          <a:p>
            <a:r>
              <a:rPr lang="en-US" dirty="0"/>
              <a:t>Post NPRR 917, DG @ Node, ES @ LZ until NPRR 995</a:t>
            </a:r>
          </a:p>
          <a:p>
            <a:r>
              <a:rPr lang="en-US" dirty="0"/>
              <a:t>Co-located or Stand Alone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Customer Dispatch</a:t>
            </a:r>
          </a:p>
          <a:p>
            <a:endParaRPr lang="en-US" dirty="0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5C312E7E-E74B-4EE7-A824-0D2185E19D07}"/>
              </a:ext>
            </a:extLst>
          </p:cNvPr>
          <p:cNvSpPr txBox="1">
            <a:spLocks/>
          </p:cNvSpPr>
          <p:nvPr/>
        </p:nvSpPr>
        <p:spPr>
          <a:xfrm>
            <a:off x="8906262" y="2204624"/>
            <a:ext cx="2991678" cy="734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Distributed Generation </a:t>
            </a:r>
            <a:r>
              <a:rPr lang="en-US" dirty="0">
                <a:solidFill>
                  <a:srgbClr val="FF0000"/>
                </a:solidFill>
              </a:rPr>
              <a:t>Resource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32F71EA0-821B-4695-B8D3-34AF805E3C8A}"/>
              </a:ext>
            </a:extLst>
          </p:cNvPr>
          <p:cNvSpPr txBox="1">
            <a:spLocks/>
          </p:cNvSpPr>
          <p:nvPr/>
        </p:nvSpPr>
        <p:spPr>
          <a:xfrm>
            <a:off x="9150741" y="3110800"/>
            <a:ext cx="2618711" cy="36845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&lt;10MW</a:t>
            </a:r>
          </a:p>
          <a:p>
            <a:r>
              <a:rPr lang="en-US" sz="2400" dirty="0"/>
              <a:t>Exports to Grid</a:t>
            </a:r>
          </a:p>
          <a:p>
            <a:endParaRPr lang="en-US" sz="2400" dirty="0"/>
          </a:p>
          <a:p>
            <a:r>
              <a:rPr lang="en-US" sz="2400" dirty="0"/>
              <a:t>Settles @ Node</a:t>
            </a:r>
          </a:p>
          <a:p>
            <a:endParaRPr lang="en-US" sz="2400" dirty="0"/>
          </a:p>
          <a:p>
            <a:r>
              <a:rPr lang="en-US" sz="2000" dirty="0"/>
              <a:t>Stand Alone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ERCOT Dispatch EOC/Basepoints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5FD04FA-4095-46A4-9F5B-797D5480F21D}"/>
              </a:ext>
            </a:extLst>
          </p:cNvPr>
          <p:cNvSpPr txBox="1"/>
          <p:nvPr/>
        </p:nvSpPr>
        <p:spPr>
          <a:xfrm>
            <a:off x="2882045" y="1612721"/>
            <a:ext cx="90158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               Behind The Meter                             Front of Meter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4FAFA9C-520E-4002-867F-D4DA8D6F8C8C}"/>
              </a:ext>
            </a:extLst>
          </p:cNvPr>
          <p:cNvSpPr/>
          <p:nvPr/>
        </p:nvSpPr>
        <p:spPr>
          <a:xfrm>
            <a:off x="2534651" y="3562516"/>
            <a:ext cx="3038648" cy="597164"/>
          </a:xfrm>
          <a:prstGeom prst="rect">
            <a:avLst/>
          </a:prstGeom>
          <a:solidFill>
            <a:schemeClr val="accent1">
              <a:alpha val="19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FBAACBD-7D0C-4053-9C36-D24F6A0E43DA}"/>
              </a:ext>
            </a:extLst>
          </p:cNvPr>
          <p:cNvSpPr/>
          <p:nvPr/>
        </p:nvSpPr>
        <p:spPr>
          <a:xfrm>
            <a:off x="2482575" y="1582171"/>
            <a:ext cx="6089362" cy="597163"/>
          </a:xfrm>
          <a:prstGeom prst="rect">
            <a:avLst/>
          </a:prstGeom>
          <a:solidFill>
            <a:schemeClr val="accent1">
              <a:alpha val="19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F6D8A1F-74DC-4BAC-B7BB-C2371335478F}"/>
              </a:ext>
            </a:extLst>
          </p:cNvPr>
          <p:cNvSpPr/>
          <p:nvPr/>
        </p:nvSpPr>
        <p:spPr>
          <a:xfrm>
            <a:off x="8976943" y="1566064"/>
            <a:ext cx="2792509" cy="597163"/>
          </a:xfrm>
          <a:prstGeom prst="rect">
            <a:avLst/>
          </a:prstGeom>
          <a:solidFill>
            <a:srgbClr val="FFC000">
              <a:alpha val="19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7B64144-2AEF-473E-AE0E-10639A348988}"/>
              </a:ext>
            </a:extLst>
          </p:cNvPr>
          <p:cNvSpPr txBox="1"/>
          <p:nvPr/>
        </p:nvSpPr>
        <p:spPr>
          <a:xfrm>
            <a:off x="164216" y="1620523"/>
            <a:ext cx="227274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Common Terms</a:t>
            </a:r>
          </a:p>
          <a:p>
            <a:r>
              <a:rPr lang="en-US" sz="1600" i="1" dirty="0"/>
              <a:t>(not ERCOT)</a:t>
            </a:r>
          </a:p>
          <a:p>
            <a:endParaRPr lang="en-US" dirty="0"/>
          </a:p>
          <a:p>
            <a:r>
              <a:rPr lang="en-US" dirty="0"/>
              <a:t>ERCOT Terms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Characteristics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Settlement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Dispatch Today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E32F6A4-0146-4DD1-976C-C2B8CE43D1F3}"/>
              </a:ext>
            </a:extLst>
          </p:cNvPr>
          <p:cNvSpPr/>
          <p:nvPr/>
        </p:nvSpPr>
        <p:spPr>
          <a:xfrm>
            <a:off x="2462999" y="2288699"/>
            <a:ext cx="3110299" cy="597163"/>
          </a:xfrm>
          <a:prstGeom prst="rect">
            <a:avLst/>
          </a:prstGeom>
          <a:solidFill>
            <a:schemeClr val="accent1">
              <a:alpha val="19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4716153-3C24-4ADF-952A-8CF5CF2A6BA0}"/>
              </a:ext>
            </a:extLst>
          </p:cNvPr>
          <p:cNvSpPr/>
          <p:nvPr/>
        </p:nvSpPr>
        <p:spPr>
          <a:xfrm>
            <a:off x="8846951" y="418316"/>
            <a:ext cx="2447655" cy="597163"/>
          </a:xfrm>
          <a:prstGeom prst="rect">
            <a:avLst/>
          </a:prstGeom>
          <a:solidFill>
            <a:schemeClr val="accent1">
              <a:alpha val="19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238397F-2706-496E-A5E8-33021F5447BE}"/>
              </a:ext>
            </a:extLst>
          </p:cNvPr>
          <p:cNvSpPr txBox="1"/>
          <p:nvPr/>
        </p:nvSpPr>
        <p:spPr>
          <a:xfrm>
            <a:off x="8976944" y="404064"/>
            <a:ext cx="28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Blue Boxes Relevant to Shams Presentation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7D335F9-0B7E-4C74-B8F6-6E6DA301FCFC}"/>
              </a:ext>
            </a:extLst>
          </p:cNvPr>
          <p:cNvSpPr/>
          <p:nvPr/>
        </p:nvSpPr>
        <p:spPr>
          <a:xfrm>
            <a:off x="5895395" y="5617029"/>
            <a:ext cx="1861239" cy="342338"/>
          </a:xfrm>
          <a:prstGeom prst="rect">
            <a:avLst/>
          </a:prstGeom>
          <a:solidFill>
            <a:srgbClr val="FFC000">
              <a:alpha val="19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702E050-AA98-4C10-A8C0-534E3D38AA17}"/>
              </a:ext>
            </a:extLst>
          </p:cNvPr>
          <p:cNvSpPr/>
          <p:nvPr/>
        </p:nvSpPr>
        <p:spPr>
          <a:xfrm>
            <a:off x="5702852" y="2327429"/>
            <a:ext cx="2869085" cy="5238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CAB24A1-C33C-4344-A315-2A0950801D48}"/>
              </a:ext>
            </a:extLst>
          </p:cNvPr>
          <p:cNvSpPr/>
          <p:nvPr/>
        </p:nvSpPr>
        <p:spPr>
          <a:xfrm>
            <a:off x="8976943" y="2297596"/>
            <a:ext cx="2792509" cy="59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86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1486</TotalTime>
  <Words>104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Distributed Generation Terms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Wittmeyer</dc:creator>
  <cp:lastModifiedBy>Bob Wittmeyer</cp:lastModifiedBy>
  <cp:revision>12</cp:revision>
  <dcterms:created xsi:type="dcterms:W3CDTF">2021-04-24T15:28:22Z</dcterms:created>
  <dcterms:modified xsi:type="dcterms:W3CDTF">2021-04-25T16:14:59Z</dcterms:modified>
</cp:coreProperties>
</file>