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327" r:id="rId1"/>
    <p:sldMasterId id="2147484339" r:id="rId2"/>
  </p:sldMasterIdLst>
  <p:notesMasterIdLst>
    <p:notesMasterId r:id="rId8"/>
  </p:notesMasterIdLst>
  <p:handoutMasterIdLst>
    <p:handoutMasterId r:id="rId9"/>
  </p:handoutMasterIdLst>
  <p:sldIdLst>
    <p:sldId id="256" r:id="rId3"/>
    <p:sldId id="295" r:id="rId4"/>
    <p:sldId id="296" r:id="rId5"/>
    <p:sldId id="28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54" autoAdjust="0"/>
    <p:restoredTop sz="86855" autoAdjust="0"/>
  </p:normalViewPr>
  <p:slideViewPr>
    <p:cSldViewPr>
      <p:cViewPr varScale="1">
        <p:scale>
          <a:sx n="74" d="100"/>
          <a:sy n="74" d="100"/>
        </p:scale>
        <p:origin x="143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3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3048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881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727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95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690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774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543800" cy="121919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099" y="1905000"/>
            <a:ext cx="7810501" cy="4190999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B52CA1D-CD27-4D64-A20B-9072124B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F296ECA-5D9F-4BC6-BFD8-F1029709C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927EA4D-8669-4CBF-BBC6-C7E05121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88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91440" rIns="45720" bIns="9144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593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91440" rIns="45720" bIns="9144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159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1EDB76-CD43-480E-8EA0-CC06EF22C0A1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508220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85C669-FB09-4A92-913B-0BA846DAB37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121756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609604"/>
            <a:ext cx="7543800" cy="371550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52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817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07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3135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197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TAC &amp; Board of Directors Update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5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35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0"/>
            <a:ext cx="303809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28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3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56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" y="6400800"/>
            <a:ext cx="914398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3135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9443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29" r:id="rId1"/>
    <p:sldLayoutId id="2147484328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4584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94192/09.__RMTTF_UPDATE_TO_RMS_20201006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April 28, 2021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RMS Update to TAC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 smtClean="0"/>
              <a:t>Jim Lee</a:t>
            </a:r>
            <a:endParaRPr lang="en-US" dirty="0"/>
          </a:p>
          <a:p>
            <a:r>
              <a:rPr lang="en-US" dirty="0"/>
              <a:t>RMS Chair</a:t>
            </a:r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457200"/>
            <a:ext cx="7391401" cy="1219199"/>
          </a:xfrm>
        </p:spPr>
        <p:txBody>
          <a:bodyPr anchor="ctr">
            <a:normAutofit/>
          </a:bodyPr>
          <a:lstStyle/>
          <a:p>
            <a:r>
              <a:rPr lang="en-US" sz="3600" dirty="0" smtClean="0"/>
              <a:t>April 14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RMS Highlights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905000"/>
            <a:ext cx="7772402" cy="4419600"/>
          </a:xfrm>
        </p:spPr>
        <p:txBody>
          <a:bodyPr>
            <a:normAutofit fontScale="85000" lnSpcReduction="20000"/>
          </a:bodyPr>
          <a:lstStyle/>
          <a:p>
            <a:r>
              <a:rPr lang="en-US" sz="2600" u="sng" dirty="0" smtClean="0"/>
              <a:t>Voting items:</a:t>
            </a:r>
            <a:endParaRPr lang="en-US" sz="2600" u="sng" dirty="0"/>
          </a:p>
          <a:p>
            <a:pPr marL="841248" lvl="1" indent="-457200">
              <a:buFont typeface="Wingdings" panose="05000000000000000000" pitchFamily="2" charset="2"/>
              <a:buChar char="ü"/>
            </a:pPr>
            <a:r>
              <a:rPr lang="en-US" sz="2100" dirty="0"/>
              <a:t>Approved LPGRR068 as submitted</a:t>
            </a:r>
          </a:p>
          <a:p>
            <a:pPr marL="841248" lvl="1" indent="-457200">
              <a:buFont typeface="Wingdings" panose="05000000000000000000" pitchFamily="2" charset="2"/>
              <a:buChar char="ü"/>
            </a:pPr>
            <a:r>
              <a:rPr lang="en-US" sz="2100" dirty="0"/>
              <a:t>Endorsed NPRR1071 as submitted</a:t>
            </a:r>
          </a:p>
          <a:p>
            <a:pPr marL="841248" lvl="1" indent="-457200">
              <a:buFont typeface="Wingdings" panose="05000000000000000000" pitchFamily="2" charset="2"/>
              <a:buChar char="ü"/>
            </a:pPr>
            <a:r>
              <a:rPr lang="en-US" sz="2100" dirty="0"/>
              <a:t>Endorsed OBDRR029 as </a:t>
            </a:r>
            <a:r>
              <a:rPr lang="en-US" sz="2100" dirty="0" smtClean="0"/>
              <a:t>submitted</a:t>
            </a:r>
          </a:p>
          <a:p>
            <a:pPr lvl="1" indent="0">
              <a:buNone/>
            </a:pPr>
            <a:endParaRPr lang="en-US" sz="2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/>
              <a:t>Created </a:t>
            </a:r>
            <a:r>
              <a:rPr lang="en-US" sz="2400" b="1" i="1" dirty="0" smtClean="0">
                <a:solidFill>
                  <a:srgbClr val="92D050"/>
                </a:solidFill>
              </a:rPr>
              <a:t>Retail Emergency Conditions Task Force (RECTF)</a:t>
            </a:r>
            <a:r>
              <a:rPr lang="en-US" sz="2400" dirty="0" smtClean="0"/>
              <a:t> to serve as singular location to discuss all Retail issues identified within the TAC Emergency Conditions Issues List</a:t>
            </a:r>
            <a:br>
              <a:rPr lang="en-US" sz="2400" dirty="0" smtClean="0"/>
            </a:br>
            <a:endParaRPr lang="en-US" sz="10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/>
              <a:t>Approved ERCOT’s exception request for a non-standard extended outage beginning </a:t>
            </a:r>
            <a:r>
              <a:rPr lang="en-US" sz="2400" b="1" dirty="0" smtClean="0">
                <a:solidFill>
                  <a:srgbClr val="92D050"/>
                </a:solidFill>
              </a:rPr>
              <a:t>Saturday May 1</a:t>
            </a:r>
            <a:r>
              <a:rPr lang="en-US" sz="2400" b="1" baseline="30000" dirty="0" smtClean="0">
                <a:solidFill>
                  <a:srgbClr val="92D050"/>
                </a:solidFill>
              </a:rPr>
              <a:t>st</a:t>
            </a:r>
            <a:r>
              <a:rPr lang="en-US" sz="2400" b="1" dirty="0" smtClean="0">
                <a:solidFill>
                  <a:srgbClr val="92D050"/>
                </a:solidFill>
              </a:rPr>
              <a:t> @ 2:00pm CPT thru Sunday May 2</a:t>
            </a:r>
            <a:r>
              <a:rPr lang="en-US" sz="2400" b="1" baseline="30000" dirty="0" smtClean="0">
                <a:solidFill>
                  <a:srgbClr val="92D050"/>
                </a:solidFill>
              </a:rPr>
              <a:t>nd</a:t>
            </a:r>
            <a:r>
              <a:rPr lang="en-US" sz="2400" b="1" dirty="0" smtClean="0">
                <a:solidFill>
                  <a:srgbClr val="92D050"/>
                </a:solidFill>
              </a:rPr>
              <a:t> @ 11:59pm</a:t>
            </a:r>
            <a:r>
              <a:rPr lang="en-US" sz="2400" dirty="0" smtClean="0"/>
              <a:t> (Standard outage window begins at 7:00pm)</a:t>
            </a:r>
          </a:p>
          <a:p>
            <a:pPr marL="1024128" lvl="2" indent="-457200">
              <a:buFont typeface="Wingdings" panose="05000000000000000000" pitchFamily="2" charset="2"/>
              <a:buChar char="Ø"/>
            </a:pPr>
            <a:r>
              <a:rPr lang="en-US" sz="2100" i="1" dirty="0" smtClean="0"/>
              <a:t>TDUs </a:t>
            </a:r>
            <a:r>
              <a:rPr lang="en-US" sz="2100" i="1" dirty="0"/>
              <a:t>to support Move-Ins during </a:t>
            </a:r>
            <a:r>
              <a:rPr lang="en-US" sz="2100" i="1" dirty="0" smtClean="0"/>
              <a:t>extended </a:t>
            </a:r>
            <a:r>
              <a:rPr lang="en-US" sz="2100" i="1" dirty="0"/>
              <a:t>outage via TDSP Safety Net process between 2pm &amp; </a:t>
            </a:r>
            <a:r>
              <a:rPr lang="en-US" sz="2100" i="1" dirty="0" smtClean="0"/>
              <a:t>7pm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/>
              <a:t>Reviewed ERCOT Winter Event Load Reduction presentation (Carl Raish)</a:t>
            </a:r>
            <a:endParaRPr lang="en-US" sz="2400" dirty="0"/>
          </a:p>
          <a:p>
            <a:pPr marL="1389888" lvl="4" indent="-45720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01168" lvl="1" indent="0">
              <a:buNone/>
            </a:pPr>
            <a:endParaRPr lang="en-US" sz="2000" dirty="0" smtClean="0"/>
          </a:p>
          <a:p>
            <a:endParaRPr lang="en-US" sz="2400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96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634" y="1828800"/>
            <a:ext cx="8229600" cy="4419600"/>
          </a:xfrm>
        </p:spPr>
        <p:txBody>
          <a:bodyPr>
            <a:normAutofit fontScale="70000" lnSpcReduction="20000"/>
          </a:bodyPr>
          <a:lstStyle/>
          <a:p>
            <a:r>
              <a:rPr lang="en-US" sz="2400" u="sng" dirty="0" smtClean="0">
                <a:solidFill>
                  <a:srgbClr val="FFC000"/>
                </a:solidFill>
              </a:rPr>
              <a:t>TDTMS (TX Data Transport &amp; MarkeTrak Systems):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endParaRPr lang="en-US" sz="2400" dirty="0">
              <a:solidFill>
                <a:srgbClr val="FFC000"/>
              </a:solidFill>
            </a:endParaRPr>
          </a:p>
          <a:p>
            <a:pPr marL="282575" indent="-282575">
              <a:buFont typeface="Wingdings" panose="05000000000000000000" pitchFamily="2" charset="2"/>
              <a:buChar char="Ø"/>
            </a:pPr>
            <a:r>
              <a:rPr lang="en-US" sz="2200" dirty="0" smtClean="0"/>
              <a:t>Reviewed TAC Emergency Conditions Issues List item re: </a:t>
            </a:r>
            <a:r>
              <a:rPr lang="en-US" sz="2200" dirty="0" smtClean="0">
                <a:solidFill>
                  <a:srgbClr val="92D050"/>
                </a:solidFill>
              </a:rPr>
              <a:t>ERCOT Listserv procedures</a:t>
            </a:r>
          </a:p>
          <a:p>
            <a:pPr marL="401638" lvl="1" indent="-119063">
              <a:buFont typeface="Arial" panose="020B0604020202020204" pitchFamily="34" charset="0"/>
              <a:buChar char="•"/>
            </a:pPr>
            <a:r>
              <a:rPr lang="en-US" sz="2100" dirty="0" smtClean="0"/>
              <a:t>Collaborate w/ ERCOT to include Listserv performance within ERCOT Market Data Transparency SLA</a:t>
            </a:r>
          </a:p>
          <a:p>
            <a:pPr marL="401638" lvl="1" indent="-119063">
              <a:buFont typeface="Arial" panose="020B0604020202020204" pitchFamily="34" charset="0"/>
              <a:buChar char="•"/>
            </a:pPr>
            <a:r>
              <a:rPr lang="en-US" sz="2100" dirty="0" smtClean="0"/>
              <a:t>Long-term solution is being considered by ERCOT IT Support </a:t>
            </a:r>
            <a:r>
              <a:rPr lang="en-US" sz="2100" dirty="0" err="1" smtClean="0"/>
              <a:t>Svcs</a:t>
            </a:r>
            <a:r>
              <a:rPr lang="en-US" sz="2100" dirty="0" smtClean="0"/>
              <a:t> (possibly bring listserv in-house?)</a:t>
            </a:r>
          </a:p>
          <a:p>
            <a:pPr marL="401638" lvl="1" indent="-119063">
              <a:buFont typeface="Arial" panose="020B0604020202020204" pitchFamily="34" charset="0"/>
              <a:buChar char="•"/>
            </a:pPr>
            <a:r>
              <a:rPr lang="en-US" sz="2100" i="1" dirty="0" smtClean="0">
                <a:solidFill>
                  <a:srgbClr val="92D050"/>
                </a:solidFill>
              </a:rPr>
              <a:t>Short-term solution needed – backup plan if </a:t>
            </a:r>
            <a:r>
              <a:rPr lang="en-US" sz="2100" i="1" dirty="0" err="1" smtClean="0">
                <a:solidFill>
                  <a:srgbClr val="92D050"/>
                </a:solidFill>
              </a:rPr>
              <a:t>Listservs</a:t>
            </a:r>
            <a:r>
              <a:rPr lang="en-US" sz="2100" i="1" dirty="0" smtClean="0">
                <a:solidFill>
                  <a:srgbClr val="92D050"/>
                </a:solidFill>
              </a:rPr>
              <a:t> go down for extended periods in Summer 2021?</a:t>
            </a:r>
          </a:p>
          <a:p>
            <a:pPr marL="282575" indent="-282575">
              <a:buFont typeface="Wingdings" panose="05000000000000000000" pitchFamily="2" charset="2"/>
              <a:buChar char="Ø"/>
            </a:pPr>
            <a:r>
              <a:rPr lang="en-US" sz="2200" dirty="0" smtClean="0"/>
              <a:t>Reviewed </a:t>
            </a:r>
            <a:r>
              <a:rPr lang="en-US" sz="2200" dirty="0" smtClean="0"/>
              <a:t>proposed </a:t>
            </a:r>
            <a:r>
              <a:rPr lang="en-US" sz="2200" dirty="0" smtClean="0"/>
              <a:t>updates to Switch Hold Removal process</a:t>
            </a:r>
          </a:p>
          <a:p>
            <a:pPr marL="401638" lvl="1" indent="-119063">
              <a:buFont typeface="Arial" panose="020B0604020202020204" pitchFamily="34" charset="0"/>
              <a:buChar char="•"/>
            </a:pPr>
            <a:r>
              <a:rPr lang="en-US" sz="2300" dirty="0" smtClean="0"/>
              <a:t>Identified required fields on forms to mitigate counterparty rejects</a:t>
            </a:r>
          </a:p>
          <a:p>
            <a:pPr marL="401638" lvl="1" indent="-119063">
              <a:buFont typeface="Arial" panose="020B0604020202020204" pitchFamily="34" charset="0"/>
              <a:buChar char="•"/>
            </a:pPr>
            <a:r>
              <a:rPr lang="en-US" sz="2300" dirty="0" smtClean="0"/>
              <a:t>Clarified appropriate use of required documents (Warranty Deed, </a:t>
            </a:r>
            <a:r>
              <a:rPr lang="en-US" sz="2300" dirty="0" err="1" smtClean="0"/>
              <a:t>etc</a:t>
            </a:r>
            <a:r>
              <a:rPr lang="en-US" sz="2300" dirty="0" smtClean="0"/>
              <a:t>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smtClean="0"/>
              <a:t>Supporting </a:t>
            </a:r>
            <a:r>
              <a:rPr lang="en-US" sz="2200" i="1" dirty="0" smtClean="0"/>
              <a:t>administrative</a:t>
            </a:r>
            <a:r>
              <a:rPr lang="en-US" sz="2200" dirty="0" smtClean="0"/>
              <a:t> MarkeTrak enhancements release (GUI refresh)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smtClean="0"/>
              <a:t>Developing SCR to transfer TDU Switch Hold lists to display/report on ERCOT MIS</a:t>
            </a:r>
          </a:p>
          <a:p>
            <a:r>
              <a:rPr lang="en-US" sz="2400" u="sng" dirty="0" smtClean="0">
                <a:solidFill>
                  <a:srgbClr val="FFC000"/>
                </a:solidFill>
              </a:rPr>
              <a:t/>
            </a:r>
            <a:br>
              <a:rPr lang="en-US" sz="2400" u="sng" dirty="0" smtClean="0">
                <a:solidFill>
                  <a:srgbClr val="FFC000"/>
                </a:solidFill>
              </a:rPr>
            </a:br>
            <a:r>
              <a:rPr lang="en-US" sz="2400" u="sng" dirty="0" smtClean="0">
                <a:solidFill>
                  <a:srgbClr val="FFC000"/>
                </a:solidFill>
              </a:rPr>
              <a:t>TXSET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smtClean="0"/>
              <a:t>Endorsed 5 Change Controls as part of TXSET 5.0 release</a:t>
            </a:r>
            <a:endParaRPr lang="en-US" sz="22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smtClean="0"/>
              <a:t>Identified NPRRs and RMGRRs needed to support TXSET 5.0 release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smtClean="0"/>
              <a:t>Reviewed TXSET 5.0 Implementation details for updated project trajectory </a:t>
            </a:r>
            <a:endParaRPr lang="en-US" sz="2000" dirty="0" smtClean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609601"/>
            <a:ext cx="7543800" cy="931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April 2021 RMS WG/TF Updates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27053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283"/>
            <a:ext cx="8001000" cy="4059117"/>
          </a:xfrm>
        </p:spPr>
        <p:txBody>
          <a:bodyPr>
            <a:normAutofit/>
          </a:bodyPr>
          <a:lstStyle/>
          <a:p>
            <a:pPr fontAlgn="t"/>
            <a:r>
              <a:rPr lang="en-US" sz="2000" u="sng" dirty="0">
                <a:solidFill>
                  <a:srgbClr val="FFC000"/>
                </a:solidFill>
                <a:hlinkClick r:id="rId3"/>
              </a:rPr>
              <a:t>Retail Market Training Task Force (RMTTF</a:t>
            </a:r>
            <a:r>
              <a:rPr lang="en-US" sz="2000" u="sng" dirty="0" smtClean="0">
                <a:solidFill>
                  <a:srgbClr val="FFC000"/>
                </a:solidFill>
                <a:hlinkClick r:id="rId3"/>
              </a:rPr>
              <a:t>)</a:t>
            </a:r>
            <a:r>
              <a:rPr lang="en-US" sz="2000" u="sng" dirty="0" smtClean="0">
                <a:solidFill>
                  <a:srgbClr val="FFC000"/>
                </a:solidFill>
              </a:rPr>
              <a:t>:</a:t>
            </a:r>
          </a:p>
          <a:p>
            <a:pPr fontAlgn="t"/>
            <a:r>
              <a:rPr lang="en-US" sz="1800" dirty="0" smtClean="0"/>
              <a:t>Classes available for registration:</a:t>
            </a:r>
            <a:endParaRPr lang="en-US" sz="1800" u="sng" dirty="0">
              <a:solidFill>
                <a:srgbClr val="FFC000"/>
              </a:solidFill>
            </a:endParaRPr>
          </a:p>
          <a:p>
            <a:pPr fontAlgn="t"/>
            <a:endParaRPr lang="en-US" dirty="0" smtClean="0"/>
          </a:p>
          <a:p>
            <a:pPr fontAlgn="t"/>
            <a:endParaRPr lang="en-US" dirty="0"/>
          </a:p>
          <a:p>
            <a:pPr fontAlgn="t"/>
            <a:endParaRPr lang="en-US" dirty="0" smtClean="0"/>
          </a:p>
          <a:p>
            <a:pPr fontAlgn="t"/>
            <a:endParaRPr lang="en-US" dirty="0"/>
          </a:p>
          <a:p>
            <a:pPr fontAlgn="t"/>
            <a:endParaRPr lang="en-US" dirty="0" smtClean="0"/>
          </a:p>
          <a:p>
            <a:pPr fontAlgn="t"/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8F32FB-2F88-4810-9ACC-51C270E45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38200" y="609600"/>
            <a:ext cx="7543800" cy="1219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April 2021 RMS WG/TF Updates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259" y="5422708"/>
            <a:ext cx="8162941" cy="74949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1628" y="2667000"/>
            <a:ext cx="5043732" cy="2590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828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787" y="2700337"/>
            <a:ext cx="2143125" cy="2143125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69E70B-5620-41BA-81EE-0692A90DD04F}"/>
              </a:ext>
            </a:extLst>
          </p:cNvPr>
          <p:cNvSpPr txBox="1"/>
          <p:nvPr/>
        </p:nvSpPr>
        <p:spPr>
          <a:xfrm>
            <a:off x="914400" y="5715000"/>
            <a:ext cx="5064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Next RMS Meeting – </a:t>
            </a:r>
            <a:r>
              <a:rPr lang="en-US" sz="2800" dirty="0" smtClean="0"/>
              <a:t>May 4, 2021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309</Words>
  <Application>Microsoft Office PowerPoint</Application>
  <PresentationFormat>On-screen Show (4:3)</PresentationFormat>
  <Paragraphs>48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Wingdings</vt:lpstr>
      <vt:lpstr>Retrospect</vt:lpstr>
      <vt:lpstr>Custom Design</vt:lpstr>
      <vt:lpstr>April 28, 2021 RMS Update to TAC</vt:lpstr>
      <vt:lpstr>April 14th RMS Highlights</vt:lpstr>
      <vt:lpstr>PowerPoint Presentation</vt:lpstr>
      <vt:lpstr>PowerPoint Presentation</vt:lpstr>
      <vt:lpstr>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2020-03-06T14:03:31Z</dcterms:created>
  <dcterms:modified xsi:type="dcterms:W3CDTF">2021-04-26T16:37:14Z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2a0cd9c8-1a65-4680-9eef-d28934c2f3dd</vt:lpwstr>
  </property>
  <property fmtid="{D5CDD505-2E9C-101B-9397-08002B2CF9AE}" pid="3" name="bjDocumentSecurityLabel">
    <vt:lpwstr>No Marking</vt:lpwstr>
  </property>
  <property fmtid="{D5CDD505-2E9C-101B-9397-08002B2CF9AE}" pid="4" name="bjSaver">
    <vt:lpwstr>hVeZjyyepu7wfUb3kwBo4T82bAn9HrXq</vt:lpwstr>
  </property>
</Properties>
</file>