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260" r:id="rId6"/>
    <p:sldId id="276" r:id="rId7"/>
    <p:sldId id="270" r:id="rId8"/>
    <p:sldId id="271" r:id="rId9"/>
    <p:sldId id="285" r:id="rId10"/>
    <p:sldId id="281" r:id="rId11"/>
    <p:sldId id="284" r:id="rId12"/>
    <p:sldId id="282" r:id="rId13"/>
    <p:sldId id="278"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reno, Alfredo" initials="MA" lastIdx="3" clrIdx="0">
    <p:extLst>
      <p:ext uri="{19B8F6BF-5375-455C-9EA6-DF929625EA0E}">
        <p15:presenceInfo xmlns:p15="http://schemas.microsoft.com/office/powerpoint/2012/main" userId="S-1-5-21-639947351-343809578-3807592339-159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1386" y="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Percentile of Daily Percentiles</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9505934706494367E-2"/>
          <c:y val="0.13420169956207517"/>
          <c:w val="0.88630128260288932"/>
          <c:h val="0.62236667452050065"/>
        </c:manualLayout>
      </c:layout>
      <c:barChart>
        <c:barDir val="col"/>
        <c:grouping val="clustered"/>
        <c:varyColors val="0"/>
        <c:ser>
          <c:idx val="1"/>
          <c:order val="1"/>
          <c:tx>
            <c:strRef>
              <c:f>Sheet2!$A$2</c:f>
              <c:strCache>
                <c:ptCount val="1"/>
                <c:pt idx="0">
                  <c:v>Percentile of Daily Percentile</c:v>
                </c:pt>
              </c:strCache>
            </c:strRef>
          </c:tx>
          <c:spPr>
            <a:solidFill>
              <a:schemeClr val="accent5"/>
            </a:solidFill>
            <a:ln>
              <a:noFill/>
            </a:ln>
            <a:effectLst/>
          </c:spPr>
          <c:invertIfNegative val="0"/>
          <c:cat>
            <c:numRef>
              <c:f>Sheet2!$B$1:$M$1</c:f>
              <c:numCache>
                <c:formatCode>General</c:formatCode>
                <c:ptCount val="12"/>
                <c:pt idx="0">
                  <c:v>0.99</c:v>
                </c:pt>
                <c:pt idx="1">
                  <c:v>0.98</c:v>
                </c:pt>
                <c:pt idx="2">
                  <c:v>0.95</c:v>
                </c:pt>
                <c:pt idx="3">
                  <c:v>0.9</c:v>
                </c:pt>
                <c:pt idx="4">
                  <c:v>0.85</c:v>
                </c:pt>
                <c:pt idx="5">
                  <c:v>0.8</c:v>
                </c:pt>
                <c:pt idx="6">
                  <c:v>0.75</c:v>
                </c:pt>
                <c:pt idx="7">
                  <c:v>0.7</c:v>
                </c:pt>
                <c:pt idx="8">
                  <c:v>0.65</c:v>
                </c:pt>
                <c:pt idx="9">
                  <c:v>0.6</c:v>
                </c:pt>
                <c:pt idx="10">
                  <c:v>0.55000000000000004</c:v>
                </c:pt>
                <c:pt idx="11">
                  <c:v>0.5</c:v>
                </c:pt>
              </c:numCache>
            </c:numRef>
          </c:cat>
          <c:val>
            <c:numRef>
              <c:f>Sheet2!$B$2:$M$2</c:f>
              <c:numCache>
                <c:formatCode>0</c:formatCode>
                <c:ptCount val="12"/>
                <c:pt idx="0">
                  <c:v>17241.56399999998</c:v>
                </c:pt>
                <c:pt idx="1">
                  <c:v>13796.97999999999</c:v>
                </c:pt>
                <c:pt idx="2">
                  <c:v>8127.7999999999984</c:v>
                </c:pt>
                <c:pt idx="3">
                  <c:v>4831.1000000000022</c:v>
                </c:pt>
                <c:pt idx="4">
                  <c:v>3217.9249999999993</c:v>
                </c:pt>
                <c:pt idx="5">
                  <c:v>2350</c:v>
                </c:pt>
                <c:pt idx="6">
                  <c:v>1683.5</c:v>
                </c:pt>
                <c:pt idx="7">
                  <c:v>1180.5</c:v>
                </c:pt>
                <c:pt idx="8">
                  <c:v>798.88750000000084</c:v>
                </c:pt>
                <c:pt idx="9">
                  <c:v>563.99999999999989</c:v>
                </c:pt>
                <c:pt idx="10">
                  <c:v>444.12500000000006</c:v>
                </c:pt>
                <c:pt idx="11">
                  <c:v>360</c:v>
                </c:pt>
              </c:numCache>
            </c:numRef>
          </c:val>
        </c:ser>
        <c:dLbls>
          <c:showLegendKey val="0"/>
          <c:showVal val="0"/>
          <c:showCatName val="0"/>
          <c:showSerName val="0"/>
          <c:showPercent val="0"/>
          <c:showBubbleSize val="0"/>
        </c:dLbls>
        <c:gapWidth val="219"/>
        <c:axId val="189276624"/>
        <c:axId val="189277016"/>
        <c:extLst>
          <c:ext xmlns:c15="http://schemas.microsoft.com/office/drawing/2012/chart" uri="{02D57815-91ED-43cb-92C2-25804820EDAC}">
            <c15:filteredBarSeries>
              <c15:ser>
                <c:idx val="0"/>
                <c:order val="0"/>
                <c:tx>
                  <c:strRef>
                    <c:extLst>
                      <c:ext uri="{02D57815-91ED-43cb-92C2-25804820EDAC}">
                        <c15:formulaRef>
                          <c15:sqref>Sheet2!$A$1</c15:sqref>
                        </c15:formulaRef>
                      </c:ext>
                    </c:extLst>
                    <c:strCache>
                      <c:ptCount val="1"/>
                      <c:pt idx="0">
                        <c:v>Percentile</c:v>
                      </c:pt>
                    </c:strCache>
                  </c:strRef>
                </c:tx>
                <c:spPr>
                  <a:solidFill>
                    <a:schemeClr val="accent1"/>
                  </a:solidFill>
                  <a:ln>
                    <a:noFill/>
                  </a:ln>
                  <a:effectLst/>
                </c:spPr>
                <c:invertIfNegative val="0"/>
                <c:cat>
                  <c:numRef>
                    <c:extLst>
                      <c:ext uri="{02D57815-91ED-43cb-92C2-25804820EDAC}">
                        <c15:formulaRef>
                          <c15:sqref>Sheet2!$B$1:$M$1</c15:sqref>
                        </c15:formulaRef>
                      </c:ext>
                    </c:extLst>
                    <c:numCache>
                      <c:formatCode>General</c:formatCode>
                      <c:ptCount val="12"/>
                      <c:pt idx="0">
                        <c:v>0.99</c:v>
                      </c:pt>
                      <c:pt idx="1">
                        <c:v>0.98</c:v>
                      </c:pt>
                      <c:pt idx="2">
                        <c:v>0.95</c:v>
                      </c:pt>
                      <c:pt idx="3">
                        <c:v>0.9</c:v>
                      </c:pt>
                      <c:pt idx="4">
                        <c:v>0.85</c:v>
                      </c:pt>
                      <c:pt idx="5">
                        <c:v>0.8</c:v>
                      </c:pt>
                      <c:pt idx="6">
                        <c:v>0.75</c:v>
                      </c:pt>
                      <c:pt idx="7">
                        <c:v>0.7</c:v>
                      </c:pt>
                      <c:pt idx="8">
                        <c:v>0.65</c:v>
                      </c:pt>
                      <c:pt idx="9">
                        <c:v>0.6</c:v>
                      </c:pt>
                      <c:pt idx="10">
                        <c:v>0.55000000000000004</c:v>
                      </c:pt>
                      <c:pt idx="11">
                        <c:v>0.5</c:v>
                      </c:pt>
                    </c:numCache>
                  </c:numRef>
                </c:cat>
                <c:val>
                  <c:numRef>
                    <c:extLst>
                      <c:ext uri="{02D57815-91ED-43cb-92C2-25804820EDAC}">
                        <c15:formulaRef>
                          <c15:sqref>Sheet2!$B$1:$M$1</c15:sqref>
                        </c15:formulaRef>
                      </c:ext>
                    </c:extLst>
                    <c:numCache>
                      <c:formatCode>General</c:formatCode>
                      <c:ptCount val="12"/>
                      <c:pt idx="0">
                        <c:v>0.99</c:v>
                      </c:pt>
                      <c:pt idx="1">
                        <c:v>0.98</c:v>
                      </c:pt>
                      <c:pt idx="2">
                        <c:v>0.95</c:v>
                      </c:pt>
                      <c:pt idx="3">
                        <c:v>0.9</c:v>
                      </c:pt>
                      <c:pt idx="4">
                        <c:v>0.85</c:v>
                      </c:pt>
                      <c:pt idx="5">
                        <c:v>0.8</c:v>
                      </c:pt>
                      <c:pt idx="6">
                        <c:v>0.75</c:v>
                      </c:pt>
                      <c:pt idx="7">
                        <c:v>0.7</c:v>
                      </c:pt>
                      <c:pt idx="8">
                        <c:v>0.65</c:v>
                      </c:pt>
                      <c:pt idx="9">
                        <c:v>0.6</c:v>
                      </c:pt>
                      <c:pt idx="10">
                        <c:v>0.55000000000000004</c:v>
                      </c:pt>
                      <c:pt idx="11">
                        <c:v>0.5</c:v>
                      </c:pt>
                    </c:numCache>
                  </c:numRef>
                </c:val>
              </c15:ser>
            </c15:filteredBarSeries>
          </c:ext>
        </c:extLst>
      </c:barChart>
      <c:lineChart>
        <c:grouping val="standard"/>
        <c:varyColors val="0"/>
        <c:ser>
          <c:idx val="2"/>
          <c:order val="2"/>
          <c:tx>
            <c:strRef>
              <c:f>Sheet2!$A$3</c:f>
              <c:strCache>
                <c:ptCount val="1"/>
                <c:pt idx="0">
                  <c:v>PTP interval limit</c:v>
                </c:pt>
              </c:strCache>
            </c:strRef>
          </c:tx>
          <c:spPr>
            <a:ln w="28575" cap="rnd">
              <a:solidFill>
                <a:srgbClr val="FF0000"/>
              </a:solidFill>
              <a:round/>
            </a:ln>
            <a:effectLst/>
          </c:spPr>
          <c:marker>
            <c:symbol val="none"/>
          </c:marker>
          <c:val>
            <c:numRef>
              <c:f>Sheet2!$B$3:$M$3</c:f>
              <c:numCache>
                <c:formatCode>General</c:formatCode>
                <c:ptCount val="12"/>
                <c:pt idx="0">
                  <c:v>12000</c:v>
                </c:pt>
                <c:pt idx="1">
                  <c:v>12000</c:v>
                </c:pt>
                <c:pt idx="2">
                  <c:v>12000</c:v>
                </c:pt>
                <c:pt idx="3">
                  <c:v>12000</c:v>
                </c:pt>
                <c:pt idx="4">
                  <c:v>12000</c:v>
                </c:pt>
                <c:pt idx="5">
                  <c:v>12000</c:v>
                </c:pt>
                <c:pt idx="6">
                  <c:v>12000</c:v>
                </c:pt>
                <c:pt idx="7">
                  <c:v>12000</c:v>
                </c:pt>
                <c:pt idx="8">
                  <c:v>12000</c:v>
                </c:pt>
                <c:pt idx="9">
                  <c:v>12000</c:v>
                </c:pt>
                <c:pt idx="10">
                  <c:v>12000</c:v>
                </c:pt>
                <c:pt idx="11">
                  <c:v>12000</c:v>
                </c:pt>
              </c:numCache>
            </c:numRef>
          </c:val>
          <c:smooth val="0"/>
        </c:ser>
        <c:dLbls>
          <c:showLegendKey val="0"/>
          <c:showVal val="0"/>
          <c:showCatName val="0"/>
          <c:showSerName val="0"/>
          <c:showPercent val="0"/>
          <c:showBubbleSize val="0"/>
        </c:dLbls>
        <c:marker val="1"/>
        <c:smooth val="0"/>
        <c:axId val="189276624"/>
        <c:axId val="189277016"/>
      </c:lineChart>
      <c:catAx>
        <c:axId val="18927662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Percentiles</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9277016"/>
        <c:crosses val="autoZero"/>
        <c:auto val="1"/>
        <c:lblAlgn val="ctr"/>
        <c:lblOffset val="100"/>
        <c:noMultiLvlLbl val="0"/>
      </c:catAx>
      <c:valAx>
        <c:axId val="1892770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 PTP intervals</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92766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4/20/2021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4/20/2021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143516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010104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34360" y="2362200"/>
            <a:ext cx="5646034" cy="2092881"/>
          </a:xfrm>
          <a:prstGeom prst="rect">
            <a:avLst/>
          </a:prstGeom>
          <a:noFill/>
        </p:spPr>
        <p:txBody>
          <a:bodyPr wrap="square" rtlCol="0">
            <a:spAutoFit/>
          </a:bodyPr>
          <a:lstStyle/>
          <a:p>
            <a:r>
              <a:rPr lang="en-US" sz="2000" b="1" dirty="0">
                <a:solidFill>
                  <a:schemeClr val="tx2"/>
                </a:solidFill>
              </a:rPr>
              <a:t>Day-Ahead Market (DAM) Performance Issue (DAM Delays)</a:t>
            </a:r>
          </a:p>
          <a:p>
            <a:endParaRPr lang="en-US" dirty="0" smtClean="0">
              <a:solidFill>
                <a:schemeClr val="tx2"/>
              </a:solidFill>
            </a:endParaRPr>
          </a:p>
          <a:p>
            <a:endParaRPr lang="en-US" dirty="0">
              <a:solidFill>
                <a:schemeClr val="tx2"/>
              </a:solidFill>
            </a:endParaRPr>
          </a:p>
          <a:p>
            <a:r>
              <a:rPr lang="en-US" dirty="0" smtClean="0">
                <a:solidFill>
                  <a:schemeClr val="tx2"/>
                </a:solidFill>
              </a:rPr>
              <a:t>ERCOT Staff</a:t>
            </a:r>
            <a:endParaRPr lang="en-US" dirty="0">
              <a:solidFill>
                <a:schemeClr val="tx2"/>
              </a:solidFill>
            </a:endParaRPr>
          </a:p>
          <a:p>
            <a:endParaRPr lang="en-US" dirty="0">
              <a:solidFill>
                <a:schemeClr val="tx2"/>
              </a:solidFill>
            </a:endParaRPr>
          </a:p>
          <a:p>
            <a:r>
              <a:rPr lang="en-US" dirty="0" smtClean="0">
                <a:solidFill>
                  <a:schemeClr val="tx2"/>
                </a:solidFill>
              </a:rPr>
              <a:t>April 26, 2021 WMWG</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a:t>
            </a:r>
            <a:endParaRPr lang="en-US" dirty="0"/>
          </a:p>
        </p:txBody>
      </p:sp>
      <p:sp>
        <p:nvSpPr>
          <p:cNvPr id="3" name="Content Placeholder 2"/>
          <p:cNvSpPr>
            <a:spLocks noGrp="1"/>
          </p:cNvSpPr>
          <p:nvPr>
            <p:ph idx="1"/>
          </p:nvPr>
        </p:nvSpPr>
        <p:spPr/>
        <p:txBody>
          <a:bodyPr/>
          <a:lstStyle/>
          <a:p>
            <a:r>
              <a:rPr lang="en-US" sz="2000" dirty="0" smtClean="0"/>
              <a:t>From the regression analysis, Total </a:t>
            </a:r>
            <a:r>
              <a:rPr lang="en-US" sz="2000" dirty="0"/>
              <a:t>PTP </a:t>
            </a:r>
            <a:r>
              <a:rPr lang="en-US" sz="2000" dirty="0" smtClean="0"/>
              <a:t>intervals was identified </a:t>
            </a:r>
            <a:r>
              <a:rPr lang="en-US" sz="2000" dirty="0"/>
              <a:t>to be the </a:t>
            </a:r>
            <a:r>
              <a:rPr lang="en-US" sz="2000" dirty="0" smtClean="0"/>
              <a:t>most </a:t>
            </a:r>
            <a:r>
              <a:rPr lang="en-US" sz="2000" dirty="0"/>
              <a:t>significant </a:t>
            </a:r>
            <a:r>
              <a:rPr lang="en-US" sz="2000" dirty="0" smtClean="0"/>
              <a:t>variable </a:t>
            </a:r>
            <a:r>
              <a:rPr lang="en-US" sz="2000" dirty="0"/>
              <a:t>affecting the Total DAM Run time </a:t>
            </a:r>
            <a:endParaRPr lang="en-US" sz="2000" dirty="0" smtClean="0"/>
          </a:p>
          <a:p>
            <a:r>
              <a:rPr lang="en-US" sz="2000" dirty="0" smtClean="0"/>
              <a:t>Top 34 CPs (20% of CPs) make up ~83% of PTP intervals on average </a:t>
            </a:r>
          </a:p>
          <a:p>
            <a:r>
              <a:rPr lang="en-US" sz="2000" dirty="0" smtClean="0"/>
              <a:t>Top 37 make up ~85% and submit over 1k PTP intervals on average</a:t>
            </a:r>
          </a:p>
          <a:p>
            <a:r>
              <a:rPr lang="en-US" sz="2000" dirty="0"/>
              <a:t>Top 6 make up ~37% and submit over 6k PTP intervals on average</a:t>
            </a:r>
          </a:p>
          <a:p>
            <a:r>
              <a:rPr lang="en-US" sz="2000" dirty="0"/>
              <a:t>Top 2 make up ~15% and submit over 10k PTP intervals on </a:t>
            </a:r>
            <a:r>
              <a:rPr lang="en-US" sz="2000" dirty="0" smtClean="0"/>
              <a:t>average</a:t>
            </a:r>
          </a:p>
          <a:p>
            <a:pPr algn="just"/>
            <a:r>
              <a:rPr lang="en-US" sz="2000" dirty="0"/>
              <a:t>The Top10 CPs are responsible for 47% of total PTP interval submissions on average</a:t>
            </a:r>
          </a:p>
          <a:p>
            <a:pPr lvl="1" algn="just"/>
            <a:r>
              <a:rPr lang="en-US" sz="1800" dirty="0"/>
              <a:t>The Top 10 CPs are not affiliated with other CPs </a:t>
            </a:r>
          </a:p>
          <a:p>
            <a:pPr lvl="1" algn="just"/>
            <a:r>
              <a:rPr lang="en-US" sz="1800" dirty="0"/>
              <a:t>Today we have daily CP limit of 1500 submissions which can translate to 36,000 PTP interval submissions from a single CP</a:t>
            </a:r>
          </a:p>
          <a:p>
            <a:pPr lvl="1" algn="just"/>
            <a:r>
              <a:rPr lang="en-US" sz="1800" dirty="0"/>
              <a:t>Putting a daily submission limit at holding company level may not curtail the Top 10 CPs that are not affiliated  </a:t>
            </a:r>
          </a:p>
          <a:p>
            <a:pPr algn="just"/>
            <a:r>
              <a:rPr lang="en-US" sz="2000" dirty="0" smtClean="0"/>
              <a:t>PTP </a:t>
            </a:r>
            <a:r>
              <a:rPr lang="en-US" sz="2000" dirty="0"/>
              <a:t>intervals have doubled in the last 5 years</a:t>
            </a:r>
          </a:p>
          <a:p>
            <a:endParaRPr lang="en-US" sz="2000" dirty="0" smtClean="0"/>
          </a:p>
          <a:p>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964580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a:t>
            </a:r>
            <a:r>
              <a:rPr lang="en-US" dirty="0"/>
              <a:t>f</a:t>
            </a:r>
            <a:r>
              <a:rPr lang="en-US" dirty="0" smtClean="0"/>
              <a:t>or mitigating DAM performance	</a:t>
            </a:r>
            <a:endParaRPr lang="en-US" dirty="0"/>
          </a:p>
        </p:txBody>
      </p:sp>
      <p:sp>
        <p:nvSpPr>
          <p:cNvPr id="3" name="Content Placeholder 2"/>
          <p:cNvSpPr>
            <a:spLocks noGrp="1"/>
          </p:cNvSpPr>
          <p:nvPr>
            <p:ph idx="1"/>
          </p:nvPr>
        </p:nvSpPr>
        <p:spPr/>
        <p:txBody>
          <a:bodyPr/>
          <a:lstStyle/>
          <a:p>
            <a:r>
              <a:rPr lang="en-US" dirty="0" smtClean="0"/>
              <a:t>Create a PTP interval limit </a:t>
            </a:r>
          </a:p>
          <a:p>
            <a:r>
              <a:rPr lang="en-US" dirty="0" smtClean="0"/>
              <a:t>Introduce submission fees</a:t>
            </a:r>
          </a:p>
          <a:p>
            <a:pPr lvl="1"/>
            <a:r>
              <a:rPr lang="en-US" dirty="0" smtClean="0"/>
              <a:t>PTP fee</a:t>
            </a:r>
          </a:p>
          <a:p>
            <a:pPr lvl="1"/>
            <a:r>
              <a:rPr lang="en-US" dirty="0" smtClean="0"/>
              <a:t>PTP fee after a pre-determined number</a:t>
            </a:r>
          </a:p>
          <a:p>
            <a:pPr lvl="1"/>
            <a:r>
              <a:rPr lang="en-US" dirty="0" smtClean="0"/>
              <a:t>PTP fee on un-awarded intervals</a:t>
            </a:r>
          </a:p>
          <a:p>
            <a:pPr lvl="1"/>
            <a:r>
              <a:rPr lang="en-US" dirty="0" smtClean="0"/>
              <a:t>Extend fee to Energy-only Offer and Energy Bids</a:t>
            </a:r>
          </a:p>
          <a:p>
            <a:pPr marL="457200" lvl="1" indent="0">
              <a:buNone/>
            </a:pPr>
            <a:endParaRPr lang="en-US" dirty="0" smtClean="0"/>
          </a:p>
          <a:p>
            <a:pPr lvl="1"/>
            <a:endParaRPr lang="en-US" dirty="0" smtClean="0"/>
          </a:p>
          <a:p>
            <a:pPr lvl="1"/>
            <a:endParaRPr lang="en-US"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499848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PTP </a:t>
            </a:r>
            <a:r>
              <a:rPr lang="en-US" dirty="0" smtClean="0"/>
              <a:t>interval </a:t>
            </a:r>
            <a:r>
              <a:rPr lang="en-US" dirty="0" smtClean="0"/>
              <a:t>proposal</a:t>
            </a:r>
            <a:endParaRPr lang="en-US" dirty="0"/>
          </a:p>
        </p:txBody>
      </p:sp>
      <p:sp>
        <p:nvSpPr>
          <p:cNvPr id="3" name="Content Placeholder 2"/>
          <p:cNvSpPr>
            <a:spLocks noGrp="1"/>
          </p:cNvSpPr>
          <p:nvPr>
            <p:ph idx="1"/>
          </p:nvPr>
        </p:nvSpPr>
        <p:spPr/>
        <p:txBody>
          <a:bodyPr/>
          <a:lstStyle/>
          <a:p>
            <a:r>
              <a:rPr lang="en-US" sz="2000" dirty="0" smtClean="0"/>
              <a:t>During the March 22</a:t>
            </a:r>
            <a:r>
              <a:rPr lang="en-US" sz="2000" baseline="30000" dirty="0" smtClean="0"/>
              <a:t>nd</a:t>
            </a:r>
            <a:r>
              <a:rPr lang="en-US" sz="2000" dirty="0" smtClean="0"/>
              <a:t> WMWG meeting, Market Participants suggested PTP interval limit per CP </a:t>
            </a:r>
          </a:p>
          <a:p>
            <a:r>
              <a:rPr lang="en-US" sz="2000" dirty="0" smtClean="0"/>
              <a:t>ERCOT identified percentiles for OD 4/6/2019 to 12/31/2020 and analyzed numbers to propose the initial PTP interval limit</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765698568"/>
              </p:ext>
            </p:extLst>
          </p:nvPr>
        </p:nvGraphicFramePr>
        <p:xfrm>
          <a:off x="723900" y="3074740"/>
          <a:ext cx="7696199" cy="2151493"/>
        </p:xfrm>
        <a:graphic>
          <a:graphicData uri="http://schemas.openxmlformats.org/drawingml/2006/table">
            <a:tbl>
              <a:tblPr/>
              <a:tblGrid>
                <a:gridCol w="752890"/>
                <a:gridCol w="953659"/>
                <a:gridCol w="1003852"/>
                <a:gridCol w="953659"/>
                <a:gridCol w="1003852"/>
                <a:gridCol w="953659"/>
                <a:gridCol w="1003852"/>
                <a:gridCol w="1070776"/>
              </a:tblGrid>
              <a:tr h="439271">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6">
                  <a:txBody>
                    <a:bodyPr/>
                    <a:lstStyle/>
                    <a:p>
                      <a:pPr algn="ctr" fontAlgn="b"/>
                      <a:r>
                        <a:rPr lang="en-US" sz="1400" b="1" i="0" u="none" strike="noStrike" dirty="0">
                          <a:solidFill>
                            <a:srgbClr val="000000"/>
                          </a:solidFill>
                          <a:effectLst/>
                          <a:latin typeface="Calibri" panose="020F0502020204030204" pitchFamily="34" charset="0"/>
                        </a:rPr>
                        <a:t>Percentile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endParaRPr lang="en-US" sz="14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418353">
                <a:tc>
                  <a:txBody>
                    <a:bodyPr/>
                    <a:lstStyle/>
                    <a:p>
                      <a:pPr algn="ctr" fontAlgn="b"/>
                      <a:r>
                        <a:rPr lang="en-US" sz="1400" b="1" i="0" u="none" strike="noStrike">
                          <a:solidFill>
                            <a:srgbClr val="000000"/>
                          </a:solidFill>
                          <a:effectLst/>
                          <a:latin typeface="Calibri" panose="020F0502020204030204" pitchFamily="34" charset="0"/>
                        </a:rPr>
                        <a:t>Runtime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smtClean="0">
                          <a:solidFill>
                            <a:srgbClr val="000000"/>
                          </a:solidFill>
                          <a:effectLst/>
                          <a:latin typeface="Calibri" panose="020F0502020204030204" pitchFamily="34" charset="0"/>
                        </a:rPr>
                        <a:t>Average </a:t>
                      </a:r>
                      <a:r>
                        <a:rPr lang="en-US" sz="1400" b="1" i="0" u="none" strike="noStrike" dirty="0">
                          <a:solidFill>
                            <a:srgbClr val="000000"/>
                          </a:solidFill>
                          <a:effectLst/>
                          <a:latin typeface="Calibri" panose="020F0502020204030204" pitchFamily="34" charset="0"/>
                        </a:rPr>
                        <a:t>of 95th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Calibri" panose="020F0502020204030204" pitchFamily="34" charset="0"/>
                        </a:rPr>
                        <a:t>95th of 95th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smtClean="0">
                          <a:solidFill>
                            <a:srgbClr val="000000"/>
                          </a:solidFill>
                          <a:effectLst/>
                          <a:latin typeface="Calibri" panose="020F0502020204030204" pitchFamily="34" charset="0"/>
                        </a:rPr>
                        <a:t>Average </a:t>
                      </a:r>
                      <a:r>
                        <a:rPr lang="en-US" sz="1400" b="1" i="0" u="none" strike="noStrike" dirty="0">
                          <a:solidFill>
                            <a:srgbClr val="000000"/>
                          </a:solidFill>
                          <a:effectLst/>
                          <a:latin typeface="Calibri" panose="020F0502020204030204" pitchFamily="34" charset="0"/>
                        </a:rPr>
                        <a:t>of 98th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Calibri" panose="020F0502020204030204" pitchFamily="34" charset="0"/>
                        </a:rPr>
                        <a:t>98th of 98th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smtClean="0">
                          <a:solidFill>
                            <a:srgbClr val="000000"/>
                          </a:solidFill>
                          <a:effectLst/>
                          <a:latin typeface="Calibri" panose="020F0502020204030204" pitchFamily="34" charset="0"/>
                        </a:rPr>
                        <a:t>Average </a:t>
                      </a:r>
                      <a:r>
                        <a:rPr lang="en-US" sz="1400" b="1" i="0" u="none" strike="noStrike" dirty="0">
                          <a:solidFill>
                            <a:srgbClr val="000000"/>
                          </a:solidFill>
                          <a:effectLst/>
                          <a:latin typeface="Calibri" panose="020F0502020204030204" pitchFamily="34" charset="0"/>
                        </a:rPr>
                        <a:t>of 99th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Calibri" panose="020F0502020204030204" pitchFamily="34" charset="0"/>
                        </a:rPr>
                        <a:t>99th of 99th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smtClean="0">
                          <a:solidFill>
                            <a:srgbClr val="000000"/>
                          </a:solidFill>
                          <a:effectLst/>
                          <a:latin typeface="Calibri" panose="020F0502020204030204" pitchFamily="34" charset="0"/>
                        </a:rPr>
                        <a:t>Max PTP </a:t>
                      </a:r>
                      <a:r>
                        <a:rPr lang="en-US" sz="1400" b="1" i="0" u="none" strike="noStrike" dirty="0">
                          <a:solidFill>
                            <a:srgbClr val="000000"/>
                          </a:solidFill>
                          <a:effectLst/>
                          <a:latin typeface="Calibri" panose="020F0502020204030204" pitchFamily="34" charset="0"/>
                        </a:rPr>
                        <a:t>Interval</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8353">
                <a:tc>
                  <a:txBody>
                    <a:bodyPr/>
                    <a:lstStyle/>
                    <a:p>
                      <a:pPr algn="ctr" fontAlgn="b"/>
                      <a:r>
                        <a:rPr lang="en-US" sz="1400" b="0" i="0" u="none" strike="noStrike">
                          <a:solidFill>
                            <a:srgbClr val="000000"/>
                          </a:solidFill>
                          <a:effectLst/>
                          <a:latin typeface="Calibri" panose="020F0502020204030204" pitchFamily="34" charset="0"/>
                        </a:rPr>
                        <a:t>Long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            7,284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             8,786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         10,484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anose="020F0502020204030204" pitchFamily="34" charset="0"/>
                        </a:rPr>
                        <a:t>           13,900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         12,181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anose="020F0502020204030204" pitchFamily="34" charset="0"/>
                        </a:rPr>
                        <a:t>           18,299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anose="020F0502020204030204" pitchFamily="34" charset="0"/>
                        </a:rPr>
                        <a:t>20,753</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8353">
                <a:tc>
                  <a:txBody>
                    <a:bodyPr/>
                    <a:lstStyle/>
                    <a:p>
                      <a:pPr algn="ctr" fontAlgn="b"/>
                      <a:r>
                        <a:rPr lang="en-US" sz="1400" b="0" i="0" u="none" strike="noStrike">
                          <a:solidFill>
                            <a:srgbClr val="000000"/>
                          </a:solidFill>
                          <a:effectLst/>
                          <a:latin typeface="Calibri" panose="020F0502020204030204" pitchFamily="34" charset="0"/>
                        </a:rPr>
                        <a:t>Normal</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            5,992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             8,075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anose="020F0502020204030204" pitchFamily="34" charset="0"/>
                        </a:rPr>
                        <a:t>            9,528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anose="020F0502020204030204" pitchFamily="34" charset="0"/>
                        </a:rPr>
                        <a:t>           13,742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anose="020F0502020204030204" pitchFamily="34" charset="0"/>
                        </a:rPr>
                        <a:t>         11,119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anose="020F0502020204030204" pitchFamily="34" charset="0"/>
                        </a:rPr>
                        <a:t>           17,057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anose="020F0502020204030204" pitchFamily="34" charset="0"/>
                        </a:rPr>
                        <a:t>23,139</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9271">
                <a:tc>
                  <a:txBody>
                    <a:bodyPr/>
                    <a:lstStyle/>
                    <a:p>
                      <a:pPr algn="ctr" fontAlgn="b"/>
                      <a:r>
                        <a:rPr lang="en-US" sz="1400" b="0" i="0" u="none" strike="noStrike">
                          <a:solidFill>
                            <a:srgbClr val="000000"/>
                          </a:solidFill>
                          <a:effectLst/>
                          <a:latin typeface="Calibri" panose="020F0502020204030204" pitchFamily="34" charset="0"/>
                        </a:rPr>
                        <a:t>Overall</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            6,063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             8,128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anose="020F0502020204030204" pitchFamily="34" charset="0"/>
                        </a:rPr>
                        <a:t>            9,580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anose="020F0502020204030204" pitchFamily="34" charset="0"/>
                        </a:rPr>
                        <a:t>           13,797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anose="020F0502020204030204" pitchFamily="34" charset="0"/>
                        </a:rPr>
                        <a:t>         11,177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anose="020F0502020204030204" pitchFamily="34" charset="0"/>
                        </a:rPr>
                        <a:t>           17,242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23,139</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45057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PTP interval proposal cont.</a:t>
            </a:r>
            <a:endParaRPr lang="en-US" dirty="0"/>
          </a:p>
        </p:txBody>
      </p:sp>
      <p:sp>
        <p:nvSpPr>
          <p:cNvPr id="3" name="Content Placeholder 2"/>
          <p:cNvSpPr>
            <a:spLocks noGrp="1"/>
          </p:cNvSpPr>
          <p:nvPr>
            <p:ph idx="1"/>
          </p:nvPr>
        </p:nvSpPr>
        <p:spPr/>
        <p:txBody>
          <a:bodyPr/>
          <a:lstStyle/>
          <a:p>
            <a:r>
              <a:rPr lang="en-US" sz="2000" dirty="0" smtClean="0"/>
              <a:t>On any given Operating Day CPs participating (with PTPs) in the DAM range from 75 to 120, with ~100 CPs on average</a:t>
            </a:r>
          </a:p>
          <a:p>
            <a:r>
              <a:rPr lang="en-US" sz="2000" dirty="0" smtClean="0"/>
              <a:t>ERCOT proposes 12,000 </a:t>
            </a:r>
            <a:r>
              <a:rPr lang="en-US" sz="2000" dirty="0"/>
              <a:t>as the initial PTP interval </a:t>
            </a:r>
            <a:r>
              <a:rPr lang="en-US" sz="2000" dirty="0" smtClean="0"/>
              <a:t>limit, while preserving the ability to reduce the limit as necessary to ensure DAM performance is optimized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6" name="Chart 5"/>
          <p:cNvGraphicFramePr>
            <a:graphicFrameLocks/>
          </p:cNvGraphicFramePr>
          <p:nvPr>
            <p:extLst>
              <p:ext uri="{D42A27DB-BD31-4B8C-83A1-F6EECF244321}">
                <p14:modId xmlns:p14="http://schemas.microsoft.com/office/powerpoint/2010/main" val="63796553"/>
              </p:ext>
            </p:extLst>
          </p:nvPr>
        </p:nvGraphicFramePr>
        <p:xfrm>
          <a:off x="583405" y="3029803"/>
          <a:ext cx="8053389" cy="29948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65626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ERCOT Recommendation </a:t>
            </a:r>
            <a:endParaRPr lang="en-US" dirty="0"/>
          </a:p>
        </p:txBody>
      </p:sp>
      <p:sp>
        <p:nvSpPr>
          <p:cNvPr id="3" name="Content Placeholder 2"/>
          <p:cNvSpPr>
            <a:spLocks noGrp="1"/>
          </p:cNvSpPr>
          <p:nvPr>
            <p:ph idx="1"/>
          </p:nvPr>
        </p:nvSpPr>
        <p:spPr/>
        <p:txBody>
          <a:bodyPr/>
          <a:lstStyle/>
          <a:p>
            <a:pPr algn="just"/>
            <a:r>
              <a:rPr lang="en-US" sz="2000" dirty="0" smtClean="0"/>
              <a:t>Following the discussions at WMWG, ERCOT recommends establishing DAM daily submission limits for PTPs based on PTP Intervals</a:t>
            </a:r>
          </a:p>
          <a:p>
            <a:pPr lvl="1" algn="just">
              <a:lnSpc>
                <a:spcPct val="150000"/>
              </a:lnSpc>
            </a:pPr>
            <a:r>
              <a:rPr lang="en-US" sz="1800" dirty="0" smtClean="0"/>
              <a:t>ERCOT will continue to use this limit to control the volume of PTP Intervals </a:t>
            </a:r>
          </a:p>
          <a:p>
            <a:pPr lvl="1" algn="just">
              <a:lnSpc>
                <a:spcPct val="150000"/>
              </a:lnSpc>
            </a:pPr>
            <a:r>
              <a:rPr lang="en-US" sz="1800" dirty="0" smtClean="0"/>
              <a:t>To resolve DAM performance </a:t>
            </a:r>
            <a:r>
              <a:rPr lang="en-US" sz="1800" dirty="0" smtClean="0"/>
              <a:t>issues, </a:t>
            </a:r>
            <a:r>
              <a:rPr lang="en-US" sz="1800" dirty="0" smtClean="0"/>
              <a:t>ERCOT will continue to ratchet-down the allowed PTP Intervals </a:t>
            </a:r>
            <a:r>
              <a:rPr lang="en-US" sz="1800" dirty="0" smtClean="0"/>
              <a:t>limit </a:t>
            </a:r>
            <a:r>
              <a:rPr lang="en-US" sz="1800" dirty="0" smtClean="0"/>
              <a:t>per </a:t>
            </a:r>
            <a:r>
              <a:rPr lang="en-US" sz="1800" dirty="0" smtClean="0"/>
              <a:t>CP</a:t>
            </a:r>
            <a:endParaRPr lang="en-US" sz="1800" dirty="0" smtClean="0"/>
          </a:p>
          <a:p>
            <a:pPr algn="just"/>
            <a:r>
              <a:rPr lang="en-US" sz="2000" dirty="0" smtClean="0"/>
              <a:t>In </a:t>
            </a:r>
            <a:r>
              <a:rPr lang="en-US" sz="2000" dirty="0" smtClean="0"/>
              <a:t>the event, PTP Intervals based limit becomes too constraining for CPs to fully participate in the DAM, ERCOT recommends establishing submission fee so that market participants who value these instruments more are not limited by daily PTP Interval </a:t>
            </a:r>
            <a:r>
              <a:rPr lang="en-US" sz="2000" dirty="0" smtClean="0"/>
              <a:t>limits</a:t>
            </a:r>
          </a:p>
          <a:p>
            <a:pPr lvl="1" algn="just"/>
            <a:endParaRPr lang="en-US" sz="1800" dirty="0" smtClean="0"/>
          </a:p>
          <a:p>
            <a:pPr algn="just"/>
            <a:r>
              <a:rPr lang="en-US" sz="2000" dirty="0"/>
              <a:t>ERCOT will continue to monitor DAM submissions and any behavior </a:t>
            </a:r>
            <a:r>
              <a:rPr lang="en-US" sz="2000" dirty="0" smtClean="0"/>
              <a:t>change (Energy-only Offer and Energy Bid volumes) with the proposed solution</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300786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743200"/>
            <a:ext cx="5105400" cy="1066800"/>
          </a:xfrm>
        </p:spPr>
        <p:txBody>
          <a:bodyPr/>
          <a:lstStyle/>
          <a:p>
            <a:r>
              <a:rPr lang="en-US" sz="6000" dirty="0" smtClean="0"/>
              <a:t>Questions?</a:t>
            </a:r>
            <a:endParaRPr lang="en-US" sz="6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852002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56968"/>
          </a:xfrm>
          <a:prstGeom prst="rect">
            <a:avLst/>
          </a:prstGeom>
        </p:spPr>
        <p:txBody>
          <a:bodyPr/>
          <a:lstStyle/>
          <a:p>
            <a:pPr marL="0" lvl="0" indent="0">
              <a:buNone/>
            </a:pPr>
            <a:r>
              <a:rPr sz="2000" dirty="0"/>
              <a:t>Comparison of </a:t>
            </a:r>
            <a:r>
              <a:rPr sz="2000" dirty="0" smtClean="0"/>
              <a:t>Un</a:t>
            </a:r>
            <a:r>
              <a:rPr lang="en-US" sz="2000" dirty="0" smtClean="0"/>
              <a:t>-</a:t>
            </a:r>
            <a:r>
              <a:rPr sz="2000" dirty="0" smtClean="0"/>
              <a:t>awarded</a:t>
            </a:r>
            <a:r>
              <a:rPr lang="en-US" sz="2000" dirty="0" smtClean="0"/>
              <a:t> and Awarded</a:t>
            </a:r>
            <a:r>
              <a:rPr sz="2000" dirty="0" smtClean="0"/>
              <a:t> PTP</a:t>
            </a:r>
            <a:r>
              <a:rPr lang="en-US" sz="2000" dirty="0" smtClean="0"/>
              <a:t> Percentage</a:t>
            </a:r>
            <a:endParaRPr sz="2400" dirty="0"/>
          </a:p>
        </p:txBody>
      </p:sp>
      <p:pic>
        <p:nvPicPr>
          <p:cNvPr id="3" name="Picture 1" descr="Regression_Analysis_Follow_Up_files/figure-pptx/unnamed-chunk-3-1.png"/>
          <p:cNvPicPr>
            <a:picLocks noGrp="1" noChangeAspect="1"/>
          </p:cNvPicPr>
          <p:nvPr/>
        </p:nvPicPr>
        <p:blipFill>
          <a:blip r:embed="rId2"/>
          <a:stretch>
            <a:fillRect/>
          </a:stretch>
        </p:blipFill>
        <p:spPr bwMode="auto">
          <a:xfrm>
            <a:off x="304800" y="1117600"/>
            <a:ext cx="8534400" cy="4978400"/>
          </a:xfrm>
          <a:prstGeom prst="rect">
            <a:avLst/>
          </a:prstGeom>
          <a:noFill/>
          <a:ln w="9525">
            <a:noFill/>
            <a:headEnd/>
            <a:tailEnd/>
          </a:ln>
        </p:spPr>
      </p:pic>
      <p:sp>
        <p:nvSpPr>
          <p:cNvPr id="4" name="Rectangle 3"/>
          <p:cNvSpPr/>
          <p:nvPr/>
        </p:nvSpPr>
        <p:spPr>
          <a:xfrm>
            <a:off x="2023624" y="4118174"/>
            <a:ext cx="2423160" cy="523220"/>
          </a:xfrm>
          <a:prstGeom prst="rect">
            <a:avLst/>
          </a:prstGeom>
          <a:solidFill>
            <a:schemeClr val="accent1"/>
          </a:solidFill>
        </p:spPr>
        <p:txBody>
          <a:bodyPr wrap="square">
            <a:spAutoFit/>
          </a:bodyPr>
          <a:lstStyle/>
          <a:p>
            <a:pPr lvl="0"/>
            <a:r>
              <a:rPr lang="en-US" sz="1400" dirty="0">
                <a:solidFill>
                  <a:schemeClr val="bg1"/>
                </a:solidFill>
              </a:rPr>
              <a:t>Median </a:t>
            </a:r>
            <a:r>
              <a:rPr lang="en-US" sz="1400" dirty="0" smtClean="0">
                <a:solidFill>
                  <a:schemeClr val="bg1"/>
                </a:solidFill>
              </a:rPr>
              <a:t>: 50.02 </a:t>
            </a:r>
            <a:r>
              <a:rPr lang="en-US" sz="1400" dirty="0">
                <a:solidFill>
                  <a:schemeClr val="bg1"/>
                </a:solidFill>
              </a:rPr>
              <a:t>% or </a:t>
            </a:r>
            <a:r>
              <a:rPr lang="en-US" sz="1400" dirty="0" smtClean="0">
                <a:solidFill>
                  <a:schemeClr val="bg1"/>
                </a:solidFill>
              </a:rPr>
              <a:t>87,481</a:t>
            </a:r>
          </a:p>
          <a:p>
            <a:pPr lvl="0"/>
            <a:r>
              <a:rPr lang="en-US" sz="1400" dirty="0" smtClean="0">
                <a:solidFill>
                  <a:schemeClr val="bg1"/>
                </a:solidFill>
              </a:rPr>
              <a:t>Average: </a:t>
            </a:r>
            <a:r>
              <a:rPr lang="en-US" sz="1400" dirty="0">
                <a:solidFill>
                  <a:schemeClr val="bg1"/>
                </a:solidFill>
              </a:rPr>
              <a:t>49.76 % or 86,551</a:t>
            </a:r>
          </a:p>
        </p:txBody>
      </p:sp>
      <p:sp>
        <p:nvSpPr>
          <p:cNvPr id="6" name="Rectangle 5"/>
          <p:cNvSpPr/>
          <p:nvPr/>
        </p:nvSpPr>
        <p:spPr>
          <a:xfrm>
            <a:off x="5438207" y="4118174"/>
            <a:ext cx="2409570" cy="523220"/>
          </a:xfrm>
          <a:prstGeom prst="rect">
            <a:avLst/>
          </a:prstGeom>
          <a:solidFill>
            <a:srgbClr val="00B050"/>
          </a:solidFill>
        </p:spPr>
        <p:txBody>
          <a:bodyPr wrap="none">
            <a:spAutoFit/>
          </a:bodyPr>
          <a:lstStyle/>
          <a:p>
            <a:pPr lvl="0"/>
            <a:r>
              <a:rPr lang="en-US" sz="1400" dirty="0" smtClean="0">
                <a:solidFill>
                  <a:schemeClr val="bg1"/>
                </a:solidFill>
              </a:rPr>
              <a:t>Median:  </a:t>
            </a:r>
            <a:r>
              <a:rPr lang="en-US" sz="1400" dirty="0">
                <a:solidFill>
                  <a:schemeClr val="bg1"/>
                </a:solidFill>
              </a:rPr>
              <a:t>40.48 % or </a:t>
            </a:r>
            <a:r>
              <a:rPr lang="en-US" sz="1400" dirty="0" smtClean="0">
                <a:solidFill>
                  <a:schemeClr val="bg1"/>
                </a:solidFill>
              </a:rPr>
              <a:t>55,641</a:t>
            </a:r>
          </a:p>
          <a:p>
            <a:r>
              <a:rPr lang="en-US" sz="1400" dirty="0" smtClean="0">
                <a:solidFill>
                  <a:schemeClr val="bg1"/>
                </a:solidFill>
              </a:rPr>
              <a:t>Average: 40.25 </a:t>
            </a:r>
            <a:r>
              <a:rPr lang="en-US" sz="1400" dirty="0">
                <a:solidFill>
                  <a:schemeClr val="bg1"/>
                </a:solidFill>
              </a:rPr>
              <a:t>% or </a:t>
            </a:r>
            <a:r>
              <a:rPr lang="en-US" sz="1400" dirty="0" smtClean="0">
                <a:solidFill>
                  <a:schemeClr val="bg1"/>
                </a:solidFill>
              </a:rPr>
              <a:t>56,053</a:t>
            </a:r>
            <a:endParaRPr lang="en-US" sz="1400" dirty="0">
              <a:solidFill>
                <a:schemeClr val="bg1"/>
              </a:solidFill>
            </a:endParaRPr>
          </a:p>
        </p:txBody>
      </p:sp>
    </p:spTree>
    <p:extLst>
      <p:ext uri="{BB962C8B-B14F-4D97-AF65-F5344CB8AC3E}">
        <p14:creationId xmlns:p14="http://schemas.microsoft.com/office/powerpoint/2010/main" val="33212392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56968"/>
          </a:xfrm>
          <a:prstGeom prst="rect">
            <a:avLst/>
          </a:prstGeom>
        </p:spPr>
        <p:txBody>
          <a:bodyPr/>
          <a:lstStyle/>
          <a:p>
            <a:pPr marL="0" lvl="0" indent="0">
              <a:buNone/>
            </a:pPr>
            <a:r>
              <a:rPr lang="en-US" sz="2400" dirty="0" smtClean="0"/>
              <a:t>Comparison of PTP Submissions among Top 10 CP*</a:t>
            </a:r>
            <a:endParaRPr dirty="0"/>
          </a:p>
        </p:txBody>
      </p:sp>
      <p:pic>
        <p:nvPicPr>
          <p:cNvPr id="3" name="Picture 1" descr="Regression_Analysis_Follow_Up_files/figure-pptx/unnamed-chunk-6-1.png"/>
          <p:cNvPicPr>
            <a:picLocks noGrp="1" noChangeAspect="1"/>
          </p:cNvPicPr>
          <p:nvPr/>
        </p:nvPicPr>
        <p:blipFill>
          <a:blip r:embed="rId2"/>
          <a:stretch>
            <a:fillRect/>
          </a:stretch>
        </p:blipFill>
        <p:spPr bwMode="auto">
          <a:xfrm>
            <a:off x="342900" y="870465"/>
            <a:ext cx="8534400" cy="4978400"/>
          </a:xfrm>
          <a:prstGeom prst="rect">
            <a:avLst/>
          </a:prstGeom>
          <a:noFill/>
          <a:ln w="9525">
            <a:noFill/>
            <a:headEnd/>
            <a:tailEnd/>
          </a:ln>
        </p:spPr>
      </p:pic>
      <p:sp>
        <p:nvSpPr>
          <p:cNvPr id="4" name="TextBox 3"/>
          <p:cNvSpPr txBox="1"/>
          <p:nvPr/>
        </p:nvSpPr>
        <p:spPr>
          <a:xfrm>
            <a:off x="3194908" y="5848865"/>
            <a:ext cx="5529719" cy="307777"/>
          </a:xfrm>
          <a:prstGeom prst="rect">
            <a:avLst/>
          </a:prstGeom>
          <a:noFill/>
        </p:spPr>
        <p:txBody>
          <a:bodyPr wrap="none" rtlCol="0">
            <a:spAutoFit/>
          </a:bodyPr>
          <a:lstStyle/>
          <a:p>
            <a:r>
              <a:rPr lang="en-US" sz="1400" i="1" dirty="0"/>
              <a:t>*</a:t>
            </a:r>
            <a:r>
              <a:rPr lang="en-US" sz="1400" i="1" dirty="0" smtClean="0"/>
              <a:t>Top 10 CP is determined by the median of daily PTP submissions. </a:t>
            </a:r>
            <a:endParaRPr lang="en-US" sz="1400" i="1" dirty="0"/>
          </a:p>
        </p:txBody>
      </p:sp>
    </p:spTree>
    <p:extLst>
      <p:ext uri="{BB962C8B-B14F-4D97-AF65-F5344CB8AC3E}">
        <p14:creationId xmlns:p14="http://schemas.microsoft.com/office/powerpoint/2010/main" val="129535384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16809</TotalTime>
  <Words>564</Words>
  <Application>Microsoft Office PowerPoint</Application>
  <PresentationFormat>On-screen Show (4:3)</PresentationFormat>
  <Paragraphs>90</Paragraphs>
  <Slides>9</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1_Custom Design</vt:lpstr>
      <vt:lpstr>Office Theme</vt:lpstr>
      <vt:lpstr>PowerPoint Presentation</vt:lpstr>
      <vt:lpstr>Recap</vt:lpstr>
      <vt:lpstr>Options for mitigating DAM performance </vt:lpstr>
      <vt:lpstr>PTP interval proposal</vt:lpstr>
      <vt:lpstr>PTP interval proposal cont.</vt:lpstr>
      <vt:lpstr>ERCOT Recommendation </vt:lpstr>
      <vt:lpstr>Questions?</vt:lpstr>
      <vt:lpstr>Comparison of Un-awarded and Awarded PTP Percentage</vt:lpstr>
      <vt:lpstr>Comparison of PTP Submissions among Top 10 CP*</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Moreno, Alfredo</cp:lastModifiedBy>
  <cp:revision>78</cp:revision>
  <cp:lastPrinted>2016-01-21T20:53:15Z</cp:lastPrinted>
  <dcterms:created xsi:type="dcterms:W3CDTF">2016-01-21T15:20:31Z</dcterms:created>
  <dcterms:modified xsi:type="dcterms:W3CDTF">2021-04-23T14:44:52Z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