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433" r:id="rId8"/>
    <p:sldId id="436" r:id="rId9"/>
    <p:sldId id="434" r:id="rId10"/>
    <p:sldId id="40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98" autoAdjust="0"/>
  </p:normalViewPr>
  <p:slideViewPr>
    <p:cSldViewPr showGuides="1">
      <p:cViewPr varScale="1">
        <p:scale>
          <a:sx n="88" d="100"/>
          <a:sy n="88" d="100"/>
        </p:scale>
        <p:origin x="83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Summer 2021 Probabilistic Loss-of-Load Study</a:t>
            </a:r>
            <a:endParaRPr lang="en-US" altLang="en-US" sz="2600" b="1" dirty="0" smtClean="0"/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23, 2021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11430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A new requirement for the summer 2021 NERC Summer Reliability Assessment (SRA) was to conduct a probabilistic risk assessment of the highest-risk hours:</a:t>
            </a:r>
            <a:endParaRPr lang="en-US" sz="2400" dirty="0" smtClean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438400"/>
            <a:ext cx="7799262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0292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To support the NERC requirement as well as evaluate a model-based approach for ERCOT hourly energy adequacy analysis, </a:t>
            </a:r>
            <a:r>
              <a:rPr lang="en-US" sz="2400" dirty="0" smtClean="0">
                <a:solidFill>
                  <a:srgbClr val="5B6770"/>
                </a:solidFill>
              </a:rPr>
              <a:t>we t</a:t>
            </a:r>
            <a:r>
              <a:rPr lang="en-US" sz="2400" dirty="0" smtClean="0">
                <a:solidFill>
                  <a:srgbClr val="5B6770"/>
                </a:solidFill>
              </a:rPr>
              <a:t>asked Astrape Consulting to run the </a:t>
            </a:r>
            <a:r>
              <a:rPr lang="sv-SE" sz="2400" dirty="0">
                <a:solidFill>
                  <a:srgbClr val="5B6770"/>
                </a:solidFill>
              </a:rPr>
              <a:t>Strategic Energy &amp; Risk Valuation </a:t>
            </a:r>
            <a:r>
              <a:rPr lang="sv-SE" sz="2400" dirty="0" smtClean="0">
                <a:solidFill>
                  <a:srgbClr val="5B6770"/>
                </a:solidFill>
              </a:rPr>
              <a:t>Model (SERVM) for the 2021 summer season</a:t>
            </a:r>
          </a:p>
          <a:p>
            <a:pPr lvl="1"/>
            <a:r>
              <a:rPr lang="en-US" sz="2200" dirty="0" smtClean="0">
                <a:solidFill>
                  <a:srgbClr val="5B6770"/>
                </a:solidFill>
              </a:rPr>
              <a:t>Model </a:t>
            </a:r>
            <a:r>
              <a:rPr lang="en-US" sz="2200" dirty="0">
                <a:solidFill>
                  <a:srgbClr val="5B6770"/>
                </a:solidFill>
              </a:rPr>
              <a:t>set-up is the same as the one used for the 2020 Probabilistic Assessment, except for the following: </a:t>
            </a:r>
            <a:endParaRPr lang="en-US" sz="2200" dirty="0" smtClean="0">
              <a:solidFill>
                <a:srgbClr val="5B6770"/>
              </a:solidFill>
            </a:endParaRPr>
          </a:p>
          <a:p>
            <a:pPr lvl="2"/>
            <a:r>
              <a:rPr lang="en-US" sz="1800" dirty="0" smtClean="0">
                <a:solidFill>
                  <a:srgbClr val="5B6770"/>
                </a:solidFill>
              </a:rPr>
              <a:t>Resources updated </a:t>
            </a:r>
            <a:r>
              <a:rPr lang="en-US" sz="1800" dirty="0">
                <a:solidFill>
                  <a:srgbClr val="5B6770"/>
                </a:solidFill>
              </a:rPr>
              <a:t>to reflect those in ERCOT’s 2021 preliminary summer SARA report </a:t>
            </a:r>
            <a:endParaRPr lang="en-US" sz="1800" dirty="0" smtClean="0">
              <a:solidFill>
                <a:srgbClr val="5B6770"/>
              </a:solidFill>
            </a:endParaRPr>
          </a:p>
          <a:p>
            <a:pPr lvl="2"/>
            <a:r>
              <a:rPr lang="en-US" sz="1800" dirty="0" smtClean="0">
                <a:solidFill>
                  <a:srgbClr val="5B6770"/>
                </a:solidFill>
              </a:rPr>
              <a:t>The </a:t>
            </a:r>
            <a:r>
              <a:rPr lang="en-US" sz="1800" dirty="0">
                <a:solidFill>
                  <a:srgbClr val="5B6770"/>
                </a:solidFill>
              </a:rPr>
              <a:t>40 weather-year hourly load forecast shapes for 2022 were scaled based on the summer 2021 load forecast prepared in November </a:t>
            </a:r>
            <a:r>
              <a:rPr lang="en-US" sz="1800" dirty="0" smtClean="0">
                <a:solidFill>
                  <a:srgbClr val="5B6770"/>
                </a:solidFill>
              </a:rPr>
              <a:t>2020</a:t>
            </a:r>
          </a:p>
          <a:p>
            <a:pPr lvl="2"/>
            <a:r>
              <a:rPr lang="en-US" sz="1800" dirty="0" smtClean="0">
                <a:solidFill>
                  <a:srgbClr val="5B6770"/>
                </a:solidFill>
              </a:rPr>
              <a:t>Configured SERVM to report hourly resolution for loss-of-load metrics: Loss of Load Expectation (LOLE), Expected Unserved Energy (EUE), Loss of Load Hours (LOLH)</a:t>
            </a:r>
            <a:endParaRPr lang="en-US" sz="18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SERVM Results – Summer Monthly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1355887"/>
            <a:ext cx="3909488" cy="220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3799106"/>
            <a:ext cx="3909488" cy="220200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355887"/>
            <a:ext cx="3532414" cy="2202000"/>
          </a:xfrm>
        </p:spPr>
        <p:txBody>
          <a:bodyPr/>
          <a:lstStyle/>
          <a:p>
            <a:r>
              <a:rPr lang="en-US" sz="2000" dirty="0" smtClean="0">
                <a:solidFill>
                  <a:srgbClr val="5B6770"/>
                </a:solidFill>
              </a:rPr>
              <a:t>Base weather-year scenario: 40 years, 1980-2019</a:t>
            </a:r>
            <a:endParaRPr lang="en-US" sz="2000" dirty="0" smtClean="0">
              <a:solidFill>
                <a:srgbClr val="5B677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3400" y="3799106"/>
            <a:ext cx="3532414" cy="220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5B6770"/>
                </a:solidFill>
              </a:rPr>
              <a:t>Shortened weather-year scenario: 15 years, 2005-2019</a:t>
            </a:r>
            <a:endParaRPr lang="en-US" sz="20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2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sz="2400" dirty="0"/>
              <a:t>SERVM Results: Hourly Probability of Expected Unserved Energy for Summer 2021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47800"/>
            <a:ext cx="7738864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61465</TotalTime>
  <Words>209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Background</vt:lpstr>
      <vt:lpstr>SERVM Results – Summer Monthly</vt:lpstr>
      <vt:lpstr>SERVM Results: Hourly Probability of Expected Unserved Energy for Summer 2021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750</cp:revision>
  <cp:lastPrinted>2016-11-14T19:26:45Z</cp:lastPrinted>
  <dcterms:created xsi:type="dcterms:W3CDTF">2016-01-21T15:20:31Z</dcterms:created>
  <dcterms:modified xsi:type="dcterms:W3CDTF">2021-04-22T16:50:10Z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