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7" r:id="rId9"/>
    <p:sldId id="265" r:id="rId10"/>
    <p:sldId id="26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70" d="100"/>
          <a:sy n="70" d="100"/>
        </p:scale>
        <p:origin x="158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41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488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Mick Hanna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April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March 2021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&amp; Maintenance – March 2021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3/21/2021 – Retail Site Failover.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3/24/2021 to 3/27/2021 </a:t>
            </a:r>
            <a:r>
              <a:rPr lang="en-US" sz="1600" dirty="0"/>
              <a:t>– </a:t>
            </a:r>
            <a:r>
              <a:rPr lang="en-US" sz="1600" dirty="0" smtClean="0"/>
              <a:t>Retail Release in RMTE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2/7/2021 to 3/21/2021 – MarkeTrak performance was impacted due to application logs. 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Incidents &amp; Maintenance – March 2021</a:t>
            </a: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3/15/2021 – 3/18/2021 Site Failovers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3/23/2021 – 3/24/2021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Party Vendor Issue with Certificate Revocations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3/30/2021-- 4/1/2021 Planned R3 Releases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Nonstandard Retail Outage Approved at RMS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305800" cy="5029200"/>
          </a:xfrm>
        </p:spPr>
        <p:txBody>
          <a:bodyPr/>
          <a:lstStyle/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r>
              <a:rPr lang="en-US" sz="2000" b="1" dirty="0"/>
              <a:t>NOTICE DATE:</a:t>
            </a:r>
            <a:r>
              <a:rPr lang="en-US" sz="2000" dirty="0"/>
              <a:t> April 06, 2021</a:t>
            </a:r>
          </a:p>
          <a:p>
            <a:r>
              <a:rPr lang="en-US" sz="2000" b="1" dirty="0"/>
              <a:t>NOTICE TYPE:</a:t>
            </a:r>
            <a:r>
              <a:rPr lang="en-US" sz="2000" dirty="0"/>
              <a:t> M-A040621-01 Release - Retail</a:t>
            </a:r>
          </a:p>
          <a:p>
            <a:r>
              <a:rPr lang="en-US" sz="2000" b="1" dirty="0"/>
              <a:t>SHORT DESCRIPTION:</a:t>
            </a:r>
            <a:r>
              <a:rPr lang="en-US" sz="2000" dirty="0"/>
              <a:t> Retail Release May 2021</a:t>
            </a:r>
          </a:p>
          <a:p>
            <a:r>
              <a:rPr lang="en-US" sz="2000" b="1" dirty="0"/>
              <a:t>INTENDED AUDIENCE:</a:t>
            </a:r>
            <a:r>
              <a:rPr lang="en-US" sz="2000" dirty="0"/>
              <a:t> ERCOT Market Participants</a:t>
            </a:r>
          </a:p>
          <a:p>
            <a:r>
              <a:rPr lang="en-US" sz="2000" b="1" dirty="0"/>
              <a:t>DAYS AFFECTED:</a:t>
            </a:r>
            <a:r>
              <a:rPr lang="en-US" sz="2000" dirty="0"/>
              <a:t> May 01, 2021 </a:t>
            </a:r>
            <a:r>
              <a:rPr lang="en-US" sz="2000" dirty="0" smtClean="0"/>
              <a:t>1400 </a:t>
            </a:r>
            <a:r>
              <a:rPr lang="en-US" sz="2000" dirty="0"/>
              <a:t>- May 03, 2021 00:00</a:t>
            </a:r>
          </a:p>
          <a:p>
            <a:r>
              <a:rPr lang="en-US" sz="2000" b="1" dirty="0"/>
              <a:t>LONG DESCRIPTION:</a:t>
            </a:r>
            <a:r>
              <a:rPr lang="en-US" sz="2000" dirty="0"/>
              <a:t> ERCOT project PR288_03 (Update to Registration System) will be migrated to the ERCOT production environment following notice of outage completion.</a:t>
            </a:r>
          </a:p>
          <a:p>
            <a:r>
              <a:rPr lang="en-US" sz="2000" b="1" dirty="0" smtClean="0"/>
              <a:t>Extended </a:t>
            </a:r>
            <a:r>
              <a:rPr lang="en-US" sz="2000" b="1" dirty="0"/>
              <a:t>Retail operational outage </a:t>
            </a:r>
            <a:r>
              <a:rPr lang="en-US" sz="2000" b="1" dirty="0" smtClean="0"/>
              <a:t>was approved by </a:t>
            </a:r>
            <a:r>
              <a:rPr lang="en-US" sz="2000" b="1" dirty="0"/>
              <a:t>the Retail Market Subcommittee meeting </a:t>
            </a:r>
            <a:r>
              <a:rPr lang="en-US" sz="2000" b="1" dirty="0" smtClean="0"/>
              <a:t>on 04/14/2021</a:t>
            </a:r>
            <a:r>
              <a:rPr lang="en-US" sz="2000" b="1" dirty="0"/>
              <a:t>.</a:t>
            </a:r>
            <a:endParaRPr lang="en-US" sz="2000" dirty="0"/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3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209020"/>
              </p:ext>
            </p:extLst>
          </p:nvPr>
        </p:nvGraphicFramePr>
        <p:xfrm>
          <a:off x="302690" y="838200"/>
          <a:ext cx="8688910" cy="2098616"/>
        </p:xfrm>
        <a:graphic>
          <a:graphicData uri="http://schemas.openxmlformats.org/drawingml/2006/table">
            <a:tbl>
              <a:tblPr/>
              <a:tblGrid>
                <a:gridCol w="1411623"/>
                <a:gridCol w="2005990"/>
                <a:gridCol w="2005990"/>
                <a:gridCol w="2184301"/>
                <a:gridCol w="1081006"/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2.53</a:t>
                      </a:r>
                      <a:endParaRPr lang="en-US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20.90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" y="3048000"/>
            <a:ext cx="8686800" cy="3200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" y="3752429"/>
            <a:ext cx="9144000" cy="215909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295400"/>
            <a:ext cx="9144000" cy="19998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95600" y="3295229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Daily Breakdown Over Last 180 Days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900149" y="741402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Daily Breakdown 4/1/2021-4/12/2021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28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6540</TotalTime>
  <Words>212</Words>
  <Application>Microsoft Office PowerPoint</Application>
  <PresentationFormat>On-screen Show (4:3)</PresentationFormat>
  <Paragraphs>74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Nonstandard Retail Outage Approved at RMS</vt:lpstr>
      <vt:lpstr>MarkeTrak Performance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213</cp:revision>
  <cp:lastPrinted>2019-05-06T20:09:17Z</cp:lastPrinted>
  <dcterms:created xsi:type="dcterms:W3CDTF">2016-01-21T15:20:31Z</dcterms:created>
  <dcterms:modified xsi:type="dcterms:W3CDTF">2021-04-22T21:34:21Z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