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5"/>
  </p:notesMasterIdLst>
  <p:handoutMasterIdLst>
    <p:handoutMasterId r:id="rId26"/>
  </p:handoutMasterIdLst>
  <p:sldIdLst>
    <p:sldId id="260" r:id="rId7"/>
    <p:sldId id="433" r:id="rId8"/>
    <p:sldId id="400" r:id="rId9"/>
    <p:sldId id="424" r:id="rId10"/>
    <p:sldId id="425" r:id="rId11"/>
    <p:sldId id="435" r:id="rId12"/>
    <p:sldId id="426" r:id="rId13"/>
    <p:sldId id="427" r:id="rId14"/>
    <p:sldId id="437" r:id="rId15"/>
    <p:sldId id="428" r:id="rId16"/>
    <p:sldId id="438" r:id="rId17"/>
    <p:sldId id="429" r:id="rId18"/>
    <p:sldId id="430" r:id="rId19"/>
    <p:sldId id="431" r:id="rId20"/>
    <p:sldId id="434" r:id="rId21"/>
    <p:sldId id="432" r:id="rId22"/>
    <p:sldId id="436" r:id="rId23"/>
    <p:sldId id="439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98" autoAdjust="0"/>
  </p:normalViewPr>
  <p:slideViewPr>
    <p:cSldViewPr showGuides="1">
      <p:cViewPr varScale="1">
        <p:scale>
          <a:sx n="88" d="100"/>
          <a:sy n="88" d="100"/>
        </p:scale>
        <p:origin x="83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 smtClean="0"/>
          </a:p>
          <a:p>
            <a:pPr>
              <a:spcBef>
                <a:spcPct val="0"/>
              </a:spcBef>
            </a:pPr>
            <a:r>
              <a:rPr lang="en-US" altLang="en-US" sz="2600" b="1" dirty="0" smtClean="0"/>
              <a:t>Analysis of Seasonal Hourly Reserve Shortage Risk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 smtClean="0"/>
          </a:p>
          <a:p>
            <a:pPr>
              <a:spcBef>
                <a:spcPct val="0"/>
              </a:spcBef>
            </a:pPr>
            <a:r>
              <a:rPr lang="en-US" altLang="en-US" sz="2000" b="1" dirty="0" smtClean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Resource </a:t>
            </a:r>
            <a:r>
              <a:rPr lang="en-US" dirty="0"/>
              <a:t>Adequacy</a:t>
            </a:r>
          </a:p>
          <a:p>
            <a:endParaRPr lang="en-US" dirty="0"/>
          </a:p>
          <a:p>
            <a:r>
              <a:rPr lang="en-US" dirty="0" smtClean="0"/>
              <a:t>April </a:t>
            </a:r>
            <a:r>
              <a:rPr lang="en-US" dirty="0" smtClean="0"/>
              <a:t>23, 2021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Hourly </a:t>
            </a:r>
            <a:r>
              <a:rPr lang="en-US" dirty="0" smtClean="0"/>
              <a:t>Minimum PRC </a:t>
            </a:r>
            <a:r>
              <a:rPr lang="en-US" dirty="0"/>
              <a:t>Risk </a:t>
            </a:r>
            <a:r>
              <a:rPr lang="en-US" dirty="0" smtClean="0"/>
              <a:t>Analysis - Spring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48343" y="5018314"/>
            <a:ext cx="47244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solidFill>
                  <a:srgbClr val="5B6770"/>
                </a:solidFill>
              </a:rPr>
              <a:t>Risk Levels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5B6770"/>
                </a:solidFill>
              </a:rPr>
              <a:t>Low: PRC &gt; 3,000 MW (not shown in chart)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Moderate: 2,300 MW &lt; PRC ≤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High: PRC ≤ 2,300 MW</a:t>
            </a:r>
          </a:p>
          <a:p>
            <a:pPr lvl="1"/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02073"/>
            <a:ext cx="6190692" cy="412712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902073"/>
            <a:ext cx="1752600" cy="506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71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Hourly </a:t>
            </a:r>
            <a:r>
              <a:rPr lang="en-US" dirty="0" smtClean="0"/>
              <a:t>Minimum PRC </a:t>
            </a:r>
            <a:r>
              <a:rPr lang="en-US" dirty="0"/>
              <a:t>Risk </a:t>
            </a:r>
            <a:r>
              <a:rPr lang="en-US" dirty="0" smtClean="0"/>
              <a:t>Analysis - Spring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48343" y="5018314"/>
            <a:ext cx="47244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solidFill>
                  <a:srgbClr val="5B6770"/>
                </a:solidFill>
              </a:rPr>
              <a:t>Risk Levels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5B6770"/>
                </a:solidFill>
              </a:rPr>
              <a:t>Low: PRC &gt; 3,000 MW (not shown in chart)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Moderate: 2,300 MW &lt; PRC ≤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High: PRC ≤ 2,300 MW</a:t>
            </a:r>
          </a:p>
          <a:p>
            <a:pPr lvl="1"/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41614"/>
            <a:ext cx="6172200" cy="4114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941614"/>
            <a:ext cx="1676400" cy="534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55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Hourly Minimum PRC Risk Analysis - Winter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0700" y="5029200"/>
            <a:ext cx="47244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solidFill>
                  <a:srgbClr val="5B6770"/>
                </a:solidFill>
              </a:rPr>
              <a:t>Risk Levels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5B6770"/>
                </a:solidFill>
              </a:rPr>
              <a:t>Low: PRC &gt; 3,000 MW (not shown in chart)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Moderate: 2,300 MW &lt; PRC ≤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High: PRC ≤ 2,300 MW</a:t>
            </a:r>
          </a:p>
          <a:p>
            <a:pPr lvl="1"/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00" y="1143000"/>
            <a:ext cx="58293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0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Hourly Minimum PRC Risk Analysis - Winter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0700" y="5029200"/>
            <a:ext cx="47244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solidFill>
                  <a:srgbClr val="5B6770"/>
                </a:solidFill>
              </a:rPr>
              <a:t>Risk Levels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5B6770"/>
                </a:solidFill>
              </a:rPr>
              <a:t>Low: PRC &gt; 3,000 MW (not shown in chart)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Moderate: 2,300 MW &lt; PRC ≤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High: PRC ≤ 2,300 MW</a:t>
            </a:r>
          </a:p>
          <a:p>
            <a:pPr lvl="1"/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00" y="1153886"/>
            <a:ext cx="5829300" cy="387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58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Hourly Minimum PRC Risk Analysis - Winter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0700" y="5029200"/>
            <a:ext cx="47244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solidFill>
                  <a:srgbClr val="5B6770"/>
                </a:solidFill>
              </a:rPr>
              <a:t>Risk Levels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5B6770"/>
                </a:solidFill>
              </a:rPr>
              <a:t>Low: PRC &gt; 3,000 MW (not shown in chart)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Moderate: 2,300 MW &lt; PRC ≤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High: PRC ≤ 2,300 MW</a:t>
            </a:r>
          </a:p>
          <a:p>
            <a:pPr lvl="1"/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00" y="1153886"/>
            <a:ext cx="5829300" cy="387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8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Hourly Minimum PRC Risk Analysis - Winter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0700" y="5029200"/>
            <a:ext cx="47244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solidFill>
                  <a:srgbClr val="5B6770"/>
                </a:solidFill>
              </a:rPr>
              <a:t>Risk Levels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Low: PRC &gt; </a:t>
            </a:r>
            <a:r>
              <a:rPr lang="en-US" sz="1600" dirty="0">
                <a:solidFill>
                  <a:srgbClr val="5B6770"/>
                </a:solidFill>
              </a:rPr>
              <a:t>3,000 MW (not shown in chart)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Moderate: 2,300 MW &lt; PRC ≤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High: PRC ≤ 2,300 MW</a:t>
            </a:r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471" y="1153886"/>
            <a:ext cx="5829300" cy="387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55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Hourly </a:t>
            </a:r>
            <a:r>
              <a:rPr lang="en-US" dirty="0" smtClean="0"/>
              <a:t>Minimum PRC </a:t>
            </a:r>
            <a:r>
              <a:rPr lang="en-US" dirty="0"/>
              <a:t>Risk </a:t>
            </a:r>
            <a:r>
              <a:rPr lang="en-US" dirty="0" smtClean="0"/>
              <a:t>Analysis - Winter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4876800"/>
            <a:ext cx="47244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solidFill>
                  <a:srgbClr val="5B6770"/>
                </a:solidFill>
              </a:rPr>
              <a:t>Risk Levels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Low: PRC &gt;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Moderate: 2,300 MW &lt; PRC ≤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High: PRC ≤ 2,300 MW</a:t>
            </a:r>
          </a:p>
          <a:p>
            <a:pPr lvl="1"/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83723"/>
            <a:ext cx="5821126" cy="3880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4750" y="983723"/>
            <a:ext cx="2008102" cy="511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6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851642"/>
            <a:ext cx="8534400" cy="5451187"/>
          </a:xfrm>
        </p:spPr>
        <p:txBody>
          <a:bodyPr/>
          <a:lstStyle/>
          <a:p>
            <a:r>
              <a:rPr lang="en-US" sz="2400" dirty="0" smtClean="0">
                <a:solidFill>
                  <a:srgbClr val="5B6770"/>
                </a:solidFill>
              </a:rPr>
              <a:t>Summer: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Range of highest-risk hours for insufficient operating reserves is HE 1500 – 1800; clear delineation relative to neighboring hours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Highest-risk hour for the last two summers was HE 1600 (summer peak load hour was HE 1700 for both 2019 and 2020)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The SERVM Monte Carlo simulation for Summer 2021 indicates the highest-risk hour is shifting back to HE 1700 due to late afternoon ramping down of increasing amounts of solar capacity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Spring: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As expected, significantly lower risk than for the summer, but multiple moderate-risk hours have been typical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Relative to summer, the range of hours with moderate risk is broader; there is no common pattern to the risk-level frequencies from one year to the next, but combining the years indicates that HE 1700 stands out as the most common moderate-risk hour</a:t>
            </a:r>
          </a:p>
          <a:p>
            <a:pPr lvl="1"/>
            <a:endParaRPr lang="en-US" sz="2000" dirty="0" smtClean="0">
              <a:solidFill>
                <a:srgbClr val="5B6770"/>
              </a:solidFill>
            </a:endParaRPr>
          </a:p>
          <a:p>
            <a:pPr lvl="1"/>
            <a:endParaRPr lang="en-US" sz="2000" dirty="0" smtClean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42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851642"/>
            <a:ext cx="8534400" cy="5451187"/>
          </a:xfrm>
        </p:spPr>
        <p:txBody>
          <a:bodyPr/>
          <a:lstStyle/>
          <a:p>
            <a:r>
              <a:rPr lang="en-US" sz="2400" dirty="0" smtClean="0">
                <a:solidFill>
                  <a:srgbClr val="5B6770"/>
                </a:solidFill>
              </a:rPr>
              <a:t>Winter: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Prior to the winter storm event, frequency of moderate-risk hours is sparse, occurring just once per season, and during late mornings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Frequency analysis lends credence to the need to use a deterministic scenario approach for risk assessment of severe winter storm events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Fall: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No moderate- or high-risk hours observed for the last few fall seasons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Similar to winter in terms of the PRC risk profile; risk assessment should also entail use of deterministic scenarios due to the lack of high-impact, low-probability events</a:t>
            </a:r>
          </a:p>
        </p:txBody>
      </p:sp>
    </p:spTree>
    <p:extLst>
      <p:ext uri="{BB962C8B-B14F-4D97-AF65-F5344CB8AC3E}">
        <p14:creationId xmlns:p14="http://schemas.microsoft.com/office/powerpoint/2010/main" val="1698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Analysis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5257800"/>
          </a:xfrm>
        </p:spPr>
        <p:txBody>
          <a:bodyPr/>
          <a:lstStyle/>
          <a:p>
            <a:r>
              <a:rPr lang="en-US" sz="2400" dirty="0" smtClean="0">
                <a:solidFill>
                  <a:srgbClr val="5B6770"/>
                </a:solidFill>
              </a:rPr>
              <a:t>Risk metric: minimum 5-min. Physical Responsive Capability (PRC) that occurs in each hour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Evaluation scope: individual seasons and combined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Historical period evaluated: summer - prior two seasons; spring - prior two seasons and partial current season; winter - prior three seasons; fall - prior two seasons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Determine frequency and probability of “low,” “medium,” and “high” PRC risk hours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Hourly Risk Levels:</a:t>
            </a:r>
          </a:p>
          <a:p>
            <a:pPr lvl="2"/>
            <a:r>
              <a:rPr lang="en-US" sz="2000" dirty="0">
                <a:solidFill>
                  <a:srgbClr val="5B6770"/>
                </a:solidFill>
              </a:rPr>
              <a:t>Low: </a:t>
            </a:r>
            <a:r>
              <a:rPr lang="en-US" sz="2000" dirty="0" smtClean="0">
                <a:solidFill>
                  <a:srgbClr val="5B6770"/>
                </a:solidFill>
              </a:rPr>
              <a:t>PRC </a:t>
            </a:r>
            <a:r>
              <a:rPr lang="en-US" sz="2000" dirty="0">
                <a:solidFill>
                  <a:srgbClr val="5B6770"/>
                </a:solidFill>
              </a:rPr>
              <a:t>&gt; 3,000 </a:t>
            </a:r>
            <a:r>
              <a:rPr lang="en-US" sz="2000" dirty="0" smtClean="0">
                <a:solidFill>
                  <a:srgbClr val="5B6770"/>
                </a:solidFill>
              </a:rPr>
              <a:t>MW</a:t>
            </a:r>
          </a:p>
          <a:p>
            <a:pPr lvl="2"/>
            <a:r>
              <a:rPr lang="en-US" sz="2000" dirty="0" smtClean="0">
                <a:solidFill>
                  <a:srgbClr val="5B6770"/>
                </a:solidFill>
              </a:rPr>
              <a:t>Moderate</a:t>
            </a:r>
            <a:r>
              <a:rPr lang="en-US" sz="2000" dirty="0">
                <a:solidFill>
                  <a:srgbClr val="5B6770"/>
                </a:solidFill>
              </a:rPr>
              <a:t>: 2,300 MW &lt; PRC ≤ 3,000 MW</a:t>
            </a:r>
          </a:p>
          <a:p>
            <a:pPr lvl="2"/>
            <a:r>
              <a:rPr lang="en-US" sz="2000" dirty="0">
                <a:solidFill>
                  <a:srgbClr val="5B6770"/>
                </a:solidFill>
              </a:rPr>
              <a:t>High: PRC ≤ 2,300 </a:t>
            </a:r>
            <a:r>
              <a:rPr lang="en-US" sz="2000" dirty="0" smtClean="0">
                <a:solidFill>
                  <a:srgbClr val="5B6770"/>
                </a:solidFill>
              </a:rPr>
              <a:t>MW</a:t>
            </a:r>
            <a:endParaRPr lang="en-US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6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Hourly Minimum PRC Risk Analysis - Summer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52600" y="5029200"/>
            <a:ext cx="47244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solidFill>
                  <a:srgbClr val="5B6770"/>
                </a:solidFill>
              </a:rPr>
              <a:t>Risk Levels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5B6770"/>
                </a:solidFill>
              </a:rPr>
              <a:t>Low: PRC &gt; 3,000 MW (not shown in chart)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Moderate: 2,300 MW &lt; PRC ≤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High: PRC ≤ 2,300 MW</a:t>
            </a:r>
          </a:p>
          <a:p>
            <a:pPr lvl="1"/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914400"/>
            <a:ext cx="58293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46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Hourly </a:t>
            </a:r>
            <a:r>
              <a:rPr lang="en-US" dirty="0" smtClean="0"/>
              <a:t>Minimum PRC </a:t>
            </a:r>
            <a:r>
              <a:rPr lang="en-US" dirty="0"/>
              <a:t>Risk </a:t>
            </a:r>
            <a:r>
              <a:rPr lang="en-US" dirty="0" smtClean="0"/>
              <a:t>Analysis - Summer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752600" y="4953000"/>
            <a:ext cx="47244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solidFill>
                  <a:srgbClr val="5B6770"/>
                </a:solidFill>
              </a:rPr>
              <a:t>Risk Levels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5B6770"/>
                </a:solidFill>
              </a:rPr>
              <a:t>Low: PRC &gt; 3,000 MW (not shown in chart)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Moderate: 2,300 MW &lt; PRC ≤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High: PRC ≤ 2,300 MW</a:t>
            </a:r>
          </a:p>
          <a:p>
            <a:pPr lvl="1"/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914400"/>
            <a:ext cx="571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13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Hourly </a:t>
            </a:r>
            <a:r>
              <a:rPr lang="en-US" dirty="0" smtClean="0"/>
              <a:t>Minimum PRC </a:t>
            </a:r>
            <a:r>
              <a:rPr lang="en-US" dirty="0"/>
              <a:t>Risk </a:t>
            </a:r>
            <a:r>
              <a:rPr lang="en-US" dirty="0" smtClean="0"/>
              <a:t>Analysis - Summer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865084"/>
            <a:ext cx="6017575" cy="4011716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4876800"/>
            <a:ext cx="47244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solidFill>
                  <a:srgbClr val="5B6770"/>
                </a:solidFill>
              </a:rPr>
              <a:t>Risk Levels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5B6770"/>
                </a:solidFill>
              </a:rPr>
              <a:t>Low: PRC &gt; 3,000 MW (not shown in chart)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Moderate: 2,300 MW &lt; PRC ≤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High: PRC ≤ 2,300 MW</a:t>
            </a:r>
          </a:p>
          <a:p>
            <a:pPr lvl="1"/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5659" y="865084"/>
            <a:ext cx="2462485" cy="510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Hourly Average PRC Risk Analysis - Summer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52600" y="5029200"/>
            <a:ext cx="47244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solidFill>
                  <a:srgbClr val="5B6770"/>
                </a:solidFill>
              </a:rPr>
              <a:t>Risk Levels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5B6770"/>
                </a:solidFill>
              </a:rPr>
              <a:t>Low: PRC &gt; 3,000 MW (not shown in chart)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Moderate: 2,300 MW &lt; PRC ≤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High: PRC ≤ 2,300 MW</a:t>
            </a:r>
          </a:p>
          <a:p>
            <a:pPr lvl="1"/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997321"/>
            <a:ext cx="58293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9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Hourly Minimum PRC Risk Analysis - Spring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0700" y="5029200"/>
            <a:ext cx="47244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solidFill>
                  <a:srgbClr val="5B6770"/>
                </a:solidFill>
              </a:rPr>
              <a:t>Risk Levels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5B6770"/>
                </a:solidFill>
              </a:rPr>
              <a:t>Low: PRC &gt; 3,000 MW (not shown in chart)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Moderate: 2,300 MW &lt; PRC ≤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High: PRC ≤ 2,300 MW</a:t>
            </a:r>
          </a:p>
          <a:p>
            <a:pPr lvl="1"/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00" y="1143000"/>
            <a:ext cx="58293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11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Hourly Minimum PRC Risk Analysis - Spring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0700" y="5029200"/>
            <a:ext cx="47244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solidFill>
                  <a:srgbClr val="5B6770"/>
                </a:solidFill>
              </a:rPr>
              <a:t>Risk Levels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5B6770"/>
                </a:solidFill>
              </a:rPr>
              <a:t>Low: PRC &gt; 3,000 MW (not shown in chart)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Moderate: 2,300 MW &lt; PRC ≤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High: PRC ≤ 2,300 MW</a:t>
            </a:r>
          </a:p>
          <a:p>
            <a:pPr lvl="1"/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00" y="1153886"/>
            <a:ext cx="58293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91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Hourly Minimum PRC Risk Analysis - Spring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0700" y="5029200"/>
            <a:ext cx="47244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solidFill>
                  <a:srgbClr val="5B6770"/>
                </a:solidFill>
              </a:rPr>
              <a:t>Risk Levels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5B6770"/>
                </a:solidFill>
              </a:rPr>
              <a:t>Low: PRC &gt; 3,000 MW (not shown in chart)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Moderate: 2,300 MW &lt; PRC ≤ 3,000 MW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5B6770"/>
                </a:solidFill>
              </a:rPr>
              <a:t>High: PRC ≤ 2,300 MW</a:t>
            </a:r>
          </a:p>
          <a:p>
            <a:pPr lvl="1"/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00" y="1143000"/>
            <a:ext cx="58293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20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60265</TotalTime>
  <Words>871</Words>
  <Application>Microsoft Office PowerPoint</Application>
  <PresentationFormat>On-screen Show (4:3)</PresentationFormat>
  <Paragraphs>122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Analysis Methodology</vt:lpstr>
      <vt:lpstr>Hourly Minimum PRC Risk Analysis - Summer</vt:lpstr>
      <vt:lpstr>Hourly Minimum PRC Risk Analysis - Summer</vt:lpstr>
      <vt:lpstr>Hourly Minimum PRC Risk Analysis - Summer</vt:lpstr>
      <vt:lpstr>Hourly Average PRC Risk Analysis - Summer</vt:lpstr>
      <vt:lpstr>Hourly Minimum PRC Risk Analysis - Spring</vt:lpstr>
      <vt:lpstr>Hourly Minimum PRC Risk Analysis - Spring</vt:lpstr>
      <vt:lpstr>Hourly Minimum PRC Risk Analysis - Spring</vt:lpstr>
      <vt:lpstr>Hourly Minimum PRC Risk Analysis - Spring</vt:lpstr>
      <vt:lpstr>Hourly Minimum PRC Risk Analysis - Spring</vt:lpstr>
      <vt:lpstr>Hourly Minimum PRC Risk Analysis - Winter</vt:lpstr>
      <vt:lpstr>Hourly Minimum PRC Risk Analysis - Winter</vt:lpstr>
      <vt:lpstr>Hourly Minimum PRC Risk Analysis - Winter</vt:lpstr>
      <vt:lpstr>Hourly Minimum PRC Risk Analysis - Winter</vt:lpstr>
      <vt:lpstr>Hourly Minimum PRC Risk Analysis - Winter</vt:lpstr>
      <vt:lpstr>Findings</vt:lpstr>
      <vt:lpstr>Findings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741</cp:revision>
  <cp:lastPrinted>2016-11-14T19:26:45Z</cp:lastPrinted>
  <dcterms:created xsi:type="dcterms:W3CDTF">2016-01-21T15:20:31Z</dcterms:created>
  <dcterms:modified xsi:type="dcterms:W3CDTF">2021-04-21T20:50:37Z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