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36" r:id="rId8"/>
    <p:sldId id="339" r:id="rId9"/>
    <p:sldId id="337" r:id="rId10"/>
    <p:sldId id="331" r:id="rId11"/>
    <p:sldId id="340" r:id="rId12"/>
    <p:sldId id="338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howGuides="1">
      <p:cViewPr varScale="1">
        <p:scale>
          <a:sx n="99" d="100"/>
          <a:sy n="99" d="100"/>
        </p:scale>
        <p:origin x="252" y="90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One-Year Default Allocation Share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CPs'!$AC$1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cat>
            <c:numRef>
              <c:f>'All CPs'!$AB$2:$AB$12</c:f>
              <c:numCache>
                <c:formatCode>_("$"* #,##0.00_);_("$"* \(#,##0.00\);_("$"* "-"??_);_(@_)</c:formatCode>
                <c:ptCount val="11"/>
                <c:pt idx="0">
                  <c:v>0.22921837380543869</c:v>
                </c:pt>
                <c:pt idx="1">
                  <c:v>224209.01039653269</c:v>
                </c:pt>
                <c:pt idx="2">
                  <c:v>448417.79157469154</c:v>
                </c:pt>
                <c:pt idx="3">
                  <c:v>672626.57275285036</c:v>
                </c:pt>
                <c:pt idx="4">
                  <c:v>896835.3539310093</c:v>
                </c:pt>
                <c:pt idx="5">
                  <c:v>1121044.1351091682</c:v>
                </c:pt>
                <c:pt idx="6">
                  <c:v>1345252.9162873272</c:v>
                </c:pt>
                <c:pt idx="7">
                  <c:v>1569461.6974654861</c:v>
                </c:pt>
                <c:pt idx="8">
                  <c:v>1793670.4786436451</c:v>
                </c:pt>
                <c:pt idx="9">
                  <c:v>2017879.259821804</c:v>
                </c:pt>
                <c:pt idx="10">
                  <c:v>2242088.0409999629</c:v>
                </c:pt>
              </c:numCache>
            </c:numRef>
          </c:cat>
          <c:val>
            <c:numRef>
              <c:f>'All CPs'!$AC$2:$AC$12</c:f>
              <c:numCache>
                <c:formatCode>General</c:formatCode>
                <c:ptCount val="11"/>
                <c:pt idx="0">
                  <c:v>1</c:v>
                </c:pt>
                <c:pt idx="1">
                  <c:v>199</c:v>
                </c:pt>
                <c:pt idx="2">
                  <c:v>21</c:v>
                </c:pt>
                <c:pt idx="3">
                  <c:v>9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2925760"/>
        <c:axId val="512919880"/>
      </c:barChart>
      <c:catAx>
        <c:axId val="512925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919880"/>
        <c:crosses val="autoZero"/>
        <c:auto val="1"/>
        <c:lblAlgn val="ctr"/>
        <c:lblOffset val="100"/>
        <c:noMultiLvlLbl val="0"/>
      </c:catAx>
      <c:valAx>
        <c:axId val="512919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Counter-Parties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92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4.  Estimated Default Uplift Shares</a:t>
            </a:r>
            <a:endParaRPr lang="en-US" dirty="0"/>
          </a:p>
          <a:p>
            <a:r>
              <a:rPr lang="en-US" dirty="0" smtClean="0"/>
              <a:t>Mark Ruane</a:t>
            </a:r>
            <a:endParaRPr lang="en-US" dirty="0"/>
          </a:p>
          <a:p>
            <a:r>
              <a:rPr lang="en-US" dirty="0" smtClean="0"/>
              <a:t>Sr. Director,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April 21,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191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 smtClean="0"/>
              <a:t>ERCOT has estimated default uplift shares for February short-pays by market segment. Per Protocol section 9.19.1, default uplifts are based on market activity in </a:t>
            </a:r>
            <a:r>
              <a:rPr lang="en-US" sz="2000" dirty="0" smtClean="0"/>
              <a:t>the month </a:t>
            </a:r>
            <a:r>
              <a:rPr lang="en-US" sz="2000" dirty="0" smtClean="0"/>
              <a:t>prior to that of the short-pays.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NPRR 1074, “</a:t>
            </a:r>
            <a:r>
              <a:rPr lang="en-US" sz="2000" i="1" dirty="0" err="1" smtClean="0"/>
              <a:t>mp</a:t>
            </a:r>
            <a:r>
              <a:rPr lang="en-US" sz="2000" dirty="0" smtClean="0"/>
              <a:t>” Definition Revision, clarifies that uplift allocations are made to “existing” QSEs and CRRAHs. </a:t>
            </a:r>
            <a:r>
              <a:rPr lang="en-US" sz="2000" i="1" dirty="0" err="1" smtClean="0"/>
              <a:t>nb</a:t>
            </a:r>
            <a:r>
              <a:rPr lang="en-US" sz="2000" i="1" dirty="0" smtClean="0"/>
              <a:t> </a:t>
            </a:r>
            <a:r>
              <a:rPr lang="en-US" sz="2000" dirty="0" smtClean="0"/>
              <a:t>ERCOT will be filing clarifying comments before TAC.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As detailed in ERCOT’s </a:t>
            </a:r>
            <a:r>
              <a:rPr lang="en-US" sz="2000" i="1" dirty="0" smtClean="0"/>
              <a:t>Notice of Planned Implementation of Default Uplift Invoice Process</a:t>
            </a:r>
            <a:r>
              <a:rPr lang="en-US" sz="2000" dirty="0" smtClean="0"/>
              <a:t>, filed under PUC Project 51812, and accompanying Market Notice M-B041421-01, ERCOT considers Protocol Section 9.19.1 to require that Default Uplift Invoices be issued to: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Currently-registered QSEs and CRRAHs, </a:t>
            </a:r>
            <a:r>
              <a:rPr lang="en-US" sz="1600" u="sng" dirty="0" smtClean="0"/>
              <a:t>and</a:t>
            </a:r>
            <a:endParaRPr lang="en-US" sz="1600" dirty="0" smtClean="0"/>
          </a:p>
          <a:p>
            <a:pPr lvl="1">
              <a:spcBef>
                <a:spcPts val="0"/>
              </a:spcBef>
            </a:pPr>
            <a:r>
              <a:rPr lang="en-US" sz="1600" dirty="0" smtClean="0"/>
              <a:t>QSEs and CRRAHs that have voluntarily terminated their registration.</a:t>
            </a:r>
          </a:p>
          <a:p>
            <a:pPr lvl="1">
              <a:spcBef>
                <a:spcPts val="0"/>
              </a:spcBef>
            </a:pPr>
            <a:endParaRPr lang="en-US" sz="1600" dirty="0" smtClean="0"/>
          </a:p>
          <a:p>
            <a:pPr marL="57150" indent="0"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191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 smtClean="0"/>
              <a:t>The estimated default allocations are made on this basis. Therefore, the activity of the following terminated Counter-Parties is excluded from January MWh activity: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	</a:t>
            </a: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The activity of other short-paying Counter-Parties is included, and they will therefore be issued Default Uplift Invoices.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004610"/>
              </p:ext>
            </p:extLst>
          </p:nvPr>
        </p:nvGraphicFramePr>
        <p:xfrm>
          <a:off x="2743200" y="2357437"/>
          <a:ext cx="2886075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2885903" imgH="1914395" progId="Excel.Sheet.12">
                  <p:embed/>
                </p:oleObj>
              </mc:Choice>
              <mc:Fallback>
                <p:oleObj name="Worksheet" r:id="rId4" imgW="2885903" imgH="191439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3200" y="2357437"/>
                        <a:ext cx="2886075" cy="191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3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4184404"/>
            <a:ext cx="8153400" cy="68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Approximately half of the allocation is driven by CRR activity.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Individual Counter-Party share reports are expected to be posted to MIS on Monday, April 26, 2021.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371600"/>
            <a:ext cx="5172818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0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987" y="959096"/>
            <a:ext cx="8534400" cy="5158033"/>
          </a:xfrm>
        </p:spPr>
        <p:txBody>
          <a:bodyPr/>
          <a:lstStyle/>
          <a:p>
            <a:pPr marL="57150" indent="0">
              <a:spcBef>
                <a:spcPts val="0"/>
              </a:spcBef>
              <a:buNone/>
            </a:pPr>
            <a:r>
              <a:rPr lang="en-US" sz="2000" dirty="0" smtClean="0"/>
              <a:t>Potential Uplift in TPE</a:t>
            </a:r>
          </a:p>
          <a:p>
            <a:pPr marL="400050">
              <a:spcBef>
                <a:spcPts val="0"/>
              </a:spcBef>
            </a:pPr>
            <a:r>
              <a:rPr lang="en-US" sz="2000" dirty="0" smtClean="0"/>
              <a:t>TPE includes a factor for Potential Uplift (PUL)</a:t>
            </a:r>
          </a:p>
          <a:p>
            <a:pPr marL="400050">
              <a:spcBef>
                <a:spcPts val="0"/>
              </a:spcBef>
            </a:pPr>
            <a:r>
              <a:rPr lang="en-US" sz="2000" dirty="0" smtClean="0"/>
              <a:t>Per Protocol Section 16.11.4.1, PUL includes:</a:t>
            </a:r>
          </a:p>
          <a:p>
            <a:pPr marL="971550" lvl="1" indent="-461963">
              <a:spcBef>
                <a:spcPts val="0"/>
              </a:spcBef>
              <a:buFont typeface="+mj-lt"/>
              <a:buAutoNum type="alphaLcParenR"/>
            </a:pPr>
            <a:r>
              <a:rPr lang="en-US" sz="2000" dirty="0" smtClean="0"/>
              <a:t>Amounts </a:t>
            </a:r>
            <a:r>
              <a:rPr lang="en-US" sz="2000" dirty="0"/>
              <a:t>expected to be uplifted within one year of the date of the </a:t>
            </a:r>
            <a:r>
              <a:rPr lang="en-US" sz="2000" dirty="0" smtClean="0"/>
              <a:t>calculation</a:t>
            </a:r>
            <a:r>
              <a:rPr lang="en-US" sz="2000" dirty="0"/>
              <a:t>; and </a:t>
            </a:r>
          </a:p>
          <a:p>
            <a:pPr marL="971550" lvl="1" indent="-457200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25%, or such other percentage based on available statistics regarding payment default under bankruptcy reorganization plans, of any short payment amounts being repaid to ERCOT under a bankruptcy reorganization plan that are due more than one year from the date of the calculation</a:t>
            </a:r>
            <a:r>
              <a:rPr lang="en-US" sz="2000" dirty="0" smtClean="0"/>
              <a:t>.</a:t>
            </a:r>
          </a:p>
          <a:p>
            <a:pPr marL="514350" lvl="1" indent="0">
              <a:spcBef>
                <a:spcPts val="0"/>
              </a:spcBef>
              <a:buNone/>
            </a:pPr>
            <a:r>
              <a:rPr lang="en-US" sz="2000" dirty="0" smtClean="0"/>
              <a:t>There is no amount currently in (b).</a:t>
            </a:r>
          </a:p>
          <a:p>
            <a:pPr marL="457200">
              <a:spcBef>
                <a:spcPts val="0"/>
              </a:spcBef>
            </a:pPr>
            <a:endParaRPr lang="en-US" sz="2400" dirty="0" smtClean="0"/>
          </a:p>
          <a:p>
            <a:pPr marL="457200">
              <a:spcBef>
                <a:spcPts val="0"/>
              </a:spcBef>
            </a:pPr>
            <a:r>
              <a:rPr lang="en-US" sz="2400" dirty="0" smtClean="0"/>
              <a:t>The expected one-year uplift is $30 million ($2.5 million/month)</a:t>
            </a:r>
            <a:endParaRPr lang="en-US" sz="2400" dirty="0"/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0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987" y="959097"/>
            <a:ext cx="8253413" cy="793504"/>
          </a:xfrm>
        </p:spPr>
        <p:txBody>
          <a:bodyPr/>
          <a:lstStyle/>
          <a:p>
            <a:pPr marL="57150" indent="0">
              <a:spcBef>
                <a:spcPts val="0"/>
              </a:spcBef>
              <a:buNone/>
            </a:pPr>
            <a:r>
              <a:rPr lang="en-US" sz="2000" dirty="0" smtClean="0"/>
              <a:t>The average one-year estimated default uplift allocation among all Counter-Parties is $124,481, and the median is $19,525.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620234"/>
              </p:ext>
            </p:extLst>
          </p:nvPr>
        </p:nvGraphicFramePr>
        <p:xfrm>
          <a:off x="2114550" y="1981200"/>
          <a:ext cx="49149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030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Estimated Default Uplift Shares by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1100"/>
            <a:ext cx="8534400" cy="515803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 smtClean="0"/>
              <a:t>ERCOT expects to adjust the PUL component of TPE after Counter-Party share reports are posted on April 26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The PUL adjustment will be for one year of Counter-Party expected uplift ($30m * activity share ratio).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In addition, ERCOT will adjust TPE for voluntarily terminating Market Participants with their total accrued Default Uplift obligation.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ERCOT does not expect to issue Default Uplift Invoices any sooner that the scheduled end of the legislative session on May 31, 2021. 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0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28956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46" y="1137444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Default Uplift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13135</TotalTime>
  <Words>469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Estimated Default Uplift Shares by Segment</vt:lpstr>
      <vt:lpstr>Estimated Default Uplift Shares by Segment</vt:lpstr>
      <vt:lpstr>Estimated Default Uplift Shares by Segment</vt:lpstr>
      <vt:lpstr>Estimated Default Uplift Shares by Segment</vt:lpstr>
      <vt:lpstr>Estimated Default Uplift Shares by Segment</vt:lpstr>
      <vt:lpstr>Estimated Default Uplift Shares by Segment</vt:lpstr>
      <vt:lpstr>Default Uplift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309</cp:revision>
  <cp:lastPrinted>2016-01-21T20:53:15Z</cp:lastPrinted>
  <dcterms:created xsi:type="dcterms:W3CDTF">2016-01-21T15:20:31Z</dcterms:created>
  <dcterms:modified xsi:type="dcterms:W3CDTF">2021-04-21T17:45:27Z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