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7"/>
  </p:notesMasterIdLst>
  <p:sldIdLst>
    <p:sldId id="268" r:id="rId5"/>
    <p:sldId id="315" r:id="rId6"/>
  </p:sldIdLst>
  <p:sldSz cx="9144000" cy="6858000" type="screen4x3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822" autoAdjust="0"/>
    <p:restoredTop sz="94689" autoAdjust="0"/>
  </p:normalViewPr>
  <p:slideViewPr>
    <p:cSldViewPr>
      <p:cViewPr varScale="1">
        <p:scale>
          <a:sx n="99" d="100"/>
          <a:sy n="99" d="100"/>
        </p:scale>
        <p:origin x="151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15" tIns="47107" rIns="94215" bIns="4710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15" tIns="47107" rIns="94215" bIns="47107" rtlCol="0"/>
          <a:lstStyle>
            <a:lvl1pPr algn="r">
              <a:defRPr sz="1200"/>
            </a:lvl1pPr>
          </a:lstStyle>
          <a:p>
            <a:fld id="{FD72825D-FAD1-44C9-A936-D3B05620559B}" type="datetimeFigureOut">
              <a:rPr lang="en-US" smtClean="0"/>
              <a:t>4/20/2021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9863" y="1173163"/>
            <a:ext cx="42227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15" tIns="47107" rIns="94215" bIns="4710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518204"/>
            <a:ext cx="5681980" cy="3696712"/>
          </a:xfrm>
          <a:prstGeom prst="rect">
            <a:avLst/>
          </a:prstGeom>
        </p:spPr>
        <p:txBody>
          <a:bodyPr vert="horz" lIns="94215" tIns="47107" rIns="94215" bIns="47107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15" tIns="47107" rIns="94215" bIns="4710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15" tIns="47107" rIns="94215" bIns="47107" rtlCol="0" anchor="b"/>
          <a:lstStyle>
            <a:lvl1pPr algn="r">
              <a:defRPr sz="1200"/>
            </a:lvl1pPr>
          </a:lstStyle>
          <a:p>
            <a:fld id="{8173BF9B-2C3B-43FA-A144-61917F5B457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36045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83F5E-3ADC-4CE5-8041-4C3A0233CC76}" type="datetime1">
              <a:rPr lang="en-US" smtClean="0"/>
              <a:t>4/20/2021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6DEE-B277-412F-8503-297730107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1845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E5EB4-A191-47EE-BD06-BE5B459ABE80}" type="datetime1">
              <a:rPr lang="en-US" smtClean="0"/>
              <a:t>4/20/2021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6DEE-B277-412F-8503-297730107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93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63209-67EC-4E7B-B19A-BDED719BBEBD}" type="datetime1">
              <a:rPr lang="en-US" smtClean="0"/>
              <a:t>4/20/2021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6DEE-B277-412F-8503-297730107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829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75A2D-61BE-4B96-BB08-2EAD9480EE66}" type="datetime1">
              <a:rPr lang="en-US" smtClean="0"/>
              <a:t>4/20/2021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6DEE-B277-412F-8503-297730107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790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58B2F-41D8-423A-82E4-B6E87B957319}" type="datetime1">
              <a:rPr lang="en-US" smtClean="0"/>
              <a:t>4/20/2021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6DEE-B277-412F-8503-297730107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1286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B79E7-7BD7-475C-90B1-81FD037F457D}" type="datetime1">
              <a:rPr lang="en-US" smtClean="0"/>
              <a:t>4/20/2021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6DEE-B277-412F-8503-297730107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4630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DB68B-1312-402E-8455-965818B9FAA8}" type="datetime1">
              <a:rPr lang="en-US" smtClean="0"/>
              <a:t>4/20/2021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6DEE-B277-412F-8503-297730107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626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F37B4-1CDD-4BEC-AF95-9BAEFEC07B09}" type="datetime1">
              <a:rPr lang="en-US" smtClean="0"/>
              <a:t>4/20/2021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6DEE-B277-412F-8503-297730107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9559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759B5-3B98-49EF-9094-E3544B9F128F}" type="datetime1">
              <a:rPr lang="en-US" smtClean="0"/>
              <a:t>4/20/2021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6DEE-B277-412F-8503-297730107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104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B66AE-88FD-4D7B-A61B-7F993FE56FAF}" type="datetime1">
              <a:rPr lang="en-US" smtClean="0"/>
              <a:t>4/20/2021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6DEE-B277-412F-8503-297730107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6091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AF9F9-5031-47D2-A525-1C1A79309028}" type="datetime1">
              <a:rPr lang="en-US" smtClean="0"/>
              <a:t>4/20/2021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6DEE-B277-412F-8503-297730107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5082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B732A0-8885-4CB8-B835-73C3A1F38C0D}" type="datetime1">
              <a:rPr lang="en-US" smtClean="0"/>
              <a:t>4/20/2021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E6DEE-B277-412F-8503-297730107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815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8F2E1-0F47-4122-BDF0-FF9AC70A34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6858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100" b="1" dirty="0">
                <a:latin typeface="Arial" panose="020B0604020202020204" pitchFamily="34" charset="0"/>
                <a:cs typeface="Arial" panose="020B0604020202020204" pitchFamily="34" charset="0"/>
              </a:rPr>
              <a:t>SAWG Open Action Items on CONE</a:t>
            </a:r>
            <a:b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F39E91-3AC4-4F7B-A60D-26E1379718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791200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2019 TAC Assignment:  Develop and implement updated methodology used to determine cost of new entry (CONE)</a:t>
            </a:r>
            <a:endParaRPr lang="en-US" sz="2400" strike="sngStrike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Status: had consensus on an NPRR and methodology document in August 2020</a:t>
            </a:r>
          </a:p>
          <a:p>
            <a:pPr marL="457200" lvl="1" indent="0">
              <a:buNone/>
            </a:pPr>
            <a:endParaRPr lang="en-US" sz="15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3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TAC Winter Storm Issues list:</a:t>
            </a:r>
          </a:p>
          <a:p>
            <a:pPr lvl="1"/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 changes to the use/applicability of Peaker Net Margin methodology needed to protect ratepayers during extended scarcity events </a:t>
            </a: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outside of stakeholder purview</a:t>
            </a:r>
          </a:p>
          <a:p>
            <a:pPr lvl="1"/>
            <a:r>
              <a:rPr lang="en-US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Develop and implement updated methodology used to determine cost of new entry (CONE)</a:t>
            </a:r>
          </a:p>
          <a:p>
            <a:pPr marL="457200" lvl="1" indent="0">
              <a:buNone/>
            </a:pPr>
            <a:endParaRPr lang="en-US" sz="1900" b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3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April SAWG Goal:</a:t>
            </a:r>
          </a:p>
          <a:p>
            <a:pPr lvl="1"/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Where do we want to go with this assignment and past documents?</a:t>
            </a:r>
          </a:p>
          <a:p>
            <a:pPr lvl="1"/>
            <a:endParaRPr lang="en-US" sz="19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37FA1F-DAAF-4808-A399-41063F912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EE6DEE-B277-412F-8503-2977301076E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811539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8F2E1-0F47-4122-BDF0-FF9AC70A34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6858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100" b="1" dirty="0">
                <a:latin typeface="Arial" panose="020B0604020202020204" pitchFamily="34" charset="0"/>
                <a:cs typeface="Arial" panose="020B0604020202020204" pitchFamily="34" charset="0"/>
              </a:rPr>
              <a:t>SAWG Open Action Items on CONE</a:t>
            </a:r>
            <a:br>
              <a:rPr lang="en-US" sz="31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1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F39E91-3AC4-4F7B-A60D-26E1379718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791200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CONE discussions in 2020</a:t>
            </a:r>
          </a:p>
          <a:p>
            <a:pPr lvl="1"/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Study to be done in coordination with every other LTSA (=every 4 years) and to feed into the Reserve Margin Study</a:t>
            </a:r>
          </a:p>
          <a:p>
            <a:pPr lvl="1"/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Documents (last consensus versions on this meeting page)</a:t>
            </a:r>
          </a:p>
          <a:p>
            <a:pPr lvl="2"/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CONE Study NPRR to Protocols Section 4.4.11</a:t>
            </a:r>
          </a:p>
          <a:p>
            <a:pPr lvl="2"/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CONE Study Methodology Draft </a:t>
            </a:r>
          </a:p>
          <a:p>
            <a:pPr marL="914400" lvl="2" indent="0">
              <a:buNone/>
            </a:pPr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sz="20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endParaRPr lang="en-US" sz="15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US" sz="15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0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37FA1F-DAAF-4808-A399-41063F912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EE6DEE-B277-412F-8503-2977301076E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C74335C-8C95-4649-B0D6-B5AC2EEEDA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3159197"/>
            <a:ext cx="7696200" cy="3013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62065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CD7FB2E800D0445AB60BE4CF6693240" ma:contentTypeVersion="9" ma:contentTypeDescription="Create a new document." ma:contentTypeScope="" ma:versionID="cba75499531ceb3f246cf6adc3a33ce8">
  <xsd:schema xmlns:xsd="http://www.w3.org/2001/XMLSchema" xmlns:xs="http://www.w3.org/2001/XMLSchema" xmlns:p="http://schemas.microsoft.com/office/2006/metadata/properties" xmlns:ns3="ace0c983-095b-4ab2-a133-4fa3e902b0fc" targetNamespace="http://schemas.microsoft.com/office/2006/metadata/properties" ma:root="true" ma:fieldsID="3a86683aa51a3373566f47fbb9006bc8" ns3:_="">
    <xsd:import namespace="ace0c983-095b-4ab2-a133-4fa3e902b0f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e0c983-095b-4ab2-a133-4fa3e902b0f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D2F5E0E-2CBD-45B1-B655-24315E7D52AD}">
  <ds:schemaRefs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dcmitype/"/>
    <ds:schemaRef ds:uri="http://schemas.openxmlformats.org/package/2006/metadata/core-properties"/>
    <ds:schemaRef ds:uri="ace0c983-095b-4ab2-a133-4fa3e902b0fc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AE2ECC2F-A9D3-446E-81C4-139727DC353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8CE2DDC-B89F-47CA-A5CF-08D365F4B80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ce0c983-095b-4ab2-a133-4fa3e902b0f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13753</TotalTime>
  <Words>160</Words>
  <Application>Microsoft Office PowerPoint</Application>
  <PresentationFormat>On-screen Show (4:3)</PresentationFormat>
  <Paragraphs>22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SAWG Open Action Items on CONE </vt:lpstr>
      <vt:lpstr>SAWG Open Action Items on CONE </vt:lpstr>
    </vt:vector>
  </TitlesOfParts>
  <Company>NRG Energy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Reliant Energy</dc:creator>
  <cp:lastModifiedBy>Caitlin Smith</cp:lastModifiedBy>
  <cp:revision>188</cp:revision>
  <cp:lastPrinted>2020-06-01T14:14:51Z</cp:lastPrinted>
  <dcterms:created xsi:type="dcterms:W3CDTF">2018-10-08T15:17:08Z</dcterms:created>
  <dcterms:modified xsi:type="dcterms:W3CDTF">2021-04-20T23:12:31Z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0x0101008CD7FB2E800D0445AB60BE4CF6693240</vt:lpwstr>
  </property>
</Properties>
</file>