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4"/>
  </p:notesMasterIdLst>
  <p:handoutMasterIdLst>
    <p:handoutMasterId r:id="rId15"/>
  </p:handoutMasterIdLst>
  <p:sldIdLst>
    <p:sldId id="260" r:id="rId6"/>
    <p:sldId id="267" r:id="rId7"/>
    <p:sldId id="320" r:id="rId8"/>
    <p:sldId id="324" r:id="rId9"/>
    <p:sldId id="322" r:id="rId10"/>
    <p:sldId id="325" r:id="rId11"/>
    <p:sldId id="323" r:id="rId12"/>
    <p:sldId id="316" r:id="rId1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gele, Leo" initials="AL" lastIdx="2" clrIdx="0">
    <p:extLst>
      <p:ext uri="{19B8F6BF-5375-455C-9EA6-DF929625EA0E}">
        <p15:presenceInfo xmlns:p15="http://schemas.microsoft.com/office/powerpoint/2012/main" userId="S-1-5-21-639947351-343809578-3807592339-190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959" autoAdjust="0"/>
  </p:normalViewPr>
  <p:slideViewPr>
    <p:cSldViewPr showGuides="1">
      <p:cViewPr varScale="1">
        <p:scale>
          <a:sx n="72" d="100"/>
          <a:sy n="72" d="100"/>
        </p:scale>
        <p:origin x="1075" y="5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25E192-70E8-4683-9AD9-C2AFDFE60413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7A20765-2B8E-41AA-A25A-23F55E4EF95D}" type="pres">
      <dgm:prSet presAssocID="{CF25E192-70E8-4683-9AD9-C2AFDFE60413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1ACBB6B-F376-4850-B542-3C15D735E9AA}" type="pres">
      <dgm:prSet presAssocID="{CF25E192-70E8-4683-9AD9-C2AFDFE60413}" presName="arrow" presStyleLbl="bgShp" presStyleIdx="0" presStyleCnt="1" custScaleX="117647" custLinFactNeighborX="350" custLinFactNeighborY="-438"/>
      <dgm:spPr/>
    </dgm:pt>
    <dgm:pt modelId="{98E60D61-AF41-4B33-B627-1937D40A3678}" type="pres">
      <dgm:prSet presAssocID="{CF25E192-70E8-4683-9AD9-C2AFDFE60413}" presName="linearProcess" presStyleCnt="0"/>
      <dgm:spPr/>
    </dgm:pt>
  </dgm:ptLst>
  <dgm:cxnLst>
    <dgm:cxn modelId="{97DFDA54-2ADA-44B8-B1EC-48FED7D92153}" type="presOf" srcId="{CF25E192-70E8-4683-9AD9-C2AFDFE60413}" destId="{67A20765-2B8E-41AA-A25A-23F55E4EF95D}" srcOrd="0" destOrd="0" presId="urn:microsoft.com/office/officeart/2005/8/layout/hProcess9"/>
    <dgm:cxn modelId="{7FE9A676-70D8-46ED-917F-030925B32145}" type="presParOf" srcId="{67A20765-2B8E-41AA-A25A-23F55E4EF95D}" destId="{11ACBB6B-F376-4850-B542-3C15D735E9AA}" srcOrd="0" destOrd="0" presId="urn:microsoft.com/office/officeart/2005/8/layout/hProcess9"/>
    <dgm:cxn modelId="{79669BB0-ED81-4938-80D0-51B94F998297}" type="presParOf" srcId="{67A20765-2B8E-41AA-A25A-23F55E4EF95D}" destId="{98E60D61-AF41-4B33-B627-1937D40A3678}" srcOrd="1" destOrd="0" presId="urn:microsoft.com/office/officeart/2005/8/layout/hProcess9"/>
  </dgm:cxnLst>
  <dgm:bg>
    <a:effectLst>
      <a:outerShdw blurRad="50800" dist="38100" dir="8100000" algn="tr" rotWithShape="0">
        <a:prstClr val="black">
          <a:alpha val="40000"/>
        </a:prstClr>
      </a:outerShdw>
    </a:effectLst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ACBB6B-F376-4850-B542-3C15D735E9AA}">
      <dsp:nvSpPr>
        <dsp:cNvPr id="0" name=""/>
        <dsp:cNvSpPr/>
      </dsp:nvSpPr>
      <dsp:spPr>
        <a:xfrm>
          <a:off x="5" y="0"/>
          <a:ext cx="11304236" cy="220863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4/19/2021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4/19/2021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3005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6117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5226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8982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526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990601"/>
            <a:ext cx="113792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673600" y="0"/>
            <a:ext cx="75184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349" y="2876278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01600" y="6477000"/>
            <a:ext cx="100584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667000" y="6477001"/>
            <a:ext cx="950976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734" y="6248400"/>
            <a:ext cx="1181866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72901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webmaster@ercot.com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ercot.com/about/redesig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181600" y="2895600"/>
            <a:ext cx="6324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MIS &amp; ERCOT.com User Workshop</a:t>
            </a:r>
            <a:r>
              <a:rPr lang="en-US" sz="3200" b="1" dirty="0"/>
              <a:t/>
            </a:r>
            <a:br>
              <a:rPr lang="en-US" sz="3200" b="1" dirty="0"/>
            </a:br>
            <a:endParaRPr lang="en-US" dirty="0">
              <a:solidFill>
                <a:schemeClr val="tx2"/>
              </a:solidFill>
            </a:endParaRPr>
          </a:p>
          <a:p>
            <a:r>
              <a:rPr lang="en-US" b="1" dirty="0" smtClean="0"/>
              <a:t>April 21, 2021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2021 Project Goals</a:t>
            </a:r>
          </a:p>
          <a:p>
            <a:r>
              <a:rPr lang="en-US" dirty="0" smtClean="0"/>
              <a:t>Release Schedule</a:t>
            </a:r>
          </a:p>
          <a:p>
            <a:r>
              <a:rPr lang="en-US" dirty="0" smtClean="0"/>
              <a:t>Grid Conditions Communications</a:t>
            </a:r>
          </a:p>
          <a:p>
            <a:r>
              <a:rPr lang="en-US" dirty="0" smtClean="0"/>
              <a:t>Public Dashboard Changes</a:t>
            </a:r>
          </a:p>
          <a:p>
            <a:r>
              <a:rPr lang="en-US" dirty="0" smtClean="0"/>
              <a:t>ERCOT.com User Research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9092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New, combined ERCOT </a:t>
            </a:r>
            <a:r>
              <a:rPr lang="en-US" dirty="0" smtClean="0"/>
              <a:t>Website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248400" y="1257909"/>
            <a:ext cx="5943600" cy="4380891"/>
          </a:xfrm>
        </p:spPr>
        <p:txBody>
          <a:bodyPr/>
          <a:lstStyle/>
          <a:p>
            <a:pPr marL="457200" lvl="1" indent="0">
              <a:buNone/>
            </a:pPr>
            <a:r>
              <a:rPr lang="en-US" dirty="0" smtClean="0"/>
              <a:t>Improved Market Data Transparency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Public</a:t>
            </a:r>
            <a:r>
              <a:rPr lang="en-US" dirty="0"/>
              <a:t>, Secure and Certified Information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Data Catalog (EMIL</a:t>
            </a:r>
            <a:r>
              <a:rPr lang="en-US" dirty="0"/>
              <a:t>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Improved Search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Access </a:t>
            </a:r>
            <a:r>
              <a:rPr lang="en-US" dirty="0"/>
              <a:t>to ERCOT Applications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Single </a:t>
            </a:r>
            <a:r>
              <a:rPr lang="en-US" dirty="0"/>
              <a:t>source of </a:t>
            </a:r>
            <a:r>
              <a:rPr lang="en-US" dirty="0" smtClean="0"/>
              <a:t>truth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678664"/>
            <a:ext cx="5011057" cy="5759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346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042" y="278642"/>
            <a:ext cx="11277600" cy="518318"/>
          </a:xfrm>
        </p:spPr>
        <p:txBody>
          <a:bodyPr/>
          <a:lstStyle/>
          <a:p>
            <a:r>
              <a:rPr lang="en-US" dirty="0" smtClean="0"/>
              <a:t>Release Timeline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40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4160622"/>
              </p:ext>
            </p:extLst>
          </p:nvPr>
        </p:nvGraphicFramePr>
        <p:xfrm>
          <a:off x="685800" y="3416177"/>
          <a:ext cx="9906000" cy="2388323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371600"/>
                <a:gridCol w="8534400"/>
              </a:tblGrid>
              <a:tr h="321981">
                <a:tc gridSpan="2">
                  <a:txBody>
                    <a:bodyPr/>
                    <a:lstStyle/>
                    <a:p>
                      <a:r>
                        <a:rPr lang="en-US" sz="1600" b="1" dirty="0" smtClean="0"/>
                        <a:t>2021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  <a:tr h="400219"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02/06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Decommission old </a:t>
                      </a:r>
                      <a:r>
                        <a:rPr lang="en-US" sz="1600" dirty="0" smtClean="0"/>
                        <a:t>MIS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1600" dirty="0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8777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05/06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baseline="0" dirty="0" smtClean="0"/>
                        <a:t>Grid Conditions Communications </a:t>
                      </a:r>
                      <a:endParaRPr lang="en-US" sz="1600" strike="sngStrike" baseline="0" dirty="0" smtClean="0"/>
                    </a:p>
                  </a:txBody>
                  <a:tcPr/>
                </a:tc>
              </a:tr>
              <a:tr h="36588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05/19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baseline="0" dirty="0" smtClean="0"/>
                        <a:t>Public Dashboards</a:t>
                      </a:r>
                      <a:endParaRPr lang="en-US" sz="1600" strike="sngStrike" baseline="0" dirty="0" smtClean="0"/>
                    </a:p>
                  </a:txBody>
                  <a:tcPr/>
                </a:tc>
              </a:tr>
              <a:tr h="37466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11/15</a:t>
                      </a:r>
                      <a:endParaRPr lang="en-US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/>
                        <a:t>Fully</a:t>
                      </a:r>
                      <a:r>
                        <a:rPr lang="en-US" sz="1600" b="0" baseline="0" dirty="0" smtClean="0"/>
                        <a:t> combined MIS/ERCOT.com website.</a:t>
                      </a:r>
                      <a:endParaRPr lang="en-US" sz="1600" b="0" dirty="0" smtClean="0"/>
                    </a:p>
                  </a:txBody>
                  <a:tcPr/>
                </a:tc>
              </a:tr>
              <a:tr h="52449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  <a:r>
                        <a:rPr lang="en-US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2021</a:t>
                      </a:r>
                      <a:endParaRPr lang="en-US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/>
                        <a:t>Decommission</a:t>
                      </a:r>
                      <a:r>
                        <a:rPr lang="en-US" sz="1600" b="0" baseline="0" dirty="0" smtClean="0"/>
                        <a:t> “Get Report” Pop-Up</a:t>
                      </a:r>
                      <a:endParaRPr lang="en-US" sz="1600" b="0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2" name="Diagram 41"/>
          <p:cNvGraphicFramePr/>
          <p:nvPr>
            <p:extLst/>
          </p:nvPr>
        </p:nvGraphicFramePr>
        <p:xfrm>
          <a:off x="533400" y="1143000"/>
          <a:ext cx="11304242" cy="22086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5" name="TextBox 44"/>
          <p:cNvSpPr txBox="1"/>
          <p:nvPr/>
        </p:nvSpPr>
        <p:spPr>
          <a:xfrm>
            <a:off x="769123" y="1371600"/>
            <a:ext cx="6024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Jan</a:t>
            </a:r>
            <a:endParaRPr lang="en-US" sz="1600" baseline="30000" dirty="0"/>
          </a:p>
        </p:txBody>
      </p:sp>
      <p:sp>
        <p:nvSpPr>
          <p:cNvPr id="46" name="TextBox 45"/>
          <p:cNvSpPr txBox="1"/>
          <p:nvPr/>
        </p:nvSpPr>
        <p:spPr>
          <a:xfrm>
            <a:off x="1295400" y="1371600"/>
            <a:ext cx="7767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May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057400" y="1371600"/>
            <a:ext cx="7153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Sep</a:t>
            </a:r>
            <a:endParaRPr lang="en-US" sz="1600" baseline="30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819400" y="1371600"/>
            <a:ext cx="6149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Nov</a:t>
            </a:r>
            <a:endParaRPr lang="en-US" sz="1600" baseline="30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798351" y="1371600"/>
            <a:ext cx="7514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Feb</a:t>
            </a:r>
            <a:endParaRPr lang="en-US" sz="1600" baseline="30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9753600" y="13716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Q1- Q4</a:t>
            </a:r>
            <a:endParaRPr lang="en-US" sz="1600" baseline="30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447800" y="3048000"/>
            <a:ext cx="6934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2020</a:t>
            </a:r>
            <a:endParaRPr lang="en-US" sz="1600" baseline="30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443701" y="3021227"/>
            <a:ext cx="7620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2021</a:t>
            </a:r>
            <a:endParaRPr lang="en-US" sz="1600" baseline="30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5" name="Right Brace 54"/>
          <p:cNvSpPr/>
          <p:nvPr/>
        </p:nvSpPr>
        <p:spPr>
          <a:xfrm rot="5400000">
            <a:off x="1893775" y="1681016"/>
            <a:ext cx="289562" cy="2705511"/>
          </a:xfrm>
          <a:prstGeom prst="rightBrace">
            <a:avLst>
              <a:gd name="adj1" fmla="val 37446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Right Brace 55"/>
          <p:cNvSpPr/>
          <p:nvPr/>
        </p:nvSpPr>
        <p:spPr>
          <a:xfrm rot="5400000">
            <a:off x="7021727" y="-445873"/>
            <a:ext cx="205946" cy="6934200"/>
          </a:xfrm>
          <a:prstGeom prst="rightBrace">
            <a:avLst>
              <a:gd name="adj1" fmla="val 37446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692923" y="1776688"/>
            <a:ext cx="754877" cy="890312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rtlCol="0" anchor="t" anchorCtr="1">
            <a:normAutofit/>
          </a:bodyPr>
          <a:lstStyle/>
          <a:p>
            <a:pPr algn="ctr"/>
            <a:r>
              <a:rPr lang="en-US" sz="1000" dirty="0" smtClean="0"/>
              <a:t>EMIL</a:t>
            </a:r>
          </a:p>
          <a:p>
            <a:pPr algn="ctr"/>
            <a:r>
              <a:rPr lang="en-US" sz="1000" dirty="0" smtClean="0"/>
              <a:t>Web </a:t>
            </a:r>
          </a:p>
          <a:p>
            <a:pPr algn="ctr"/>
            <a:r>
              <a:rPr lang="en-US" sz="1000" dirty="0" smtClean="0"/>
              <a:t>Interface </a:t>
            </a:r>
            <a:endParaRPr lang="en-US" sz="1000" dirty="0"/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875" y="2590800"/>
            <a:ext cx="381000" cy="381000"/>
          </a:xfrm>
          <a:prstGeom prst="rect">
            <a:avLst/>
          </a:prstGeom>
        </p:spPr>
      </p:pic>
      <p:sp>
        <p:nvSpPr>
          <p:cNvPr id="21" name="Rounded Rectangle 20"/>
          <p:cNvSpPr/>
          <p:nvPr/>
        </p:nvSpPr>
        <p:spPr>
          <a:xfrm>
            <a:off x="1355880" y="1776688"/>
            <a:ext cx="754877" cy="890312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t" anchorCtr="0">
            <a:normAutofit/>
          </a:bodyPr>
          <a:lstStyle/>
          <a:p>
            <a:pPr algn="ctr"/>
            <a:r>
              <a:rPr lang="en-US" sz="1000" dirty="0" smtClean="0"/>
              <a:t>New</a:t>
            </a:r>
          </a:p>
          <a:p>
            <a:pPr algn="ctr"/>
            <a:r>
              <a:rPr lang="en-US" sz="1000" dirty="0" smtClean="0"/>
              <a:t>MIS Sandbox</a:t>
            </a:r>
            <a:endParaRPr lang="en-US" sz="1000" dirty="0"/>
          </a:p>
        </p:txBody>
      </p:sp>
      <p:sp>
        <p:nvSpPr>
          <p:cNvPr id="22" name="Rounded Rectangle 21"/>
          <p:cNvSpPr/>
          <p:nvPr/>
        </p:nvSpPr>
        <p:spPr>
          <a:xfrm>
            <a:off x="2064523" y="1776688"/>
            <a:ext cx="754877" cy="890312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US" sz="1000" dirty="0" smtClean="0"/>
              <a:t>MIS Soft</a:t>
            </a:r>
          </a:p>
          <a:p>
            <a:pPr algn="ctr"/>
            <a:r>
              <a:rPr lang="en-US" sz="1000" dirty="0" smtClean="0"/>
              <a:t>Launch for MP</a:t>
            </a:r>
          </a:p>
          <a:p>
            <a:pPr algn="ctr"/>
            <a:r>
              <a:rPr lang="en-US" sz="1000" dirty="0" smtClean="0"/>
              <a:t>Testing</a:t>
            </a:r>
            <a:endParaRPr lang="en-US" sz="1000" dirty="0"/>
          </a:p>
        </p:txBody>
      </p:sp>
      <p:sp>
        <p:nvSpPr>
          <p:cNvPr id="23" name="Rounded Rectangle 22"/>
          <p:cNvSpPr/>
          <p:nvPr/>
        </p:nvSpPr>
        <p:spPr>
          <a:xfrm>
            <a:off x="2750323" y="1776688"/>
            <a:ext cx="754877" cy="890312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US" sz="1000" dirty="0" smtClean="0"/>
              <a:t>MIS Prod</a:t>
            </a:r>
          </a:p>
          <a:p>
            <a:pPr algn="ctr"/>
            <a:r>
              <a:rPr lang="en-US" sz="1000" dirty="0" smtClean="0"/>
              <a:t>Release</a:t>
            </a:r>
            <a:endParaRPr lang="en-US" sz="1000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590800"/>
            <a:ext cx="381000" cy="381000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2590800"/>
            <a:ext cx="381000" cy="3810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2590800"/>
            <a:ext cx="381000" cy="381000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657600" y="1790700"/>
            <a:ext cx="1219200" cy="8763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673305" y="1985551"/>
            <a:ext cx="10510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solidFill>
                  <a:schemeClr val="bg1"/>
                </a:solidFill>
              </a:rPr>
              <a:t>Decommission Old MIS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5007935" y="1799941"/>
            <a:ext cx="2459665" cy="8763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7543800" y="1828800"/>
            <a:ext cx="2438400" cy="8763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5496912" y="1386302"/>
            <a:ext cx="7514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May</a:t>
            </a:r>
            <a:endParaRPr lang="en-US" sz="1600" baseline="30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998677" y="1882914"/>
            <a:ext cx="24003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Deploy Dashboards, GCC, Mobile API</a:t>
            </a:r>
          </a:p>
          <a:p>
            <a:endParaRPr lang="en-US" sz="1000" dirty="0" smtClean="0">
              <a:solidFill>
                <a:schemeClr val="bg1"/>
              </a:solidFill>
            </a:endParaRPr>
          </a:p>
          <a:p>
            <a:r>
              <a:rPr lang="en-US" sz="1000" strike="sngStrike" dirty="0" smtClean="0">
                <a:solidFill>
                  <a:schemeClr val="bg1"/>
                </a:solidFill>
              </a:rPr>
              <a:t>Transition Market Info and Grid Info sections.</a:t>
            </a:r>
            <a:r>
              <a:rPr lang="en-US" sz="1000" dirty="0" smtClean="0">
                <a:solidFill>
                  <a:schemeClr val="bg1"/>
                </a:solidFill>
              </a:rPr>
              <a:t> 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627577" y="1864328"/>
            <a:ext cx="22022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solidFill>
                  <a:schemeClr val="bg1"/>
                </a:solidFill>
              </a:rPr>
              <a:t>Business Process Flows in Alfresco</a:t>
            </a:r>
          </a:p>
          <a:p>
            <a:endParaRPr lang="en-US" sz="1000" dirty="0" smtClean="0">
              <a:solidFill>
                <a:schemeClr val="bg1"/>
              </a:solidFill>
            </a:endParaRPr>
          </a:p>
          <a:p>
            <a:r>
              <a:rPr lang="en-US" sz="1000" dirty="0" smtClean="0">
                <a:solidFill>
                  <a:schemeClr val="bg1"/>
                </a:solidFill>
              </a:rPr>
              <a:t>Fully transition all ERCOT.com content to new platform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087712" y="1337846"/>
            <a:ext cx="7514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Nov</a:t>
            </a:r>
            <a:endParaRPr lang="en-US" sz="1600" baseline="30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5452" y="2564027"/>
            <a:ext cx="381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528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Grid Conditions Communications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800474" y="1690688"/>
            <a:ext cx="4591051" cy="4257795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ERCOT Mobile API will be https from May 6</a:t>
            </a:r>
            <a:r>
              <a:rPr lang="en-US" baseline="30000" dirty="0" smtClean="0"/>
              <a:t>th</a:t>
            </a:r>
            <a:r>
              <a:rPr lang="en-US" dirty="0" smtClean="0"/>
              <a:t> 2021</a:t>
            </a:r>
          </a:p>
          <a:p>
            <a:r>
              <a:rPr lang="en-US" dirty="0" smtClean="0"/>
              <a:t>ERCOT Mobile App will be updated. Please turn on notifications to receive alerts</a:t>
            </a:r>
          </a:p>
          <a:p>
            <a:r>
              <a:rPr lang="en-US" dirty="0" smtClean="0"/>
              <a:t>Important dates in the near future –</a:t>
            </a:r>
          </a:p>
          <a:p>
            <a:pPr lvl="1"/>
            <a:r>
              <a:rPr lang="en-US" dirty="0" smtClean="0"/>
              <a:t>End to End communication test for GCC – May 08</a:t>
            </a:r>
            <a:r>
              <a:rPr lang="en-US" baseline="30000" dirty="0" smtClean="0"/>
              <a:t>th</a:t>
            </a:r>
            <a:r>
              <a:rPr lang="en-US" dirty="0" smtClean="0"/>
              <a:t> 2021</a:t>
            </a:r>
          </a:p>
          <a:p>
            <a:pPr lvl="1"/>
            <a:r>
              <a:rPr lang="en-US" dirty="0" smtClean="0"/>
              <a:t>Load testing in production – May 22</a:t>
            </a:r>
            <a:r>
              <a:rPr lang="en-US" baseline="30000" dirty="0" smtClean="0"/>
              <a:t>nd</a:t>
            </a:r>
            <a:r>
              <a:rPr lang="en-US" dirty="0" smtClean="0"/>
              <a:t> 2021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60346" y="1690687"/>
            <a:ext cx="2604702" cy="425779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1690688"/>
            <a:ext cx="2593453" cy="425779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60346" y="103682"/>
            <a:ext cx="2290512" cy="1316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1079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ERCOT.com analytics during weather event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0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85800" y="847726"/>
            <a:ext cx="10515600" cy="1133474"/>
          </a:xfrm>
          <a:prstGeom prst="rect">
            <a:avLst/>
          </a:prstGeom>
        </p:spPr>
        <p:txBody>
          <a:bodyPr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Ercot.com has seen peak traffic during the recent weather event and still was able to take the load and serve our users without any lag or timeouts. </a:t>
            </a:r>
          </a:p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62125"/>
            <a:ext cx="12192000" cy="4562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524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</a:t>
            </a:r>
            <a:r>
              <a:rPr lang="en-US" dirty="0" smtClean="0"/>
              <a:t>Dashboards - May 2021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05800" y="1219200"/>
            <a:ext cx="3581400" cy="5052221"/>
          </a:xfrm>
        </p:spPr>
        <p:txBody>
          <a:bodyPr/>
          <a:lstStyle/>
          <a:p>
            <a:r>
              <a:rPr lang="en-US" dirty="0" smtClean="0"/>
              <a:t>Consistency</a:t>
            </a:r>
          </a:p>
          <a:p>
            <a:r>
              <a:rPr lang="en-US" dirty="0" smtClean="0"/>
              <a:t>One-stop</a:t>
            </a:r>
          </a:p>
          <a:p>
            <a:r>
              <a:rPr lang="en-US" dirty="0" smtClean="0"/>
              <a:t>Available from ERCOT.com and MIS</a:t>
            </a:r>
          </a:p>
          <a:p>
            <a:r>
              <a:rPr lang="en-US" dirty="0" smtClean="0"/>
              <a:t>Real-Time and </a:t>
            </a:r>
            <a:r>
              <a:rPr lang="en-US" dirty="0" smtClean="0"/>
              <a:t>Forecasted data</a:t>
            </a:r>
            <a:endParaRPr lang="en-US" dirty="0" smtClean="0"/>
          </a:p>
          <a:p>
            <a:r>
              <a:rPr lang="en-US" dirty="0" smtClean="0"/>
              <a:t>Live updates 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770860"/>
            <a:ext cx="7480919" cy="5295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016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 smtClean="0"/>
              <a:t>“Voice of the Citizen” coming to ERCOT.com and MIS</a:t>
            </a:r>
          </a:p>
          <a:p>
            <a:pPr lvl="0"/>
            <a:r>
              <a:rPr lang="en-US" sz="2400" dirty="0" smtClean="0"/>
              <a:t>Site Map and Organizing </a:t>
            </a:r>
            <a:r>
              <a:rPr lang="en-US" sz="2400" dirty="0" smtClean="0"/>
              <a:t>Content </a:t>
            </a:r>
            <a:endParaRPr lang="en-US" sz="2400" dirty="0"/>
          </a:p>
          <a:p>
            <a:pPr lvl="0"/>
            <a:r>
              <a:rPr lang="en-US" sz="2400" dirty="0" smtClean="0"/>
              <a:t>Focus on ERCOT.com content designs</a:t>
            </a:r>
          </a:p>
          <a:p>
            <a:pPr lvl="0"/>
            <a:r>
              <a:rPr lang="en-US" sz="2400" dirty="0" smtClean="0"/>
              <a:t>Beta </a:t>
            </a:r>
            <a:r>
              <a:rPr lang="en-US" sz="2400" dirty="0" smtClean="0"/>
              <a:t>version </a:t>
            </a:r>
            <a:r>
              <a:rPr lang="en-US" sz="2400" dirty="0" smtClean="0"/>
              <a:t>of Search</a:t>
            </a:r>
          </a:p>
          <a:p>
            <a:pPr lvl="0"/>
            <a:endParaRPr lang="en-US" sz="2400" dirty="0"/>
          </a:p>
          <a:p>
            <a:pPr lvl="0"/>
            <a:endParaRPr lang="en-US" sz="2400" dirty="0" smtClean="0"/>
          </a:p>
          <a:p>
            <a:pPr lvl="0"/>
            <a:endParaRPr lang="en-US" sz="2400" dirty="0"/>
          </a:p>
          <a:p>
            <a:pPr marL="0" lv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0" indent="0" algn="ctr">
              <a:buNone/>
            </a:pPr>
            <a:endParaRPr lang="en-US" sz="2000" dirty="0" smtClean="0"/>
          </a:p>
          <a:p>
            <a:pPr marL="0" indent="0" algn="ctr">
              <a:buNone/>
            </a:pPr>
            <a:r>
              <a:rPr lang="en-US" sz="2000" dirty="0" smtClean="0"/>
              <a:t>Feedback at any time to </a:t>
            </a:r>
            <a:r>
              <a:rPr lang="en-US" sz="2000" dirty="0" smtClean="0">
                <a:hlinkClick r:id="rId3"/>
              </a:rPr>
              <a:t>webmaster@ercot.com</a:t>
            </a:r>
            <a:r>
              <a:rPr lang="en-US" sz="2000" dirty="0" smtClean="0"/>
              <a:t> </a:t>
            </a:r>
          </a:p>
          <a:p>
            <a:pPr marL="0" indent="0" algn="ctr">
              <a:buNone/>
            </a:pPr>
            <a:r>
              <a:rPr lang="en-US" sz="2000" dirty="0" smtClean="0"/>
              <a:t>Redesign info: </a:t>
            </a:r>
            <a:r>
              <a:rPr lang="en-US" sz="2000" dirty="0" smtClean="0">
                <a:hlinkClick r:id="rId4"/>
              </a:rPr>
              <a:t>www.ercot.com/about/redesign</a:t>
            </a:r>
            <a:endParaRPr lang="en-US" sz="2000" dirty="0"/>
          </a:p>
          <a:p>
            <a:pPr marL="0" lvl="0" indent="0">
              <a:buNone/>
            </a:pPr>
            <a:endParaRPr lang="en-US" sz="2000" dirty="0"/>
          </a:p>
          <a:p>
            <a:pPr marL="0" lvl="0" indent="0">
              <a:buNone/>
            </a:pPr>
            <a:endParaRPr lang="en-US" sz="2000" dirty="0"/>
          </a:p>
          <a:p>
            <a:pPr lvl="0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66291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27034</TotalTime>
  <Words>280</Words>
  <Application>Microsoft Office PowerPoint</Application>
  <PresentationFormat>Widescreen</PresentationFormat>
  <Paragraphs>96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Wingdings</vt:lpstr>
      <vt:lpstr>1_Custom Design</vt:lpstr>
      <vt:lpstr>Office Theme</vt:lpstr>
      <vt:lpstr>PowerPoint Presentation</vt:lpstr>
      <vt:lpstr>Agenda</vt:lpstr>
      <vt:lpstr>New, combined ERCOT Website</vt:lpstr>
      <vt:lpstr>Release Timeline</vt:lpstr>
      <vt:lpstr>Grid Conditions Communications </vt:lpstr>
      <vt:lpstr>ERCOT.com analytics during weather event </vt:lpstr>
      <vt:lpstr>Public Dashboards - May 2021</vt:lpstr>
      <vt:lpstr>Next Steps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Hale, Aubrey</cp:lastModifiedBy>
  <cp:revision>166</cp:revision>
  <cp:lastPrinted>2016-01-21T20:53:15Z</cp:lastPrinted>
  <dcterms:created xsi:type="dcterms:W3CDTF">2016-01-21T15:20:31Z</dcterms:created>
  <dcterms:modified xsi:type="dcterms:W3CDTF">2021-04-21T16:01:38Z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