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1"/>
  </p:notesMasterIdLst>
  <p:handoutMasterIdLst>
    <p:handoutMasterId r:id="rId12"/>
  </p:handoutMasterIdLst>
  <p:sldIdLst>
    <p:sldId id="260" r:id="rId6"/>
    <p:sldId id="271" r:id="rId7"/>
    <p:sldId id="272" r:id="rId8"/>
    <p:sldId id="273" r:id="rId9"/>
    <p:sldId id="275" r:id="rId10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33" autoAdjust="0"/>
    <p:restoredTop sz="94660"/>
  </p:normalViewPr>
  <p:slideViewPr>
    <p:cSldViewPr showGuides="1">
      <p:cViewPr varScale="1">
        <p:scale>
          <a:sx n="102" d="100"/>
          <a:sy n="102" d="100"/>
        </p:scale>
        <p:origin x="996" y="11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673600" y="0"/>
            <a:ext cx="7518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349" y="2876278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1600" y="6477000"/>
            <a:ext cx="100584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667000" y="6477001"/>
            <a:ext cx="950976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734" y="6248400"/>
            <a:ext cx="1181866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2901" y="6553200"/>
            <a:ext cx="943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876800" y="2286000"/>
            <a:ext cx="685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</a:rPr>
              <a:t>NDSWG – SCR813, ECEII</a:t>
            </a:r>
            <a:endParaRPr lang="en-US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CF54895-4D5C-4FC1-B0EC-59DDA2CDBA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1219200"/>
            <a:ext cx="8033163" cy="48834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SCR813 - Submitter Shown Jointly-Rated Equipment and Coordination Confirmation Requested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896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SCR813 - Enhanced Notifications – “Walking the Tree”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106679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Add functionality to send notifications to model-instance owners when “nearby” changes are made.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68432" y="2286000"/>
            <a:ext cx="6045200" cy="4114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Currently notifications are only sent to owners of modified instances</a:t>
            </a:r>
          </a:p>
          <a:p>
            <a:r>
              <a:rPr lang="en-US" sz="2400" dirty="0"/>
              <a:t>Ratings sets are only owned by one company</a:t>
            </a:r>
          </a:p>
          <a:p>
            <a:pPr lvl="1"/>
            <a:r>
              <a:rPr lang="en-US" sz="2000" dirty="0"/>
              <a:t>Each company will have their own ratings set if jointly owned</a:t>
            </a:r>
          </a:p>
          <a:p>
            <a:r>
              <a:rPr lang="en-US" sz="2400" dirty="0"/>
              <a:t>Example</a:t>
            </a:r>
          </a:p>
          <a:p>
            <a:pPr lvl="1"/>
            <a:r>
              <a:rPr lang="en-US" sz="2200" dirty="0"/>
              <a:t>A notification would be sent to </a:t>
            </a:r>
            <a:r>
              <a:rPr lang="en-US" sz="2200" dirty="0">
                <a:solidFill>
                  <a:srgbClr val="00B050"/>
                </a:solidFill>
              </a:rPr>
              <a:t>Company B</a:t>
            </a:r>
            <a:r>
              <a:rPr lang="en-US" sz="2200" dirty="0"/>
              <a:t> if Ratings Set #1 were modified by </a:t>
            </a:r>
            <a:r>
              <a:rPr lang="en-US" sz="2200" dirty="0">
                <a:solidFill>
                  <a:srgbClr val="00B0F0"/>
                </a:solidFill>
              </a:rPr>
              <a:t>Company A</a:t>
            </a:r>
          </a:p>
          <a:p>
            <a:endParaRPr lang="en-US" sz="2400" dirty="0"/>
          </a:p>
          <a:p>
            <a:pPr marL="0" indent="0">
              <a:buFont typeface="Arial" panose="020B0604020202020204" pitchFamily="34" charset="0"/>
              <a:buNone/>
            </a:pPr>
            <a:endParaRPr lang="en-US" sz="2400" dirty="0"/>
          </a:p>
          <a:p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1641" y="2076450"/>
            <a:ext cx="2923519" cy="4264418"/>
          </a:xfrm>
          <a:prstGeom prst="rect">
            <a:avLst/>
          </a:prstGeom>
        </p:spPr>
      </p:pic>
      <p:sp>
        <p:nvSpPr>
          <p:cNvPr id="7" name="Content Placeholder 5"/>
          <p:cNvSpPr txBox="1">
            <a:spLocks/>
          </p:cNvSpPr>
          <p:nvPr/>
        </p:nvSpPr>
        <p:spPr>
          <a:xfrm>
            <a:off x="7823241" y="2457451"/>
            <a:ext cx="3324922" cy="49745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200" i="1" dirty="0"/>
              <a:t>Changing the impedance will send a notification to </a:t>
            </a:r>
            <a:r>
              <a:rPr lang="en-US" sz="1200" i="1" dirty="0">
                <a:solidFill>
                  <a:srgbClr val="00B0F0"/>
                </a:solidFill>
              </a:rPr>
              <a:t>Company A</a:t>
            </a:r>
            <a:r>
              <a:rPr lang="en-US" sz="1200" i="1" dirty="0"/>
              <a:t> and </a:t>
            </a:r>
            <a:r>
              <a:rPr lang="en-US" sz="1200" i="1" dirty="0">
                <a:solidFill>
                  <a:srgbClr val="00B050"/>
                </a:solidFill>
              </a:rPr>
              <a:t>Company B</a:t>
            </a:r>
          </a:p>
          <a:p>
            <a:endParaRPr lang="en-US" sz="1200" i="1" dirty="0"/>
          </a:p>
        </p:txBody>
      </p:sp>
      <p:sp>
        <p:nvSpPr>
          <p:cNvPr id="8" name="Content Placeholder 5"/>
          <p:cNvSpPr txBox="1">
            <a:spLocks/>
          </p:cNvSpPr>
          <p:nvPr/>
        </p:nvSpPr>
        <p:spPr>
          <a:xfrm>
            <a:off x="9361180" y="3911226"/>
            <a:ext cx="2811770" cy="49745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200" i="1" dirty="0"/>
              <a:t>Changing the ratings in Ratings Set #1 will only send a notification to </a:t>
            </a:r>
            <a:r>
              <a:rPr lang="en-US" sz="1200" i="1" dirty="0">
                <a:solidFill>
                  <a:srgbClr val="00B0F0"/>
                </a:solidFill>
              </a:rPr>
              <a:t>Company A</a:t>
            </a:r>
            <a:endParaRPr lang="en-US" sz="1200" i="1" dirty="0">
              <a:solidFill>
                <a:srgbClr val="00B050"/>
              </a:solidFill>
            </a:endParaRPr>
          </a:p>
          <a:p>
            <a:endParaRPr lang="en-US" sz="1200" i="1" dirty="0"/>
          </a:p>
        </p:txBody>
      </p:sp>
      <p:sp>
        <p:nvSpPr>
          <p:cNvPr id="9" name="Content Placeholder 5"/>
          <p:cNvSpPr txBox="1">
            <a:spLocks/>
          </p:cNvSpPr>
          <p:nvPr/>
        </p:nvSpPr>
        <p:spPr>
          <a:xfrm>
            <a:off x="9342130" y="5442592"/>
            <a:ext cx="2811770" cy="49745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200" i="1" dirty="0"/>
              <a:t>Changing the ratings in Ratings Set #1 will only send a notification to </a:t>
            </a:r>
            <a:r>
              <a:rPr lang="en-US" sz="1200" i="1" dirty="0">
                <a:solidFill>
                  <a:srgbClr val="00B050"/>
                </a:solidFill>
              </a:rPr>
              <a:t>Company B</a:t>
            </a:r>
          </a:p>
          <a:p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4024526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EC2CF-D4A3-4CB2-B269-936D1D45D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SCR813 - Additional Notification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FA5E09-950C-49E9-A323-348F809F3B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2895600"/>
            <a:ext cx="5461000" cy="314722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notification currently sent when a NOMCR is submitted would also be sent to all associated companies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089CA7-D100-449E-B6DF-D55565913E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EBD3BB2-7566-4167-B676-76EC50587F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424066"/>
            <a:ext cx="5638800" cy="4185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763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2A468-E703-4DA5-BA02-694761F33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ECEII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66342B6-B6A8-48CB-8601-44831D0F7D9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67200" y="502841"/>
            <a:ext cx="7696200" cy="5772151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8C17FA-241E-4BED-8E53-F6CDF6FCC9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6FA8A69-3136-4997-970B-DEF21EFDF6B6}"/>
              </a:ext>
            </a:extLst>
          </p:cNvPr>
          <p:cNvSpPr txBox="1">
            <a:spLocks/>
          </p:cNvSpPr>
          <p:nvPr/>
        </p:nvSpPr>
        <p:spPr>
          <a:xfrm>
            <a:off x="228600" y="1828800"/>
            <a:ext cx="4038600" cy="421402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Workshop this Thursday (4/22)</a:t>
            </a:r>
          </a:p>
          <a:p>
            <a:r>
              <a:rPr lang="en-US" sz="1800" dirty="0"/>
              <a:t>New role required to access ECEII data</a:t>
            </a:r>
          </a:p>
          <a:p>
            <a:r>
              <a:rPr lang="en-US" sz="1800" dirty="0"/>
              <a:t>PTC Postings which will require new role:</a:t>
            </a:r>
          </a:p>
          <a:p>
            <a:pPr lvl="1"/>
            <a:r>
              <a:rPr lang="en-US" sz="1600" dirty="0"/>
              <a:t>TSP version of CIM Network Model</a:t>
            </a:r>
          </a:p>
          <a:p>
            <a:pPr lvl="1"/>
            <a:r>
              <a:rPr lang="en-US" sz="1600" dirty="0"/>
              <a:t>TSP version of Test Network Operations Model</a:t>
            </a:r>
          </a:p>
          <a:p>
            <a:pPr lvl="1"/>
            <a:r>
              <a:rPr lang="en-US" sz="1600" dirty="0"/>
              <a:t>Redacted CIM Network Model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024114453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763</TotalTime>
  <Words>197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PowerPoint Presentation</vt:lpstr>
      <vt:lpstr>SCR813 - Submitter Shown Jointly-Rated Equipment and Coordination Confirmation Requested</vt:lpstr>
      <vt:lpstr>SCR813 - Enhanced Notifications – “Walking the Tree”</vt:lpstr>
      <vt:lpstr>SCR813 - Additional Notification</vt:lpstr>
      <vt:lpstr>ECEII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Koepke, Joel</cp:lastModifiedBy>
  <cp:revision>67</cp:revision>
  <cp:lastPrinted>2016-01-21T20:53:15Z</cp:lastPrinted>
  <dcterms:created xsi:type="dcterms:W3CDTF">2016-01-21T15:20:31Z</dcterms:created>
  <dcterms:modified xsi:type="dcterms:W3CDTF">2021-04-20T17:15:51Z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