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1"/>
  </p:notesMasterIdLst>
  <p:handoutMasterIdLst>
    <p:handoutMasterId r:id="rId32"/>
  </p:handoutMasterIdLst>
  <p:sldIdLst>
    <p:sldId id="260" r:id="rId7"/>
    <p:sldId id="330" r:id="rId8"/>
    <p:sldId id="338" r:id="rId9"/>
    <p:sldId id="337" r:id="rId10"/>
    <p:sldId id="348" r:id="rId11"/>
    <p:sldId id="349" r:id="rId12"/>
    <p:sldId id="350" r:id="rId13"/>
    <p:sldId id="305" r:id="rId14"/>
    <p:sldId id="314" r:id="rId15"/>
    <p:sldId id="295" r:id="rId16"/>
    <p:sldId id="347" r:id="rId17"/>
    <p:sldId id="341" r:id="rId18"/>
    <p:sldId id="342" r:id="rId19"/>
    <p:sldId id="343" r:id="rId20"/>
    <p:sldId id="344" r:id="rId21"/>
    <p:sldId id="345" r:id="rId22"/>
    <p:sldId id="346" r:id="rId23"/>
    <p:sldId id="261" r:id="rId24"/>
    <p:sldId id="328" r:id="rId25"/>
    <p:sldId id="329" r:id="rId26"/>
    <p:sldId id="327" r:id="rId27"/>
    <p:sldId id="324" r:id="rId28"/>
    <p:sldId id="340" r:id="rId29"/>
    <p:sldId id="322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ane, Mark" initials="RM" lastIdx="11" clrIdx="0">
    <p:extLst>
      <p:ext uri="{19B8F6BF-5375-455C-9EA6-DF929625EA0E}">
        <p15:presenceInfo xmlns:p15="http://schemas.microsoft.com/office/powerpoint/2012/main" userId="S-1-5-21-639947351-343809578-3807592339-28078" providerId="AD"/>
      </p:ext>
    </p:extLst>
  </p:cmAuthor>
  <p:cmAuthor id="2" name="Papudesi, Spoorthy" initials="PS" lastIdx="13" clrIdx="1">
    <p:extLst>
      <p:ext uri="{19B8F6BF-5375-455C-9EA6-DF929625EA0E}">
        <p15:presenceInfo xmlns:p15="http://schemas.microsoft.com/office/powerpoint/2012/main" userId="S-1-5-21-639947351-343809578-3807592339-42261" providerId="AD"/>
      </p:ext>
    </p:extLst>
  </p:cmAuthor>
  <p:cmAuthor id="3" name="Spells, Vanessa" initials="SV" lastIdx="8" clrIdx="2">
    <p:extLst>
      <p:ext uri="{19B8F6BF-5375-455C-9EA6-DF929625EA0E}">
        <p15:presenceInfo xmlns:p15="http://schemas.microsoft.com/office/powerpoint/2012/main" userId="S-1-5-21-639947351-343809578-3807592339-4322" providerId="AD"/>
      </p:ext>
    </p:extLst>
  </p:cmAuthor>
  <p:cmAuthor id="4" name="Zapanta, Zaldy" initials="ZZ" lastIdx="11" clrIdx="3">
    <p:extLst>
      <p:ext uri="{19B8F6BF-5375-455C-9EA6-DF929625EA0E}">
        <p15:presenceInfo xmlns:p15="http://schemas.microsoft.com/office/powerpoint/2012/main" userId="S-1-5-21-639947351-343809578-3807592339-38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C7"/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49" autoAdjust="0"/>
    <p:restoredTop sz="94660" autoAdjust="0"/>
  </p:normalViewPr>
  <p:slideViewPr>
    <p:cSldViewPr showGuides="1">
      <p:cViewPr varScale="1">
        <p:scale>
          <a:sx n="132" d="100"/>
          <a:sy n="132" d="100"/>
        </p:scale>
        <p:origin x="78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92"/>
    </p:cViewPr>
  </p:sorterViewPr>
  <p:notesViewPr>
    <p:cSldViewPr showGuides="1">
      <p:cViewPr varScale="1">
        <p:scale>
          <a:sx n="75" d="100"/>
          <a:sy n="75" d="100"/>
        </p:scale>
        <p:origin x="205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1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4/18/2021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80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11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72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75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38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36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66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74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33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08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398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85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17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07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8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25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89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20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66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8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52800" y="2438400"/>
            <a:ext cx="5646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Credit Exposure Update</a:t>
            </a:r>
          </a:p>
          <a:p>
            <a:r>
              <a:rPr lang="en-US" dirty="0">
                <a:solidFill>
                  <a:srgbClr val="5B6770"/>
                </a:solidFill>
                <a:cs typeface="Times New Roman" panose="02020603050405020304" pitchFamily="18" charset="0"/>
              </a:rPr>
              <a:t>Spoorthy Papudesi</a:t>
            </a:r>
          </a:p>
          <a:p>
            <a:endParaRPr lang="en-US" dirty="0"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2800" y="3276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5B6770"/>
                </a:solidFill>
                <a:cs typeface="Times New Roman" panose="02020603050405020304" pitchFamily="18" charset="0"/>
              </a:rPr>
              <a:t>Credit Work Group</a:t>
            </a:r>
          </a:p>
          <a:p>
            <a:r>
              <a:rPr lang="en-US" dirty="0">
                <a:solidFill>
                  <a:srgbClr val="5B6770"/>
                </a:solidFill>
                <a:cs typeface="Times New Roman" panose="02020603050405020304" pitchFamily="18" charset="0"/>
              </a:rPr>
              <a:t>ERCOT Public</a:t>
            </a:r>
          </a:p>
          <a:p>
            <a:r>
              <a:rPr lang="en-US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March 25, 2021</a:t>
            </a:r>
            <a:endParaRPr lang="en-US" dirty="0">
              <a:solidFill>
                <a:srgbClr val="5B677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 smtClean="0">
                <a:cs typeface="Times New Roman" panose="02020603050405020304" pitchFamily="18" charset="0"/>
              </a:rPr>
              <a:t>TPE and Discretionary Collateral by Market Segment- Feb 2021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914400"/>
            <a:ext cx="777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Load and Generation entities accounted for the largest portion of </a:t>
            </a:r>
            <a:r>
              <a:rPr lang="en-US" sz="1400" dirty="0"/>
              <a:t>d</a:t>
            </a:r>
            <a:r>
              <a:rPr lang="en-US" sz="1400" dirty="0" smtClean="0"/>
              <a:t>iscretionary collateral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3" y="1524000"/>
            <a:ext cx="8132068" cy="411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3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 smtClean="0">
                <a:cs typeface="Times New Roman" panose="02020603050405020304" pitchFamily="18" charset="0"/>
              </a:rPr>
              <a:t>Discretionary Collateral by Market Segment Feb 2019- Feb 2021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66800"/>
            <a:ext cx="7352413" cy="43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 Coverage of </a:t>
            </a:r>
            <a:r>
              <a:rPr lang="en-US" sz="1800" dirty="0" smtClean="0">
                <a:cs typeface="Times New Roman" panose="02020603050405020304" pitchFamily="18" charset="0"/>
              </a:rPr>
              <a:t>Settlements Jan 2020 </a:t>
            </a:r>
            <a:r>
              <a:rPr lang="en-US" sz="1800" dirty="0" smtClean="0">
                <a:solidFill>
                  <a:srgbClr val="00AEC7"/>
                </a:solidFill>
                <a:cs typeface="Times New Roman" panose="02020603050405020304" pitchFamily="18" charset="0"/>
              </a:rPr>
              <a:t>-</a:t>
            </a:r>
            <a:r>
              <a:rPr lang="en-US" sz="1800" dirty="0" smtClean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cs typeface="Times New Roman" panose="02020603050405020304" pitchFamily="18" charset="0"/>
              </a:rPr>
              <a:t>Jan 202</a:t>
            </a:r>
            <a:r>
              <a:rPr lang="en-US" sz="1800" dirty="0" smtClean="0"/>
              <a:t>1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396943"/>
            <a:ext cx="4057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B6770"/>
                </a:solidFill>
              </a:rPr>
              <a:t>TPEA generally exceeds actual/invoice exposure</a:t>
            </a:r>
            <a:endParaRPr lang="en-US" sz="1400" dirty="0">
              <a:solidFill>
                <a:srgbClr val="5B677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66800"/>
            <a:ext cx="7804576" cy="386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38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 Coverage of </a:t>
            </a:r>
            <a:r>
              <a:rPr lang="en-US" sz="1800" dirty="0" smtClean="0">
                <a:cs typeface="Times New Roman" panose="02020603050405020304" pitchFamily="18" charset="0"/>
              </a:rPr>
              <a:t>Settlements </a:t>
            </a:r>
            <a:r>
              <a:rPr lang="en-US" sz="1800" dirty="0">
                <a:cs typeface="Times New Roman" panose="02020603050405020304" pitchFamily="18" charset="0"/>
              </a:rPr>
              <a:t>Jan 2020 </a:t>
            </a:r>
            <a:r>
              <a:rPr lang="en-US" sz="1800" dirty="0">
                <a:solidFill>
                  <a:srgbClr val="00AEC7"/>
                </a:solidFill>
                <a:cs typeface="Times New Roman" panose="02020603050405020304" pitchFamily="18" charset="0"/>
              </a:rPr>
              <a:t>-</a:t>
            </a:r>
            <a:r>
              <a:rPr lang="en-US" sz="18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>
                <a:cs typeface="Times New Roman" panose="02020603050405020304" pitchFamily="18" charset="0"/>
              </a:rPr>
              <a:t>Jan 202</a:t>
            </a:r>
            <a:r>
              <a:rPr lang="en-US" sz="1800" dirty="0"/>
              <a:t>1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5029200"/>
            <a:ext cx="7766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B6770"/>
                </a:solidFill>
              </a:rPr>
              <a:t>Please </a:t>
            </a:r>
            <a:r>
              <a:rPr lang="en-US" sz="1400" dirty="0">
                <a:solidFill>
                  <a:srgbClr val="5B6770"/>
                </a:solidFill>
              </a:rPr>
              <a:t>note that spike in February invoices is reflected in January invoice exposure calculations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38" y="914400"/>
            <a:ext cx="7310994" cy="396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0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 Coverage of </a:t>
            </a:r>
            <a:r>
              <a:rPr lang="en-US" sz="1800" dirty="0" smtClean="0">
                <a:cs typeface="Times New Roman" panose="02020603050405020304" pitchFamily="18" charset="0"/>
              </a:rPr>
              <a:t>Settlements </a:t>
            </a:r>
            <a:r>
              <a:rPr lang="en-US" sz="1800" dirty="0">
                <a:cs typeface="Times New Roman" panose="02020603050405020304" pitchFamily="18" charset="0"/>
              </a:rPr>
              <a:t>Jan 2020 </a:t>
            </a:r>
            <a:r>
              <a:rPr lang="en-US" sz="1800" dirty="0">
                <a:solidFill>
                  <a:srgbClr val="00AEC7"/>
                </a:solidFill>
                <a:cs typeface="Times New Roman" panose="02020603050405020304" pitchFamily="18" charset="0"/>
              </a:rPr>
              <a:t>-</a:t>
            </a:r>
            <a:r>
              <a:rPr lang="en-US" sz="18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>
                <a:cs typeface="Times New Roman" panose="02020603050405020304" pitchFamily="18" charset="0"/>
              </a:rPr>
              <a:t>Jan 202</a:t>
            </a:r>
            <a:r>
              <a:rPr lang="en-US" sz="1800" dirty="0"/>
              <a:t>1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396943"/>
            <a:ext cx="4286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B6770"/>
                </a:solidFill>
              </a:rPr>
              <a:t>TPEA closely approximates actual/invoice exposure</a:t>
            </a:r>
            <a:endParaRPr lang="en-US" sz="1400" dirty="0">
              <a:solidFill>
                <a:srgbClr val="5B677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19200"/>
            <a:ext cx="7023201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5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 Coverage of </a:t>
            </a:r>
            <a:r>
              <a:rPr lang="en-US" sz="1800" dirty="0" smtClean="0">
                <a:cs typeface="Times New Roman" panose="02020603050405020304" pitchFamily="18" charset="0"/>
              </a:rPr>
              <a:t>Settlements </a:t>
            </a:r>
            <a:r>
              <a:rPr lang="en-US" sz="1800" dirty="0">
                <a:cs typeface="Times New Roman" panose="02020603050405020304" pitchFamily="18" charset="0"/>
              </a:rPr>
              <a:t>Jan 2020 </a:t>
            </a:r>
            <a:r>
              <a:rPr lang="en-US" sz="1800" dirty="0">
                <a:solidFill>
                  <a:srgbClr val="00AEC7"/>
                </a:solidFill>
                <a:cs typeface="Times New Roman" panose="02020603050405020304" pitchFamily="18" charset="0"/>
              </a:rPr>
              <a:t>-</a:t>
            </a:r>
            <a:r>
              <a:rPr lang="en-US" sz="18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800" dirty="0">
                <a:cs typeface="Times New Roman" panose="02020603050405020304" pitchFamily="18" charset="0"/>
              </a:rPr>
              <a:t>Jan 202</a:t>
            </a:r>
            <a:r>
              <a:rPr lang="en-US" sz="1800" dirty="0"/>
              <a:t>1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2835" y="5213265"/>
            <a:ext cx="4057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B6770"/>
                </a:solidFill>
              </a:rPr>
              <a:t>TPEA generally exceeds actual/invoice exposure</a:t>
            </a:r>
            <a:endParaRPr lang="en-US" sz="1400" dirty="0">
              <a:solidFill>
                <a:srgbClr val="5B677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66800"/>
            <a:ext cx="7791363" cy="35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8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600" dirty="0">
                <a:cs typeface="Times New Roman" panose="02020603050405020304" pitchFamily="18" charset="0"/>
              </a:rPr>
              <a:t>TPE Coverage of </a:t>
            </a:r>
            <a:r>
              <a:rPr lang="en-US" sz="1600" dirty="0" smtClean="0">
                <a:cs typeface="Times New Roman" panose="02020603050405020304" pitchFamily="18" charset="0"/>
              </a:rPr>
              <a:t>Settlements </a:t>
            </a:r>
            <a:r>
              <a:rPr lang="en-US" sz="1600" dirty="0">
                <a:cs typeface="Times New Roman" panose="02020603050405020304" pitchFamily="18" charset="0"/>
              </a:rPr>
              <a:t>Jan 2020 </a:t>
            </a:r>
            <a:r>
              <a:rPr lang="en-US" sz="1600" dirty="0">
                <a:solidFill>
                  <a:srgbClr val="00AEC7"/>
                </a:solidFill>
                <a:cs typeface="Times New Roman" panose="02020603050405020304" pitchFamily="18" charset="0"/>
              </a:rPr>
              <a:t>-</a:t>
            </a:r>
            <a:r>
              <a:rPr lang="en-US" sz="16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>
                <a:cs typeface="Times New Roman" panose="02020603050405020304" pitchFamily="18" charset="0"/>
              </a:rPr>
              <a:t>Jan 202</a:t>
            </a:r>
            <a:r>
              <a:rPr lang="en-US" sz="1600" dirty="0"/>
              <a:t>1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3221" y="4886446"/>
            <a:ext cx="3858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B6770"/>
                </a:solidFill>
              </a:rPr>
              <a:t>TPES mostly exceeds actual/invoice exposure</a:t>
            </a:r>
            <a:endParaRPr lang="en-US" sz="1400" dirty="0">
              <a:solidFill>
                <a:srgbClr val="5B677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25" y="1143000"/>
            <a:ext cx="7395089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8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600" dirty="0">
                <a:cs typeface="Times New Roman" panose="02020603050405020304" pitchFamily="18" charset="0"/>
              </a:rPr>
              <a:t>TPE Coverage of </a:t>
            </a:r>
            <a:r>
              <a:rPr lang="en-US" sz="1600" dirty="0" smtClean="0">
                <a:cs typeface="Times New Roman" panose="02020603050405020304" pitchFamily="18" charset="0"/>
              </a:rPr>
              <a:t>Settlements </a:t>
            </a:r>
            <a:r>
              <a:rPr lang="en-US" sz="1600" dirty="0">
                <a:cs typeface="Times New Roman" panose="02020603050405020304" pitchFamily="18" charset="0"/>
              </a:rPr>
              <a:t>Jan 2020 </a:t>
            </a:r>
            <a:r>
              <a:rPr lang="en-US" sz="1600" dirty="0">
                <a:solidFill>
                  <a:srgbClr val="00AEC7"/>
                </a:solidFill>
                <a:cs typeface="Times New Roman" panose="02020603050405020304" pitchFamily="18" charset="0"/>
              </a:rPr>
              <a:t>-</a:t>
            </a:r>
            <a:r>
              <a:rPr lang="en-US" sz="1600" dirty="0">
                <a:solidFill>
                  <a:schemeClr val="accent4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sz="1600" dirty="0">
                <a:cs typeface="Times New Roman" panose="02020603050405020304" pitchFamily="18" charset="0"/>
              </a:rPr>
              <a:t>Jan 202</a:t>
            </a:r>
            <a:r>
              <a:rPr lang="en-US" sz="1600" dirty="0"/>
              <a:t>1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5410200"/>
            <a:ext cx="6533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5B6770"/>
                </a:solidFill>
              </a:rPr>
              <a:t>TPEA closely approximates actual/invoice exposure except during weather event</a:t>
            </a:r>
            <a:endParaRPr lang="en-US" sz="1400" dirty="0">
              <a:solidFill>
                <a:srgbClr val="5B677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90600"/>
            <a:ext cx="6965044" cy="408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AEC7"/>
                </a:solidFill>
              </a:rPr>
              <a:t>Appendix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5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Summary of </a:t>
            </a:r>
            <a:r>
              <a:rPr lang="en-US" sz="1800" dirty="0" smtClean="0"/>
              <a:t>Distribution </a:t>
            </a:r>
            <a:r>
              <a:rPr lang="en-US" sz="1800" dirty="0"/>
              <a:t>by </a:t>
            </a:r>
            <a:r>
              <a:rPr lang="en-US" sz="1800" dirty="0" smtClean="0"/>
              <a:t>Market Segment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" y="5867400"/>
            <a:ext cx="83439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Note: </a:t>
            </a:r>
            <a:r>
              <a:rPr lang="en-US" sz="1100" dirty="0" smtClean="0"/>
              <a:t>Excess </a:t>
            </a:r>
            <a:r>
              <a:rPr lang="en-US" sz="1100" dirty="0"/>
              <a:t>collateral doesn’t include Unsecured Credit </a:t>
            </a:r>
            <a:r>
              <a:rPr lang="en-US" sz="1100" dirty="0" smtClean="0"/>
              <a:t>Limit and is defined as Collateral in excess of TPE</a:t>
            </a:r>
            <a:endParaRPr lang="en-US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45172"/>
            <a:ext cx="7527189" cy="153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75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 smtClean="0">
                <a:latin typeface="+mn-lt"/>
                <a:cs typeface="Times New Roman" panose="02020603050405020304" pitchFamily="18" charset="0"/>
              </a:rPr>
              <a:t>Monthly Highlights </a:t>
            </a:r>
            <a:r>
              <a:rPr lang="en-US" sz="1800" dirty="0">
                <a:cs typeface="Times New Roman" panose="02020603050405020304" pitchFamily="18" charset="0"/>
              </a:rPr>
              <a:t>Jan </a:t>
            </a:r>
            <a:r>
              <a:rPr lang="en-US" sz="1800" dirty="0" smtClean="0">
                <a:cs typeface="Times New Roman" panose="02020603050405020304" pitchFamily="18" charset="0"/>
              </a:rPr>
              <a:t>2021- </a:t>
            </a:r>
            <a:r>
              <a:rPr lang="en-US" sz="1800" dirty="0" smtClean="0">
                <a:latin typeface="+mn-lt"/>
                <a:cs typeface="Times New Roman" panose="02020603050405020304" pitchFamily="18" charset="0"/>
              </a:rPr>
              <a:t>Feb 2021</a:t>
            </a:r>
            <a:endParaRPr lang="en-US" sz="1800" b="1" dirty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5182"/>
            <a:ext cx="8534400" cy="5181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Market-wide average TPE increased from $ </a:t>
            </a: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362.8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million in January to $ 4,521.1 million in February</a:t>
            </a:r>
          </a:p>
          <a:p>
            <a:pPr lvl="1">
              <a:spcAft>
                <a:spcPts val="600"/>
              </a:spcAft>
            </a:pP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TPE increased mainly due to higher Real-Time and Day-Ahead Settlement </a:t>
            </a: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P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oint prices and higher Forward adjustment Factors  in February compared to January</a:t>
            </a:r>
          </a:p>
          <a:p>
            <a:pPr lvl="1">
              <a:spcAft>
                <a:spcPts val="600"/>
              </a:spcAft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Due to the winter event, adjustments were made to the TPE calculation in February</a:t>
            </a:r>
          </a:p>
          <a:p>
            <a:pPr lvl="1">
              <a:spcAft>
                <a:spcPts val="600"/>
              </a:spcAft>
            </a:pP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TPE ranged from $ 317.01 million to $13.95 billion in February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Discretionary Collateral is defined as Secured Collateral in excess of TPE,CRR Locked ACL and DAM Exposure</a:t>
            </a:r>
          </a:p>
          <a:p>
            <a:pPr lvl="1">
              <a:spcAft>
                <a:spcPts val="600"/>
              </a:spcAft>
            </a:pP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Average Discretionary Collateral increased from </a:t>
            </a: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$ 1,378.5 million to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$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3,251.2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million </a:t>
            </a:r>
          </a:p>
          <a:p>
            <a:pPr lvl="1">
              <a:spcAft>
                <a:spcPts val="600"/>
              </a:spcAft>
            </a:pP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The increase in Discretionary </a:t>
            </a: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C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ollateral is largely due to increase in Secured Collateral.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Number </a:t>
            </a: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of active Counter-Parties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decreased </a:t>
            </a:r>
            <a:r>
              <a:rPr lang="en-US" sz="1400" dirty="0">
                <a:solidFill>
                  <a:srgbClr val="5B6770"/>
                </a:solidFill>
                <a:cs typeface="Times New Roman" panose="02020603050405020304" pitchFamily="18" charset="0"/>
              </a:rPr>
              <a:t>by </a:t>
            </a:r>
            <a:r>
              <a:rPr lang="en-US" sz="1400" dirty="0" smtClean="0">
                <a:solidFill>
                  <a:srgbClr val="5B6770"/>
                </a:solidFill>
                <a:cs typeface="Times New Roman" panose="02020603050405020304" pitchFamily="18" charset="0"/>
              </a:rPr>
              <a:t>6</a:t>
            </a:r>
          </a:p>
          <a:p>
            <a:pPr marL="0" indent="0">
              <a:spcAft>
                <a:spcPts val="600"/>
              </a:spcAft>
              <a:buNone/>
            </a:pPr>
            <a:endParaRPr lang="en-US" sz="1400" dirty="0">
              <a:solidFill>
                <a:srgbClr val="5B6770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1400" dirty="0" smtClean="0">
              <a:solidFill>
                <a:srgbClr val="5B6770"/>
              </a:solidFill>
              <a:cs typeface="Times New Roman" panose="02020603050405020304" pitchFamily="18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48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Summary of </a:t>
            </a:r>
            <a:r>
              <a:rPr lang="en-US" sz="1800" dirty="0" smtClean="0"/>
              <a:t>Distribution </a:t>
            </a:r>
            <a:r>
              <a:rPr lang="en-US" sz="1800" dirty="0"/>
              <a:t>by Rating Group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86682"/>
            <a:ext cx="7527189" cy="235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26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Distribution of TPE by Rating and Category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8488726" cy="278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48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Distribution of </a:t>
            </a:r>
            <a:r>
              <a:rPr lang="en-US" sz="1800" dirty="0" smtClean="0"/>
              <a:t>Excess Collateral </a:t>
            </a:r>
            <a:r>
              <a:rPr lang="en-US" sz="1800" dirty="0"/>
              <a:t>by Rating and Category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8180" y="5791200"/>
            <a:ext cx="8343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Note: </a:t>
            </a:r>
            <a:r>
              <a:rPr lang="en-US" sz="1400" dirty="0" smtClean="0"/>
              <a:t>Excess </a:t>
            </a:r>
            <a:r>
              <a:rPr lang="en-US" sz="1400" dirty="0"/>
              <a:t>collateral doesn’t include Unsecured Credit </a:t>
            </a:r>
            <a:r>
              <a:rPr lang="en-US" sz="1400" dirty="0" smtClean="0"/>
              <a:t>Limit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79" y="1143000"/>
            <a:ext cx="8158501" cy="304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31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>
                <a:cs typeface="Times New Roman" panose="02020603050405020304" pitchFamily="18" charset="0"/>
              </a:rPr>
              <a:t>TPE </a:t>
            </a:r>
            <a:r>
              <a:rPr lang="en-US" sz="1800" dirty="0" smtClean="0">
                <a:cs typeface="Times New Roman" panose="02020603050405020304" pitchFamily="18" charset="0"/>
              </a:rPr>
              <a:t>Coverage </a:t>
            </a:r>
            <a:r>
              <a:rPr lang="en-US" sz="1800" dirty="0">
                <a:cs typeface="Times New Roman" panose="02020603050405020304" pitchFamily="18" charset="0"/>
              </a:rPr>
              <a:t>of </a:t>
            </a:r>
            <a:r>
              <a:rPr lang="en-US" sz="1800" dirty="0" smtClean="0">
                <a:cs typeface="Times New Roman" panose="02020603050405020304" pitchFamily="18" charset="0"/>
              </a:rPr>
              <a:t>Settlements</a:t>
            </a:r>
            <a:endParaRPr lang="en-US" sz="1800" b="1" dirty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534400" cy="5181600"/>
          </a:xfrm>
        </p:spPr>
        <p:txBody>
          <a:bodyPr/>
          <a:lstStyle/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TPEA covers </a:t>
            </a:r>
            <a:r>
              <a:rPr lang="en-US" sz="1800" dirty="0">
                <a:solidFill>
                  <a:srgbClr val="5B6770"/>
                </a:solidFill>
                <a:latin typeface="+mj-lt"/>
              </a:rPr>
              <a:t>S</a:t>
            </a: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ettlement/Invoice exposure and estimated Real-Time and Day- Ahead completed but not settled activity (RTLCNS and UDAA)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The analysis was performed for the period, Jan 2020 -</a:t>
            </a:r>
            <a:r>
              <a:rPr lang="en-US" sz="1800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Jan 2021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Only Settlement invoices due to ERCOT are considered in the calculation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M1 values as of May 28, 2020 were used for the period Jan 2020- May 2020 and M1 values effective as of each day were used since Jun 2020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5B6770"/>
              </a:solidFill>
              <a:latin typeface="+mj-lt"/>
            </a:endParaRPr>
          </a:p>
          <a:p>
            <a:pPr marL="457200" lvl="1" indent="0" algn="just">
              <a:spcAft>
                <a:spcPts val="600"/>
              </a:spcAft>
              <a:buNone/>
            </a:pPr>
            <a:r>
              <a:rPr lang="en-US" sz="1800" b="1" u="sng" dirty="0" smtClean="0">
                <a:solidFill>
                  <a:srgbClr val="5B6770"/>
                </a:solidFill>
                <a:latin typeface="+mj-lt"/>
              </a:rPr>
              <a:t>Example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5B6770"/>
                </a:solidFill>
                <a:latin typeface="+mj-lt"/>
              </a:rPr>
              <a:t>For business date 2/1/2020, if a Counter-Party has M1 value of 20, then all the charge invoices till 2/21/2020 including RTLCNS and UDAA as of 2/1/2020 is summed up to arrive at “Invoice Exposure”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rgbClr val="5B6770"/>
              </a:solidFill>
              <a:latin typeface="+mj-lt"/>
            </a:endParaRP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rgbClr val="5B6770"/>
              </a:solidFill>
              <a:latin typeface="+mj-lt"/>
            </a:endParaRPr>
          </a:p>
          <a:p>
            <a:pPr marL="457200" lvl="1" indent="0" algn="just">
              <a:spcAft>
                <a:spcPts val="600"/>
              </a:spcAft>
              <a:buNone/>
            </a:pPr>
            <a:endParaRPr lang="en-US" sz="1800" dirty="0">
              <a:solidFill>
                <a:srgbClr val="5B6770"/>
              </a:solidFill>
              <a:latin typeface="+mj-lt"/>
            </a:endParaRP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800" dirty="0" smtClean="0">
              <a:solidFill>
                <a:srgbClr val="5B6770"/>
              </a:solidFill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marL="457200" lvl="1" indent="0"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3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</p:spPr>
        <p:txBody>
          <a:bodyPr/>
          <a:lstStyle/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AEC7"/>
                </a:solidFill>
              </a:rPr>
              <a:t>Questions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2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600" dirty="0" smtClean="0">
                <a:cs typeface="Times New Roman" panose="02020603050405020304" pitchFamily="18" charset="0"/>
              </a:rPr>
              <a:t>TPE/Real-Time &amp; Day-Ahead Daily Average Settlement Point Prices for HB_NORTH </a:t>
            </a:r>
            <a:br>
              <a:rPr lang="en-US" sz="1600" dirty="0" smtClean="0">
                <a:cs typeface="Times New Roman" panose="02020603050405020304" pitchFamily="18" charset="0"/>
              </a:rPr>
            </a:br>
            <a:r>
              <a:rPr lang="en-US" sz="1600" dirty="0" smtClean="0">
                <a:cs typeface="Times New Roman" panose="02020603050405020304" pitchFamily="18" charset="0"/>
              </a:rPr>
              <a:t>Feb 2020- Feb 2021</a:t>
            </a:r>
            <a:endParaRPr lang="en-US" sz="16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79381"/>
            <a:ext cx="8607928" cy="44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 smtClean="0">
                <a:cs typeface="Times New Roman" panose="02020603050405020304" pitchFamily="18" charset="0"/>
              </a:rPr>
              <a:t>TPE and Forward Adjustment Factors Feb </a:t>
            </a:r>
            <a:r>
              <a:rPr lang="en-US" sz="1800" dirty="0">
                <a:cs typeface="Times New Roman" panose="02020603050405020304" pitchFamily="18" charset="0"/>
              </a:rPr>
              <a:t>2020- </a:t>
            </a:r>
            <a:r>
              <a:rPr lang="en-US" sz="1800" dirty="0" smtClean="0">
                <a:cs typeface="Times New Roman" panose="02020603050405020304" pitchFamily="18" charset="0"/>
              </a:rPr>
              <a:t>Feb </a:t>
            </a:r>
            <a:r>
              <a:rPr lang="en-US" sz="1800" dirty="0">
                <a:cs typeface="Times New Roman" panose="02020603050405020304" pitchFamily="18" charset="0"/>
              </a:rPr>
              <a:t>2021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01" y="914400"/>
            <a:ext cx="8498197" cy="459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5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 smtClean="0">
                <a:cs typeface="Times New Roman" panose="02020603050405020304" pitchFamily="18" charset="0"/>
              </a:rPr>
              <a:t>TPE by Market Segment- Feb </a:t>
            </a:r>
            <a:r>
              <a:rPr lang="en-US" sz="1800" dirty="0">
                <a:cs typeface="Times New Roman" panose="02020603050405020304" pitchFamily="18" charset="0"/>
              </a:rPr>
              <a:t>2021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14" y="1066800"/>
            <a:ext cx="8151058" cy="44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6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 smtClean="0">
                <a:cs typeface="Times New Roman" panose="02020603050405020304" pitchFamily="18" charset="0"/>
              </a:rPr>
              <a:t>Total Collateral by Market Segment- Feb </a:t>
            </a:r>
            <a:r>
              <a:rPr lang="en-US" sz="1800" dirty="0">
                <a:cs typeface="Times New Roman" panose="02020603050405020304" pitchFamily="18" charset="0"/>
              </a:rPr>
              <a:t>2021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43000"/>
            <a:ext cx="8476402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6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 smtClean="0">
                <a:cs typeface="Times New Roman" panose="02020603050405020304" pitchFamily="18" charset="0"/>
              </a:rPr>
              <a:t>Total Collateral vs TPE  by Market Segment- Feb </a:t>
            </a:r>
            <a:r>
              <a:rPr lang="en-US" sz="1800" dirty="0">
                <a:cs typeface="Times New Roman" panose="02020603050405020304" pitchFamily="18" charset="0"/>
              </a:rPr>
              <a:t>2021</a:t>
            </a:r>
            <a:endParaRPr lang="en-US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16" y="1143000"/>
            <a:ext cx="412735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782" y="1143001"/>
            <a:ext cx="4115157" cy="2285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620" y="3657600"/>
            <a:ext cx="4096260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3657600"/>
            <a:ext cx="3945939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4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Available Credit by Type Compared to Total Potential Exposure (TPE)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10054" y="5715000"/>
            <a:ext cx="8334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5B6770"/>
                </a:solidFill>
              </a:rPr>
              <a:t>* Numbers are as of month-end except for Max TPE</a:t>
            </a:r>
            <a:endParaRPr lang="en-US" sz="1200" dirty="0">
              <a:solidFill>
                <a:srgbClr val="5B677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19200"/>
            <a:ext cx="8458200" cy="35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63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</p:spPr>
        <p:txBody>
          <a:bodyPr/>
          <a:lstStyle/>
          <a:p>
            <a:r>
              <a:rPr lang="en-US" sz="1800" dirty="0" smtClean="0">
                <a:cs typeface="Times New Roman" panose="02020603050405020304" pitchFamily="18" charset="0"/>
              </a:rPr>
              <a:t>Discretionary Collateral </a:t>
            </a:r>
            <a:r>
              <a:rPr lang="en-US" sz="1800" dirty="0">
                <a:cs typeface="Times New Roman" panose="02020603050405020304" pitchFamily="18" charset="0"/>
              </a:rPr>
              <a:t>Jan 2021 </a:t>
            </a:r>
            <a:r>
              <a:rPr lang="en-US" sz="1800" dirty="0" smtClean="0">
                <a:cs typeface="Times New Roman" panose="02020603050405020304" pitchFamily="18" charset="0"/>
              </a:rPr>
              <a:t>- Feb 2021</a:t>
            </a:r>
            <a:endParaRPr lang="en-US" sz="1800" b="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3568" y="673938"/>
            <a:ext cx="8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Average Discretionary Collateral increased to $3.2 bn in February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715000"/>
            <a:ext cx="792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Note: Discretionary </a:t>
            </a:r>
            <a:r>
              <a:rPr lang="en-US" sz="1400" dirty="0"/>
              <a:t>c</a:t>
            </a:r>
            <a:r>
              <a:rPr lang="en-US" sz="1400" dirty="0" smtClean="0"/>
              <a:t>ollateral doesn’t include Unsecured Credit Limit or parent guarantees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68273"/>
            <a:ext cx="6934200" cy="4377152"/>
          </a:xfrm>
          <a:prstGeom prst="rect">
            <a:avLst/>
          </a:prstGeom>
        </p:spPr>
      </p:pic>
      <p:sp>
        <p:nvSpPr>
          <p:cNvPr id="8" name="TextBox 2"/>
          <p:cNvSpPr txBox="1"/>
          <p:nvPr/>
        </p:nvSpPr>
        <p:spPr>
          <a:xfrm>
            <a:off x="4038600" y="1949105"/>
            <a:ext cx="2057400" cy="48577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Secured Collateral: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$</a:t>
            </a:r>
            <a:r>
              <a:rPr lang="en-US" sz="1100" b="0" i="0" u="none" strike="noStrike" dirty="0">
                <a:solidFill>
                  <a:schemeClr val="dk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19.1bn</a:t>
            </a:r>
          </a:p>
          <a:p>
            <a:r>
              <a:rPr lang="en-US" sz="1100" b="0" i="0" u="none" strike="noStrike" dirty="0">
                <a:solidFill>
                  <a:schemeClr val="dk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(2/19,2/20,2/21)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8"/>
          <p:cNvCxnSpPr>
            <a:stCxn id="8" idx="3"/>
          </p:cNvCxnSpPr>
          <p:nvPr/>
        </p:nvCxnSpPr>
        <p:spPr>
          <a:xfrm>
            <a:off x="6096000" y="2191993"/>
            <a:ext cx="723899" cy="47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28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114363</TotalTime>
  <Words>577</Words>
  <Application>Microsoft Office PowerPoint</Application>
  <PresentationFormat>On-screen Show (4:3)</PresentationFormat>
  <Paragraphs>113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1_Custom Design</vt:lpstr>
      <vt:lpstr>Office Theme</vt:lpstr>
      <vt:lpstr>Custom Design</vt:lpstr>
      <vt:lpstr>PowerPoint Presentation</vt:lpstr>
      <vt:lpstr>Monthly Highlights Jan 2021- Feb 2021</vt:lpstr>
      <vt:lpstr>TPE/Real-Time &amp; Day-Ahead Daily Average Settlement Point Prices for HB_NORTH  Feb 2020- Feb 2021</vt:lpstr>
      <vt:lpstr>TPE and Forward Adjustment Factors Feb 2020- Feb 2021</vt:lpstr>
      <vt:lpstr>TPE by Market Segment- Feb 2021</vt:lpstr>
      <vt:lpstr>Total Collateral by Market Segment- Feb 2021</vt:lpstr>
      <vt:lpstr>Total Collateral vs TPE  by Market Segment- Feb 2021</vt:lpstr>
      <vt:lpstr>Available Credit by Type Compared to Total Potential Exposure (TPE)</vt:lpstr>
      <vt:lpstr>Discretionary Collateral Jan 2021 - Feb 2021</vt:lpstr>
      <vt:lpstr>TPE and Discretionary Collateral by Market Segment- Feb 2021</vt:lpstr>
      <vt:lpstr>Discretionary Collateral by Market Segment Feb 2019- Feb 2021</vt:lpstr>
      <vt:lpstr>TPE Coverage of Settlements Jan 2020 - Jan 2021</vt:lpstr>
      <vt:lpstr>TPE Coverage of Settlements Jan 2020 - Jan 2021</vt:lpstr>
      <vt:lpstr>TPE Coverage of Settlements Jan 2020 - Jan 2021</vt:lpstr>
      <vt:lpstr>TPE Coverage of Settlements Jan 2020 - Jan 2021</vt:lpstr>
      <vt:lpstr>TPE Coverage of Settlements Jan 2020 - Jan 2021</vt:lpstr>
      <vt:lpstr>TPE Coverage of Settlements Jan 2020 - Jan 2021</vt:lpstr>
      <vt:lpstr>PowerPoint Presentation</vt:lpstr>
      <vt:lpstr>Summary of Distribution by Market Segment</vt:lpstr>
      <vt:lpstr>Summary of Distribution by Rating Group </vt:lpstr>
      <vt:lpstr>Distribution of TPE by Rating and Category</vt:lpstr>
      <vt:lpstr>Distribution of Excess Collateral by Rating and Category</vt:lpstr>
      <vt:lpstr>TPE Coverage of Settlements</vt:lpstr>
      <vt:lpstr>PowerPoint Presentation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Papudesi, Spoorthy</cp:lastModifiedBy>
  <cp:revision>706</cp:revision>
  <cp:lastPrinted>2019-06-18T19:02:16Z</cp:lastPrinted>
  <dcterms:created xsi:type="dcterms:W3CDTF">2016-01-21T15:20:31Z</dcterms:created>
  <dcterms:modified xsi:type="dcterms:W3CDTF">2021-04-19T00:00:28Z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