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notesMasterIdLst>
    <p:notesMasterId r:id="rId10"/>
  </p:notesMasterIdLst>
  <p:handoutMasterIdLst>
    <p:handoutMasterId r:id="rId11"/>
  </p:handoutMasterIdLst>
  <p:sldIdLst>
    <p:sldId id="261" r:id="rId3"/>
    <p:sldId id="271" r:id="rId4"/>
    <p:sldId id="268" r:id="rId5"/>
    <p:sldId id="275" r:id="rId6"/>
    <p:sldId id="274" r:id="rId7"/>
    <p:sldId id="273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Edith Clark - Cottonwood</a:t>
            </a:r>
            <a:r>
              <a:rPr lang="en-US"/>
              <a:t> Outage: Overall Availability</a:t>
            </a:r>
          </a:p>
          <a:p>
            <a:pPr>
              <a:defRPr/>
            </a:pPr>
            <a:r>
              <a:rPr lang="en-US"/>
              <a:t>OCT 23, 2020 - MAY 16,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530334517496169E-2"/>
          <c:y val="0.18604169516876579"/>
          <c:w val="0.88991936839889729"/>
          <c:h val="0.5261115277900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'availability EC - CW'!$B$7</c:f>
              <c:strCache>
                <c:ptCount val="1"/>
                <c:pt idx="0">
                  <c:v>available working days/wk</c:v>
                </c:pt>
              </c:strCache>
            </c:strRef>
          </c:tx>
          <c:spPr>
            <a:solidFill>
              <a:srgbClr val="00B050"/>
            </a:solidFill>
            <a:ln w="3175">
              <a:solidFill>
                <a:sysClr val="windowText" lastClr="000000"/>
              </a:solidFill>
            </a:ln>
            <a:effectLst/>
          </c:spPr>
          <c:invertIfNegative val="0"/>
          <c:cat>
            <c:numRef>
              <c:f>'availability EC - CW'!$F$6:$AJ$6</c:f>
              <c:numCache>
                <c:formatCode>mmm\-dd</c:formatCode>
                <c:ptCount val="31"/>
                <c:pt idx="0">
                  <c:v>44127</c:v>
                </c:pt>
                <c:pt idx="1">
                  <c:v>44134</c:v>
                </c:pt>
                <c:pt idx="2">
                  <c:v>44141</c:v>
                </c:pt>
                <c:pt idx="3">
                  <c:v>44148</c:v>
                </c:pt>
                <c:pt idx="4">
                  <c:v>44155</c:v>
                </c:pt>
                <c:pt idx="5">
                  <c:v>44162</c:v>
                </c:pt>
                <c:pt idx="6">
                  <c:v>44169</c:v>
                </c:pt>
                <c:pt idx="7">
                  <c:v>44176</c:v>
                </c:pt>
                <c:pt idx="8">
                  <c:v>44183</c:v>
                </c:pt>
                <c:pt idx="9">
                  <c:v>44190</c:v>
                </c:pt>
                <c:pt idx="10">
                  <c:v>44197</c:v>
                </c:pt>
                <c:pt idx="11">
                  <c:v>44204</c:v>
                </c:pt>
                <c:pt idx="12">
                  <c:v>44211</c:v>
                </c:pt>
                <c:pt idx="13">
                  <c:v>44218</c:v>
                </c:pt>
                <c:pt idx="14">
                  <c:v>44225</c:v>
                </c:pt>
                <c:pt idx="15">
                  <c:v>44232</c:v>
                </c:pt>
                <c:pt idx="16">
                  <c:v>44239</c:v>
                </c:pt>
                <c:pt idx="17">
                  <c:v>44246</c:v>
                </c:pt>
                <c:pt idx="18">
                  <c:v>44253</c:v>
                </c:pt>
                <c:pt idx="19">
                  <c:v>44260</c:v>
                </c:pt>
                <c:pt idx="20">
                  <c:v>44267</c:v>
                </c:pt>
                <c:pt idx="21">
                  <c:v>44274</c:v>
                </c:pt>
                <c:pt idx="22">
                  <c:v>44281</c:v>
                </c:pt>
                <c:pt idx="23">
                  <c:v>44288</c:v>
                </c:pt>
                <c:pt idx="24">
                  <c:v>44295</c:v>
                </c:pt>
                <c:pt idx="25">
                  <c:v>44302</c:v>
                </c:pt>
                <c:pt idx="26">
                  <c:v>44309</c:v>
                </c:pt>
                <c:pt idx="27">
                  <c:v>44316</c:v>
                </c:pt>
                <c:pt idx="28">
                  <c:v>44323</c:v>
                </c:pt>
                <c:pt idx="29">
                  <c:v>44330</c:v>
                </c:pt>
                <c:pt idx="30">
                  <c:v>44337</c:v>
                </c:pt>
              </c:numCache>
            </c:numRef>
          </c:cat>
          <c:val>
            <c:numRef>
              <c:f>'availability EC - CW'!$F$7:$AJ$7</c:f>
              <c:numCache>
                <c:formatCode>0.0</c:formatCode>
                <c:ptCount val="31"/>
                <c:pt idx="0">
                  <c:v>1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0</c:v>
                </c:pt>
                <c:pt idx="11">
                  <c:v>5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  <c:pt idx="28">
                  <c:v>6</c:v>
                </c:pt>
                <c:pt idx="29">
                  <c:v>6</c:v>
                </c:pt>
                <c:pt idx="3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99-4430-A3D6-D47653105F13}"/>
            </c:ext>
          </c:extLst>
        </c:ser>
        <c:ser>
          <c:idx val="1"/>
          <c:order val="1"/>
          <c:tx>
            <c:strRef>
              <c:f>'availability EC - CW'!$B$8</c:f>
              <c:strCache>
                <c:ptCount val="1"/>
                <c:pt idx="0">
                  <c:v>worked days/wk</c:v>
                </c:pt>
              </c:strCache>
            </c:strRef>
          </c:tx>
          <c:spPr>
            <a:solidFill>
              <a:srgbClr val="FF0000"/>
            </a:solidFill>
            <a:ln w="3175" cmpd="sng">
              <a:solidFill>
                <a:sysClr val="windowText" lastClr="000000"/>
              </a:solidFill>
            </a:ln>
            <a:effectLst/>
          </c:spPr>
          <c:invertIfNegative val="0"/>
          <c:cat>
            <c:numRef>
              <c:f>'availability EC - CW'!$F$6:$AJ$6</c:f>
              <c:numCache>
                <c:formatCode>mmm\-dd</c:formatCode>
                <c:ptCount val="31"/>
                <c:pt idx="0">
                  <c:v>44127</c:v>
                </c:pt>
                <c:pt idx="1">
                  <c:v>44134</c:v>
                </c:pt>
                <c:pt idx="2">
                  <c:v>44141</c:v>
                </c:pt>
                <c:pt idx="3">
                  <c:v>44148</c:v>
                </c:pt>
                <c:pt idx="4">
                  <c:v>44155</c:v>
                </c:pt>
                <c:pt idx="5">
                  <c:v>44162</c:v>
                </c:pt>
                <c:pt idx="6">
                  <c:v>44169</c:v>
                </c:pt>
                <c:pt idx="7">
                  <c:v>44176</c:v>
                </c:pt>
                <c:pt idx="8">
                  <c:v>44183</c:v>
                </c:pt>
                <c:pt idx="9">
                  <c:v>44190</c:v>
                </c:pt>
                <c:pt idx="10">
                  <c:v>44197</c:v>
                </c:pt>
                <c:pt idx="11">
                  <c:v>44204</c:v>
                </c:pt>
                <c:pt idx="12">
                  <c:v>44211</c:v>
                </c:pt>
                <c:pt idx="13">
                  <c:v>44218</c:v>
                </c:pt>
                <c:pt idx="14">
                  <c:v>44225</c:v>
                </c:pt>
                <c:pt idx="15">
                  <c:v>44232</c:v>
                </c:pt>
                <c:pt idx="16">
                  <c:v>44239</c:v>
                </c:pt>
                <c:pt idx="17">
                  <c:v>44246</c:v>
                </c:pt>
                <c:pt idx="18">
                  <c:v>44253</c:v>
                </c:pt>
                <c:pt idx="19">
                  <c:v>44260</c:v>
                </c:pt>
                <c:pt idx="20">
                  <c:v>44267</c:v>
                </c:pt>
                <c:pt idx="21">
                  <c:v>44274</c:v>
                </c:pt>
                <c:pt idx="22">
                  <c:v>44281</c:v>
                </c:pt>
                <c:pt idx="23">
                  <c:v>44288</c:v>
                </c:pt>
                <c:pt idx="24">
                  <c:v>44295</c:v>
                </c:pt>
                <c:pt idx="25">
                  <c:v>44302</c:v>
                </c:pt>
                <c:pt idx="26">
                  <c:v>44309</c:v>
                </c:pt>
                <c:pt idx="27">
                  <c:v>44316</c:v>
                </c:pt>
                <c:pt idx="28">
                  <c:v>44323</c:v>
                </c:pt>
                <c:pt idx="29">
                  <c:v>44330</c:v>
                </c:pt>
                <c:pt idx="30">
                  <c:v>44337</c:v>
                </c:pt>
              </c:numCache>
            </c:numRef>
          </c:cat>
          <c:val>
            <c:numRef>
              <c:f>'availability EC - CW'!$F$8:$AC$8</c:f>
              <c:numCache>
                <c:formatCode>0.00</c:formatCode>
                <c:ptCount val="24"/>
                <c:pt idx="0">
                  <c:v>0</c:v>
                </c:pt>
                <c:pt idx="1">
                  <c:v>1</c:v>
                </c:pt>
                <c:pt idx="2">
                  <c:v>7</c:v>
                </c:pt>
                <c:pt idx="3">
                  <c:v>5</c:v>
                </c:pt>
                <c:pt idx="4">
                  <c:v>4.3949999999999996</c:v>
                </c:pt>
                <c:pt idx="5">
                  <c:v>2.6040000000000001</c:v>
                </c:pt>
                <c:pt idx="6">
                  <c:v>3.2069999999999999</c:v>
                </c:pt>
                <c:pt idx="7">
                  <c:v>7</c:v>
                </c:pt>
                <c:pt idx="8">
                  <c:v>5.5410000000000004</c:v>
                </c:pt>
                <c:pt idx="9">
                  <c:v>3.4370000000000003</c:v>
                </c:pt>
                <c:pt idx="10">
                  <c:v>0</c:v>
                </c:pt>
                <c:pt idx="11">
                  <c:v>3.02</c:v>
                </c:pt>
                <c:pt idx="12">
                  <c:v>2.6040000000000001</c:v>
                </c:pt>
                <c:pt idx="13">
                  <c:v>5.3330000000000002</c:v>
                </c:pt>
                <c:pt idx="14">
                  <c:v>5.1660000000000004</c:v>
                </c:pt>
                <c:pt idx="15">
                  <c:v>4.1459999999999999</c:v>
                </c:pt>
                <c:pt idx="16">
                  <c:v>1</c:v>
                </c:pt>
                <c:pt idx="17">
                  <c:v>0</c:v>
                </c:pt>
                <c:pt idx="18">
                  <c:v>4</c:v>
                </c:pt>
                <c:pt idx="19">
                  <c:v>3.9990000000000006</c:v>
                </c:pt>
                <c:pt idx="20">
                  <c:v>3.2069999999999999</c:v>
                </c:pt>
                <c:pt idx="21">
                  <c:v>1.621</c:v>
                </c:pt>
                <c:pt idx="22">
                  <c:v>1.3010000000000002</c:v>
                </c:pt>
                <c:pt idx="23">
                  <c:v>1.4460000000000002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099-4430-A3D6-D47653105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382884288"/>
        <c:axId val="382879584"/>
      </c:barChart>
      <c:lineChart>
        <c:grouping val="standard"/>
        <c:varyColors val="0"/>
        <c:ser>
          <c:idx val="2"/>
          <c:order val="2"/>
          <c:tx>
            <c:strRef>
              <c:f>'availability EC - CW'!$B$9</c:f>
              <c:strCache>
                <c:ptCount val="1"/>
                <c:pt idx="0">
                  <c:v>weekly availability</c:v>
                </c:pt>
              </c:strCache>
            </c:strRef>
          </c:tx>
          <c:spPr>
            <a:ln w="25400" cap="rnd">
              <a:solidFill>
                <a:schemeClr val="tx1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'[3]availability CC-D'!$F$6:$L$6</c:f>
              <c:numCache>
                <c:formatCode>General</c:formatCode>
                <c:ptCount val="7"/>
                <c:pt idx="0">
                  <c:v>43517</c:v>
                </c:pt>
                <c:pt idx="1">
                  <c:v>43524</c:v>
                </c:pt>
                <c:pt idx="2">
                  <c:v>43531</c:v>
                </c:pt>
                <c:pt idx="3">
                  <c:v>43538</c:v>
                </c:pt>
                <c:pt idx="4">
                  <c:v>43545</c:v>
                </c:pt>
                <c:pt idx="5">
                  <c:v>43552</c:v>
                </c:pt>
                <c:pt idx="6">
                  <c:v>43559</c:v>
                </c:pt>
              </c:numCache>
            </c:numRef>
          </c:cat>
          <c:val>
            <c:numRef>
              <c:f>'availability EC - CW'!$F$9:$AC$9</c:f>
              <c:numCache>
                <c:formatCode>0%</c:formatCode>
                <c:ptCount val="24"/>
                <c:pt idx="0">
                  <c:v>0</c:v>
                </c:pt>
                <c:pt idx="1">
                  <c:v>0.16666666666666666</c:v>
                </c:pt>
                <c:pt idx="2">
                  <c:v>1.1666666666666667</c:v>
                </c:pt>
                <c:pt idx="3">
                  <c:v>0.83333333333333337</c:v>
                </c:pt>
                <c:pt idx="4">
                  <c:v>0.73249999999999993</c:v>
                </c:pt>
                <c:pt idx="5">
                  <c:v>0.65100000000000002</c:v>
                </c:pt>
                <c:pt idx="6">
                  <c:v>0.64139999999999997</c:v>
                </c:pt>
                <c:pt idx="7">
                  <c:v>1.1666666666666667</c:v>
                </c:pt>
                <c:pt idx="8">
                  <c:v>0.9235000000000001</c:v>
                </c:pt>
                <c:pt idx="9">
                  <c:v>0.85925000000000007</c:v>
                </c:pt>
                <c:pt idx="10">
                  <c:v>0</c:v>
                </c:pt>
                <c:pt idx="11">
                  <c:v>0.60399999999999998</c:v>
                </c:pt>
                <c:pt idx="12">
                  <c:v>0.434</c:v>
                </c:pt>
                <c:pt idx="13">
                  <c:v>0.88883333333333336</c:v>
                </c:pt>
                <c:pt idx="14">
                  <c:v>0.8610000000000001</c:v>
                </c:pt>
                <c:pt idx="15">
                  <c:v>0.69099999999999995</c:v>
                </c:pt>
                <c:pt idx="16">
                  <c:v>0.16666666666666666</c:v>
                </c:pt>
                <c:pt idx="17">
                  <c:v>0</c:v>
                </c:pt>
                <c:pt idx="18">
                  <c:v>0.66666666666666663</c:v>
                </c:pt>
                <c:pt idx="19">
                  <c:v>0.66650000000000009</c:v>
                </c:pt>
                <c:pt idx="20">
                  <c:v>0.53449999999999998</c:v>
                </c:pt>
                <c:pt idx="21">
                  <c:v>0.27016666666666667</c:v>
                </c:pt>
                <c:pt idx="22">
                  <c:v>0.21683333333333335</c:v>
                </c:pt>
                <c:pt idx="23">
                  <c:v>0.28920000000000001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099-4430-A3D6-D47653105F13}"/>
            </c:ext>
          </c:extLst>
        </c:ser>
        <c:ser>
          <c:idx val="3"/>
          <c:order val="3"/>
          <c:tx>
            <c:strRef>
              <c:f>'availability EC - CW'!$B$12</c:f>
              <c:strCache>
                <c:ptCount val="1"/>
                <c:pt idx="0">
                  <c:v>cumulative availability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'[3]availability CC-D'!$F$6:$L$6</c:f>
              <c:numCache>
                <c:formatCode>General</c:formatCode>
                <c:ptCount val="7"/>
                <c:pt idx="0">
                  <c:v>43517</c:v>
                </c:pt>
                <c:pt idx="1">
                  <c:v>43524</c:v>
                </c:pt>
                <c:pt idx="2">
                  <c:v>43531</c:v>
                </c:pt>
                <c:pt idx="3">
                  <c:v>43538</c:v>
                </c:pt>
                <c:pt idx="4">
                  <c:v>43545</c:v>
                </c:pt>
                <c:pt idx="5">
                  <c:v>43552</c:v>
                </c:pt>
                <c:pt idx="6">
                  <c:v>43559</c:v>
                </c:pt>
              </c:numCache>
            </c:numRef>
          </c:cat>
          <c:val>
            <c:numRef>
              <c:f>'availability EC - CW'!$F$12:$AC$12</c:f>
              <c:numCache>
                <c:formatCode>0%</c:formatCode>
                <c:ptCount val="24"/>
                <c:pt idx="0">
                  <c:v>0</c:v>
                </c:pt>
                <c:pt idx="1">
                  <c:v>0.14285714285714285</c:v>
                </c:pt>
                <c:pt idx="2">
                  <c:v>0.61538461538461542</c:v>
                </c:pt>
                <c:pt idx="3">
                  <c:v>0.68421052631578949</c:v>
                </c:pt>
                <c:pt idx="4">
                  <c:v>0.69579999999999997</c:v>
                </c:pt>
                <c:pt idx="5">
                  <c:v>0.68962068965517243</c:v>
                </c:pt>
                <c:pt idx="6">
                  <c:v>0.68252941176470583</c:v>
                </c:pt>
                <c:pt idx="7">
                  <c:v>0.75514999999999999</c:v>
                </c:pt>
                <c:pt idx="8">
                  <c:v>0.77710869565217389</c:v>
                </c:pt>
                <c:pt idx="9">
                  <c:v>0.78367999999999993</c:v>
                </c:pt>
                <c:pt idx="10">
                  <c:v>0.78367999999999993</c:v>
                </c:pt>
                <c:pt idx="11">
                  <c:v>0.76734545454545455</c:v>
                </c:pt>
                <c:pt idx="12">
                  <c:v>0.73455737704918034</c:v>
                </c:pt>
                <c:pt idx="13">
                  <c:v>0.74837313432835817</c:v>
                </c:pt>
                <c:pt idx="14">
                  <c:v>0.75763013698630144</c:v>
                </c:pt>
                <c:pt idx="15">
                  <c:v>0.75256962025316454</c:v>
                </c:pt>
                <c:pt idx="16">
                  <c:v>0.71121176470588243</c:v>
                </c:pt>
                <c:pt idx="17">
                  <c:v>0.66431868131868133</c:v>
                </c:pt>
                <c:pt idx="18">
                  <c:v>0.66446391752577327</c:v>
                </c:pt>
                <c:pt idx="19">
                  <c:v>0.66458252427184461</c:v>
                </c:pt>
                <c:pt idx="20">
                  <c:v>0.65742201834862379</c:v>
                </c:pt>
                <c:pt idx="21">
                  <c:v>0.63721739130434774</c:v>
                </c:pt>
                <c:pt idx="22">
                  <c:v>0.61637190082644622</c:v>
                </c:pt>
                <c:pt idx="23">
                  <c:v>0.60338888888888875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099-4430-A3D6-D47653105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2879192"/>
        <c:axId val="382878016"/>
      </c:lineChart>
      <c:catAx>
        <c:axId val="382884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dd" sourceLinked="1"/>
        <c:majorTickMark val="cross"/>
        <c:minorTickMark val="cross"/>
        <c:tickLblPos val="nextTo"/>
        <c:spPr>
          <a:noFill/>
          <a:ln>
            <a:solidFill>
              <a:srgbClr val="FF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879584"/>
        <c:crosses val="autoZero"/>
        <c:auto val="0"/>
        <c:lblAlgn val="ctr"/>
        <c:lblOffset val="100"/>
        <c:tickLblSkip val="1"/>
        <c:noMultiLvlLbl val="0"/>
      </c:catAx>
      <c:valAx>
        <c:axId val="38287958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</a:t>
                </a:r>
                <a:r>
                  <a:rPr lang="en-US" baseline="0"/>
                  <a:t> Days Available/worked per Week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884288"/>
        <c:crosses val="autoZero"/>
        <c:crossBetween val="between"/>
      </c:valAx>
      <c:valAx>
        <c:axId val="382878016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Availability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ln>
                    <a:noFill/>
                  </a:ln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879192"/>
        <c:crosses val="max"/>
        <c:crossBetween val="between"/>
      </c:valAx>
      <c:catAx>
        <c:axId val="382879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2878016"/>
        <c:crosses val="autoZero"/>
        <c:auto val="0"/>
        <c:lblAlgn val="ctr"/>
        <c:lblOffset val="100"/>
        <c:noMultiLvlLbl val="0"/>
      </c:catAx>
      <c:spPr>
        <a:solidFill>
          <a:schemeClr val="bg1"/>
        </a:solidFill>
        <a:ln>
          <a:solidFill>
            <a:schemeClr val="bg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>
          <a:ln>
            <a:noFill/>
          </a:ln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0.70476</cdr:x>
      <cdr:y>0.30653</cdr:y>
    </cdr:from>
    <cdr:to>
      <cdr:x>0.80476</cdr:x>
      <cdr:y>0.38191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44343" y="1062444"/>
          <a:ext cx="914400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dirty="0" smtClean="0"/>
            <a:t>Easter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2896F-5D97-4062-9B07-2EE2F8FD068F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ED698-4D3C-4F0C-9841-E96EF598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50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FFE85-6E9B-4865-9F23-403BFD843665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F2CBA-0B86-4985-B18B-20A0E540A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4998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7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96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7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2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36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00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2CBA-0B86-4985-B18B-20A0E540A6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93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38F5-632D-489F-A3A8-9DEC6B80E391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3124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 algn="r">
              <a:defRPr b="0"/>
            </a:lvl1pPr>
          </a:lstStyle>
          <a:p>
            <a:pPr>
              <a:defRPr/>
            </a:pPr>
            <a:fld id="{773A4384-86B2-4966-8925-EDB364D8D58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80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31633-DF8E-4F25-947B-B3B4427CFB69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F6550A5-FB63-411F-A610-0A22D91E02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3421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92CDD-E22C-47BB-AF29-E7880D621091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B1AAB613-CF66-4F37-A27D-F2787F66222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0103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67D4E-2B50-4366-A537-8DD30B59D82D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810516-7C9F-456C-B9B1-62F60FE4AF2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388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5C127-BC2E-4CD4-9D8F-01C30AAEC53E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C35F7EF-262C-4453-BF75-88F98AB40D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422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72E93-9D4A-43E0-9C7A-AE59B69D671D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231DA83-D8AF-4E88-B9AC-6D693865F28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621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BB353-EA65-4EEE-A7AD-B10EE89CADA2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30708D1-4CA0-40CB-806F-B41F6F6370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8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E915-13FC-49C3-AEFD-11E70343B8AD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1A9F23-58AA-4C2F-BA17-EFEBC7EA9C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939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CE115-5591-43F6-9F61-F9A41590ADC2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9272019-5039-4715-9733-982926064A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372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06F93-A6ED-4E47-B5C0-1C434C6E8FE2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6A3C70E-35C0-468C-AD95-CC2E4BEB2E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75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83234-A7F0-47A0-B75C-A0FB3BCEDBE9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1EE88C7-83A6-4F30-BF03-984EE759FC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958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BC6B0-205E-4613-BA22-301D4ACE525F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19936AFD-57A5-4F36-9544-934A94639C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13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19600" y="5029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fld id="{DCD0B306-9F15-4FF0-B5BE-97D3C599E32D}" type="datetime1">
              <a:rPr lang="en-US" altLang="en-US" smtClean="0"/>
              <a:t>4/19/2021</a:t>
            </a:fld>
            <a:endParaRPr lang="en-US" alt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1">
                <a:latin typeface="+mj-lt"/>
              </a:defRPr>
            </a:lvl1pPr>
          </a:lstStyle>
          <a:p>
            <a:pPr>
              <a:defRPr/>
            </a:pPr>
            <a:r>
              <a:rPr lang="sv-SE" altLang="en-US"/>
              <a:t>ETT 2021 Budget</a:t>
            </a:r>
            <a:endParaRPr lang="en-US" alt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+mj-lt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C4AE7B88-719D-46EA-8808-07DF25CC18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33" name="Picture 9" descr="ETTRGB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248400"/>
            <a:ext cx="1600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72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2021 Update on ETT CREZ Outages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CMWG Meeting April 19, 2021</a:t>
            </a:r>
          </a:p>
          <a:p>
            <a:endParaRPr lang="en-US" dirty="0"/>
          </a:p>
          <a:p>
            <a:r>
              <a:rPr lang="en-US" dirty="0" smtClean="0"/>
              <a:t>Kip Fox</a:t>
            </a:r>
          </a:p>
          <a:p>
            <a:r>
              <a:rPr lang="en-US" dirty="0" smtClean="0"/>
              <a:t>President, ETT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A4384-86B2-4966-8925-EDB364D8D580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6023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39272019-5039-4715-9733-982926064A6F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49383" y="1570861"/>
            <a:ext cx="70452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Brief Timeline of Winter Storm Uri ETT Outages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Current CREZ Outage Schedule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Current Productivity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Other Discussion Items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Questions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85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366883" y="2573383"/>
            <a:ext cx="6563031" cy="2866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2439524" y="2573383"/>
            <a:ext cx="6173670" cy="2866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V="1">
            <a:off x="2711918" y="2734490"/>
            <a:ext cx="0" cy="83167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6" name="Rectangle 175"/>
          <p:cNvSpPr/>
          <p:nvPr/>
        </p:nvSpPr>
        <p:spPr bwMode="auto">
          <a:xfrm>
            <a:off x="6927841" y="2572067"/>
            <a:ext cx="1685352" cy="2866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731" y="290373"/>
            <a:ext cx="8229600" cy="1139825"/>
          </a:xfrm>
        </p:spPr>
        <p:txBody>
          <a:bodyPr/>
          <a:lstStyle/>
          <a:p>
            <a:r>
              <a:rPr lang="en-US" dirty="0" smtClean="0"/>
              <a:t>Timeline of ETT Asset Outages</a:t>
            </a:r>
            <a:br>
              <a:rPr lang="en-US" dirty="0" smtClean="0"/>
            </a:br>
            <a:r>
              <a:rPr lang="en-US" sz="2800" dirty="0" smtClean="0"/>
              <a:t>All 345kV lines returned to service prior to Feb 11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39272019-5039-4715-9733-982926064A6F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945215" y="1794059"/>
            <a:ext cx="11911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FF0000"/>
                </a:solidFill>
              </a:rPr>
              <a:t>ERCOT DECLARES EMERGENCY OPERATIONS LEVEL 3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267000" y="1655027"/>
            <a:ext cx="59065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1:20 am</a:t>
            </a:r>
            <a:endParaRPr lang="en-US" sz="700" b="1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4454186" y="2264643"/>
            <a:ext cx="47182" cy="474927"/>
            <a:chOff x="5627370" y="2261633"/>
            <a:chExt cx="45719" cy="660817"/>
          </a:xfrm>
        </p:grpSpPr>
        <p:sp>
          <p:nvSpPr>
            <p:cNvPr id="105" name="Oval 104"/>
            <p:cNvSpPr/>
            <p:nvPr/>
          </p:nvSpPr>
          <p:spPr bwMode="auto">
            <a:xfrm>
              <a:off x="5627370" y="2876731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 cap="sq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11" name="Straight Connector 110"/>
            <p:cNvCxnSpPr/>
            <p:nvPr/>
          </p:nvCxnSpPr>
          <p:spPr bwMode="auto">
            <a:xfrm>
              <a:off x="5650087" y="2261633"/>
              <a:ext cx="0" cy="620178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22" name="TextBox 121"/>
          <p:cNvSpPr txBox="1"/>
          <p:nvPr/>
        </p:nvSpPr>
        <p:spPr>
          <a:xfrm>
            <a:off x="182323" y="3715481"/>
            <a:ext cx="11530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Clear Crossing – Dermott (</a:t>
            </a:r>
            <a:r>
              <a:rPr lang="en-US" sz="700" dirty="0" err="1" smtClean="0">
                <a:solidFill>
                  <a:srgbClr val="0070C0"/>
                </a:solidFill>
              </a:rPr>
              <a:t>Oncor</a:t>
            </a:r>
            <a:r>
              <a:rPr lang="en-US" sz="700" dirty="0" smtClean="0">
                <a:solidFill>
                  <a:srgbClr val="0070C0"/>
                </a:solidFill>
              </a:rPr>
              <a:t>) 345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290382" y="3596924"/>
            <a:ext cx="91086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8:05 am (15 min)</a:t>
            </a:r>
            <a:endParaRPr lang="en-US" sz="700" b="1" dirty="0"/>
          </a:p>
        </p:txBody>
      </p:sp>
      <p:sp>
        <p:nvSpPr>
          <p:cNvPr id="124" name="Oval 123"/>
          <p:cNvSpPr/>
          <p:nvPr/>
        </p:nvSpPr>
        <p:spPr bwMode="auto">
          <a:xfrm flipV="1">
            <a:off x="2881429" y="2687123"/>
            <a:ext cx="45719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7682" y="2292531"/>
            <a:ext cx="4764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11th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26323" y="2298160"/>
            <a:ext cx="5559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18th</a:t>
            </a:r>
            <a:endParaRPr lang="en-US" sz="1000" dirty="0"/>
          </a:p>
        </p:txBody>
      </p:sp>
      <p:sp>
        <p:nvSpPr>
          <p:cNvPr id="57" name="TextBox 56"/>
          <p:cNvSpPr txBox="1"/>
          <p:nvPr/>
        </p:nvSpPr>
        <p:spPr>
          <a:xfrm>
            <a:off x="1414606" y="2292530"/>
            <a:ext cx="826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12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&amp; 13th</a:t>
            </a:r>
            <a:endParaRPr lang="en-US" sz="1000" dirty="0"/>
          </a:p>
        </p:txBody>
      </p:sp>
      <p:sp>
        <p:nvSpPr>
          <p:cNvPr id="58" name="TextBox 57"/>
          <p:cNvSpPr txBox="1"/>
          <p:nvPr/>
        </p:nvSpPr>
        <p:spPr>
          <a:xfrm>
            <a:off x="2681406" y="2292530"/>
            <a:ext cx="4427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14th</a:t>
            </a:r>
            <a:endParaRPr 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3707345" y="2292530"/>
            <a:ext cx="570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15th</a:t>
            </a:r>
            <a:endParaRPr 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4770526" y="2292530"/>
            <a:ext cx="4573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16th</a:t>
            </a:r>
            <a:endParaRPr 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5833707" y="2292530"/>
            <a:ext cx="4327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17th</a:t>
            </a:r>
            <a:endParaRPr lang="en-US" sz="10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1294589" y="2570282"/>
            <a:ext cx="6261061" cy="297998"/>
            <a:chOff x="1701800" y="2742826"/>
            <a:chExt cx="7139755" cy="353071"/>
          </a:xfrm>
          <a:solidFill>
            <a:schemeClr val="bg1">
              <a:lumMod val="75000"/>
            </a:schemeClr>
          </a:solidFill>
        </p:grpSpPr>
        <p:cxnSp>
          <p:nvCxnSpPr>
            <p:cNvPr id="13" name="Straight Connector 12"/>
            <p:cNvCxnSpPr/>
            <p:nvPr/>
          </p:nvCxnSpPr>
          <p:spPr bwMode="auto">
            <a:xfrm>
              <a:off x="1701800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2871723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4041646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5254036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6466427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7638086" y="2756263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77" name="Straight Connector 176"/>
            <p:cNvCxnSpPr/>
            <p:nvPr/>
          </p:nvCxnSpPr>
          <p:spPr bwMode="auto">
            <a:xfrm>
              <a:off x="8838651" y="2742826"/>
              <a:ext cx="2904" cy="339634"/>
            </a:xfrm>
            <a:prstGeom prst="line">
              <a:avLst/>
            </a:prstGeom>
            <a:grpFill/>
            <a:ln w="12700" cap="sq" cmpd="sng" algn="ctr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cxnSp>
        <p:nvCxnSpPr>
          <p:cNvPr id="125" name="Straight Connector 124"/>
          <p:cNvCxnSpPr/>
          <p:nvPr/>
        </p:nvCxnSpPr>
        <p:spPr bwMode="auto">
          <a:xfrm flipH="1" flipV="1">
            <a:off x="2906510" y="2696835"/>
            <a:ext cx="5420" cy="1516014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1809710" y="4289844"/>
            <a:ext cx="11528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Lytle – Lytle (CPS) 138 kV CPS outage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1863267" y="4178010"/>
            <a:ext cx="11358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14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1:17 pm (1.2 </a:t>
            </a:r>
            <a:r>
              <a:rPr lang="en-US" sz="700" b="1" dirty="0" err="1" smtClean="0"/>
              <a:t>hrs</a:t>
            </a:r>
            <a:r>
              <a:rPr lang="en-US" sz="700" b="1" dirty="0" smtClean="0"/>
              <a:t>)</a:t>
            </a:r>
            <a:endParaRPr lang="en-US" sz="700" b="1" dirty="0"/>
          </a:p>
        </p:txBody>
      </p:sp>
      <p:sp>
        <p:nvSpPr>
          <p:cNvPr id="128" name="Oval 127"/>
          <p:cNvSpPr/>
          <p:nvPr/>
        </p:nvSpPr>
        <p:spPr bwMode="auto">
          <a:xfrm flipV="1">
            <a:off x="3221552" y="2693851"/>
            <a:ext cx="37108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 flipV="1">
            <a:off x="3239990" y="2734490"/>
            <a:ext cx="0" cy="83167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0" name="TextBox 129"/>
          <p:cNvSpPr txBox="1"/>
          <p:nvPr/>
        </p:nvSpPr>
        <p:spPr>
          <a:xfrm>
            <a:off x="2991778" y="3752946"/>
            <a:ext cx="1284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Hamilton Road SVC2 138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3084092" y="3634389"/>
            <a:ext cx="11829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14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9:12 pm (2.8 days)</a:t>
            </a:r>
            <a:endParaRPr lang="en-US" sz="700" b="1" dirty="0"/>
          </a:p>
        </p:txBody>
      </p:sp>
      <p:sp>
        <p:nvSpPr>
          <p:cNvPr id="133" name="Oval 132"/>
          <p:cNvSpPr/>
          <p:nvPr/>
        </p:nvSpPr>
        <p:spPr bwMode="auto">
          <a:xfrm flipV="1">
            <a:off x="6459042" y="2734490"/>
            <a:ext cx="37108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4" name="Straight Connector 133"/>
          <p:cNvCxnSpPr/>
          <p:nvPr/>
        </p:nvCxnSpPr>
        <p:spPr bwMode="auto">
          <a:xfrm flipV="1">
            <a:off x="6477480" y="2775129"/>
            <a:ext cx="0" cy="83167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2858658" y="4185170"/>
            <a:ext cx="1494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Barney Davis – Nelson Sharpe 138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080844" y="4087437"/>
            <a:ext cx="122230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14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10:22 pm (13 hours)</a:t>
            </a:r>
            <a:endParaRPr lang="en-US" sz="7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2878609" y="4657262"/>
            <a:ext cx="1388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N. Edinburg – Palmito (Sharyland outage) 345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097504" y="4551051"/>
            <a:ext cx="13024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14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11:35 pm (13.6 hours)</a:t>
            </a:r>
            <a:endParaRPr lang="en-US" sz="7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2993434" y="5146762"/>
            <a:ext cx="13985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Razorback – Castroville (CPS outage) 138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098549" y="5046735"/>
            <a:ext cx="13024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15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12:36 am (6.5 hours)</a:t>
            </a:r>
            <a:endParaRPr lang="en-US" sz="7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3353967" y="3293459"/>
            <a:ext cx="918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Laredo VFT (CFE outage)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699651" y="3796979"/>
            <a:ext cx="1161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Lytle – Lytle (CPS outage) 138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913916" y="3678422"/>
            <a:ext cx="128155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16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11:55 pm (8.5 hours)</a:t>
            </a:r>
            <a:endParaRPr lang="en-US" sz="700" b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5688990" y="4228904"/>
            <a:ext cx="1242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Nelson Sharpe – Santa Cruz 138 kV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907884" y="4112824"/>
            <a:ext cx="12866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17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1:44 am  (7.7 hours)</a:t>
            </a:r>
            <a:endParaRPr lang="en-US" sz="7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5620832" y="4750812"/>
            <a:ext cx="17243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Rocksprings (</a:t>
            </a:r>
            <a:r>
              <a:rPr lang="en-US" sz="700" dirty="0" err="1" smtClean="0">
                <a:solidFill>
                  <a:srgbClr val="0070C0"/>
                </a:solidFill>
              </a:rPr>
              <a:t>Pedernales</a:t>
            </a:r>
            <a:r>
              <a:rPr lang="en-US" sz="700" dirty="0" smtClean="0">
                <a:solidFill>
                  <a:srgbClr val="0070C0"/>
                </a:solidFill>
              </a:rPr>
              <a:t> Interconnection, LCRA and AEP Texas outages)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923686" y="4621106"/>
            <a:ext cx="140326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17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11:23  am (2.3 days)</a:t>
            </a:r>
            <a:endParaRPr lang="en-US" sz="7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5752088" y="5250182"/>
            <a:ext cx="14748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Big Hill – Wilson Ranch Wind Interconnection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227907" y="5133028"/>
            <a:ext cx="25521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17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11:39  am (Developer outage with ETT support) </a:t>
            </a:r>
            <a:endParaRPr lang="en-US" sz="700" b="1" dirty="0"/>
          </a:p>
        </p:txBody>
      </p:sp>
      <p:sp>
        <p:nvSpPr>
          <p:cNvPr id="151" name="TextBox 150"/>
          <p:cNvSpPr txBox="1"/>
          <p:nvPr/>
        </p:nvSpPr>
        <p:spPr>
          <a:xfrm>
            <a:off x="1753036" y="3725472"/>
            <a:ext cx="1031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0070C0"/>
                </a:solidFill>
              </a:rPr>
              <a:t>Trip:  LCRA Big Hill – LCRA Kendall</a:t>
            </a:r>
            <a:endParaRPr lang="en-US" sz="700" dirty="0">
              <a:solidFill>
                <a:srgbClr val="0070C0"/>
              </a:solidFill>
            </a:endParaRPr>
          </a:p>
        </p:txBody>
      </p:sp>
      <p:sp>
        <p:nvSpPr>
          <p:cNvPr id="118" name="Oval 117"/>
          <p:cNvSpPr/>
          <p:nvPr/>
        </p:nvSpPr>
        <p:spPr bwMode="auto">
          <a:xfrm flipV="1">
            <a:off x="670369" y="2693851"/>
            <a:ext cx="37108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9" name="Straight Connector 118"/>
          <p:cNvCxnSpPr/>
          <p:nvPr/>
        </p:nvCxnSpPr>
        <p:spPr bwMode="auto">
          <a:xfrm flipV="1">
            <a:off x="688808" y="2734490"/>
            <a:ext cx="0" cy="831670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52" name="TextBox 151"/>
          <p:cNvSpPr txBox="1"/>
          <p:nvPr/>
        </p:nvSpPr>
        <p:spPr>
          <a:xfrm>
            <a:off x="1720034" y="3597779"/>
            <a:ext cx="126842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14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9:02 am (LCRA)</a:t>
            </a:r>
            <a:endParaRPr lang="en-US" sz="700" b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7903004" y="2295345"/>
            <a:ext cx="5559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19th</a:t>
            </a:r>
            <a:endParaRPr lang="en-US" sz="1000" dirty="0"/>
          </a:p>
        </p:txBody>
      </p:sp>
      <p:sp>
        <p:nvSpPr>
          <p:cNvPr id="254" name="Oval 253"/>
          <p:cNvSpPr/>
          <p:nvPr/>
        </p:nvSpPr>
        <p:spPr bwMode="auto">
          <a:xfrm flipV="1">
            <a:off x="2688205" y="2693017"/>
            <a:ext cx="48442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5" name="Straight Connector 254"/>
          <p:cNvCxnSpPr/>
          <p:nvPr/>
        </p:nvCxnSpPr>
        <p:spPr bwMode="auto">
          <a:xfrm flipV="1">
            <a:off x="3648398" y="2734491"/>
            <a:ext cx="9521" cy="350085"/>
          </a:xfrm>
          <a:prstGeom prst="line">
            <a:avLst/>
          </a:prstGeom>
          <a:solidFill>
            <a:schemeClr val="accent1"/>
          </a:solidFill>
          <a:ln w="12700" cap="sq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56" name="Oval 255"/>
          <p:cNvSpPr/>
          <p:nvPr/>
        </p:nvSpPr>
        <p:spPr bwMode="auto">
          <a:xfrm flipV="1">
            <a:off x="3634206" y="2693017"/>
            <a:ext cx="48442" cy="45719"/>
          </a:xfrm>
          <a:prstGeom prst="ellipse">
            <a:avLst/>
          </a:prstGeom>
          <a:solidFill>
            <a:srgbClr val="0070C0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178760" y="1800088"/>
            <a:ext cx="13264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FF0000"/>
                </a:solidFill>
              </a:rPr>
              <a:t>AEP WINTER STORM WARNING THROUGH 12</a:t>
            </a:r>
            <a:r>
              <a:rPr lang="en-US" sz="700" baseline="30000" dirty="0" smtClean="0">
                <a:solidFill>
                  <a:srgbClr val="FF0000"/>
                </a:solidFill>
              </a:rPr>
              <a:t>th</a:t>
            </a:r>
            <a:r>
              <a:rPr lang="en-US" sz="700" dirty="0" smtClean="0">
                <a:solidFill>
                  <a:srgbClr val="FF0000"/>
                </a:solidFill>
              </a:rPr>
              <a:t> FOR NORTH TEXAS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414873" y="1649654"/>
            <a:ext cx="91049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Midnight on 10th</a:t>
            </a:r>
            <a:endParaRPr lang="en-US" sz="700" b="1" dirty="0"/>
          </a:p>
        </p:txBody>
      </p:sp>
      <p:grpSp>
        <p:nvGrpSpPr>
          <p:cNvPr id="262" name="Group 261"/>
          <p:cNvGrpSpPr/>
          <p:nvPr/>
        </p:nvGrpSpPr>
        <p:grpSpPr>
          <a:xfrm>
            <a:off x="354478" y="2264643"/>
            <a:ext cx="47182" cy="474927"/>
            <a:chOff x="5627370" y="2261633"/>
            <a:chExt cx="45719" cy="660817"/>
          </a:xfrm>
        </p:grpSpPr>
        <p:sp>
          <p:nvSpPr>
            <p:cNvPr id="263" name="Oval 262"/>
            <p:cNvSpPr/>
            <p:nvPr/>
          </p:nvSpPr>
          <p:spPr bwMode="auto">
            <a:xfrm>
              <a:off x="5627370" y="2876731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 cap="sq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64" name="Straight Connector 263"/>
            <p:cNvCxnSpPr/>
            <p:nvPr/>
          </p:nvCxnSpPr>
          <p:spPr bwMode="auto">
            <a:xfrm>
              <a:off x="5650087" y="2261633"/>
              <a:ext cx="0" cy="620178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265" name="TextBox 264"/>
          <p:cNvSpPr txBox="1"/>
          <p:nvPr/>
        </p:nvSpPr>
        <p:spPr>
          <a:xfrm>
            <a:off x="7458311" y="1974647"/>
            <a:ext cx="11911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FF0000"/>
                </a:solidFill>
              </a:rPr>
              <a:t>NORMAL CONDITIONS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7780096" y="1835615"/>
            <a:ext cx="59065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10:35 am</a:t>
            </a:r>
            <a:endParaRPr lang="en-US" sz="700" b="1" dirty="0"/>
          </a:p>
        </p:txBody>
      </p:sp>
      <p:grpSp>
        <p:nvGrpSpPr>
          <p:cNvPr id="267" name="Group 266"/>
          <p:cNvGrpSpPr/>
          <p:nvPr/>
        </p:nvGrpSpPr>
        <p:grpSpPr>
          <a:xfrm>
            <a:off x="7967282" y="2236951"/>
            <a:ext cx="47182" cy="474927"/>
            <a:chOff x="5627370" y="2261633"/>
            <a:chExt cx="45719" cy="660817"/>
          </a:xfrm>
        </p:grpSpPr>
        <p:sp>
          <p:nvSpPr>
            <p:cNvPr id="268" name="Oval 267"/>
            <p:cNvSpPr/>
            <p:nvPr/>
          </p:nvSpPr>
          <p:spPr bwMode="auto">
            <a:xfrm>
              <a:off x="5627370" y="2876731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 cap="sq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69" name="Straight Connector 268"/>
            <p:cNvCxnSpPr/>
            <p:nvPr/>
          </p:nvCxnSpPr>
          <p:spPr bwMode="auto">
            <a:xfrm>
              <a:off x="5650087" y="2261633"/>
              <a:ext cx="0" cy="620178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270" name="TextBox 269"/>
          <p:cNvSpPr txBox="1"/>
          <p:nvPr/>
        </p:nvSpPr>
        <p:spPr>
          <a:xfrm>
            <a:off x="1621751" y="1846838"/>
            <a:ext cx="14700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FF0000"/>
                </a:solidFill>
              </a:rPr>
              <a:t>AEP WINTER STORM WARNING THROUGH 15</a:t>
            </a:r>
            <a:r>
              <a:rPr lang="en-US" sz="700" baseline="30000" dirty="0" smtClean="0">
                <a:solidFill>
                  <a:srgbClr val="FF0000"/>
                </a:solidFill>
              </a:rPr>
              <a:t>th</a:t>
            </a:r>
            <a:r>
              <a:rPr lang="en-US" sz="700" dirty="0" smtClean="0">
                <a:solidFill>
                  <a:srgbClr val="FF0000"/>
                </a:solidFill>
              </a:rPr>
              <a:t> FOR ENTIRE ETT TERRITORY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2042205" y="1701050"/>
            <a:ext cx="59308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Midnight</a:t>
            </a:r>
            <a:endParaRPr lang="en-US" sz="700" b="1" dirty="0"/>
          </a:p>
        </p:txBody>
      </p:sp>
      <p:grpSp>
        <p:nvGrpSpPr>
          <p:cNvPr id="272" name="Group 271"/>
          <p:cNvGrpSpPr/>
          <p:nvPr/>
        </p:nvGrpSpPr>
        <p:grpSpPr>
          <a:xfrm>
            <a:off x="2300142" y="2235055"/>
            <a:ext cx="47182" cy="474927"/>
            <a:chOff x="5627370" y="2261633"/>
            <a:chExt cx="45719" cy="660817"/>
          </a:xfrm>
        </p:grpSpPr>
        <p:sp>
          <p:nvSpPr>
            <p:cNvPr id="273" name="Oval 272"/>
            <p:cNvSpPr/>
            <p:nvPr/>
          </p:nvSpPr>
          <p:spPr bwMode="auto">
            <a:xfrm>
              <a:off x="5627370" y="2876731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 cap="sq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74" name="Straight Connector 273"/>
            <p:cNvCxnSpPr/>
            <p:nvPr/>
          </p:nvCxnSpPr>
          <p:spPr bwMode="auto">
            <a:xfrm>
              <a:off x="5650087" y="2261633"/>
              <a:ext cx="0" cy="620178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276" name="TextBox 275"/>
          <p:cNvSpPr txBox="1"/>
          <p:nvPr/>
        </p:nvSpPr>
        <p:spPr>
          <a:xfrm>
            <a:off x="3305203" y="3164838"/>
            <a:ext cx="11829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15</a:t>
            </a:r>
            <a:r>
              <a:rPr lang="en-US" sz="700" b="1" baseline="30000" dirty="0" smtClean="0"/>
              <a:t>th</a:t>
            </a:r>
            <a:r>
              <a:rPr lang="en-US" sz="700" b="1" dirty="0" smtClean="0"/>
              <a:t> 7:48 AM (3.5 days)</a:t>
            </a:r>
            <a:endParaRPr lang="en-US" sz="700" b="1" dirty="0"/>
          </a:p>
        </p:txBody>
      </p:sp>
      <p:grpSp>
        <p:nvGrpSpPr>
          <p:cNvPr id="80" name="Group 79"/>
          <p:cNvGrpSpPr/>
          <p:nvPr/>
        </p:nvGrpSpPr>
        <p:grpSpPr>
          <a:xfrm>
            <a:off x="6482451" y="2225763"/>
            <a:ext cx="47182" cy="474927"/>
            <a:chOff x="5627370" y="2261633"/>
            <a:chExt cx="45719" cy="660817"/>
          </a:xfrm>
        </p:grpSpPr>
        <p:sp>
          <p:nvSpPr>
            <p:cNvPr id="81" name="Oval 80"/>
            <p:cNvSpPr/>
            <p:nvPr/>
          </p:nvSpPr>
          <p:spPr bwMode="auto">
            <a:xfrm>
              <a:off x="5627370" y="2876731"/>
              <a:ext cx="45719" cy="45719"/>
            </a:xfrm>
            <a:prstGeom prst="ellipse">
              <a:avLst/>
            </a:prstGeom>
            <a:solidFill>
              <a:srgbClr val="FF0000"/>
            </a:solidFill>
            <a:ln w="12700" cap="sq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82" name="Straight Connector 81"/>
            <p:cNvCxnSpPr/>
            <p:nvPr/>
          </p:nvCxnSpPr>
          <p:spPr bwMode="auto">
            <a:xfrm>
              <a:off x="5650087" y="2261633"/>
              <a:ext cx="0" cy="620178"/>
            </a:xfrm>
            <a:prstGeom prst="line">
              <a:avLst/>
            </a:prstGeom>
            <a:solidFill>
              <a:schemeClr val="accent1"/>
            </a:solidFill>
            <a:ln w="12700" cap="sq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83" name="TextBox 82"/>
          <p:cNvSpPr txBox="1"/>
          <p:nvPr/>
        </p:nvSpPr>
        <p:spPr>
          <a:xfrm>
            <a:off x="5620832" y="1803504"/>
            <a:ext cx="17243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smtClean="0">
                <a:solidFill>
                  <a:srgbClr val="FF0000"/>
                </a:solidFill>
              </a:rPr>
              <a:t>AEP WINTER STORM WARNING THROUGH 18</a:t>
            </a:r>
            <a:r>
              <a:rPr lang="en-US" sz="700" baseline="30000" dirty="0" smtClean="0">
                <a:solidFill>
                  <a:srgbClr val="FF0000"/>
                </a:solidFill>
              </a:rPr>
              <a:t>th</a:t>
            </a:r>
            <a:r>
              <a:rPr lang="en-US" sz="700" dirty="0" smtClean="0">
                <a:solidFill>
                  <a:srgbClr val="FF0000"/>
                </a:solidFill>
              </a:rPr>
              <a:t> FOR CENTRAL AND WEST TEXAS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207923" y="1674621"/>
            <a:ext cx="59065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/>
              <a:t>3:00 am</a:t>
            </a:r>
            <a:endParaRPr lang="en-US" sz="700" b="1" dirty="0"/>
          </a:p>
        </p:txBody>
      </p:sp>
    </p:spTree>
    <p:extLst>
      <p:ext uri="{BB962C8B-B14F-4D97-AF65-F5344CB8AC3E}">
        <p14:creationId xmlns:p14="http://schemas.microsoft.com/office/powerpoint/2010/main" val="238171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altLang="en-US" smtClean="0"/>
              <a:t>ETT 2021 Budget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39272019-5039-4715-9733-982926064A6F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65" y="5799"/>
            <a:ext cx="9010669" cy="684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0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5915"/>
            <a:ext cx="8229600" cy="1139825"/>
          </a:xfrm>
        </p:spPr>
        <p:txBody>
          <a:bodyPr/>
          <a:lstStyle/>
          <a:p>
            <a:r>
              <a:rPr lang="en-US" dirty="0" smtClean="0"/>
              <a:t>Current Schedule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39272019-5039-4715-9733-982926064A6F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1211" y="4504007"/>
            <a:ext cx="632637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CC – Clear Crossing</a:t>
            </a:r>
          </a:p>
          <a:p>
            <a:r>
              <a:rPr lang="en-US" sz="1400" dirty="0" smtClean="0"/>
              <a:t>WS – West </a:t>
            </a:r>
            <a:r>
              <a:rPr lang="en-US" sz="1400" dirty="0" err="1" smtClean="0"/>
              <a:t>Shakelford</a:t>
            </a:r>
            <a:endParaRPr lang="en-US" sz="1400" dirty="0" smtClean="0"/>
          </a:p>
          <a:p>
            <a:r>
              <a:rPr lang="en-US" sz="1400" dirty="0" smtClean="0"/>
              <a:t>EC – Edith Clarke</a:t>
            </a:r>
          </a:p>
          <a:p>
            <a:r>
              <a:rPr lang="en-US" sz="1400" dirty="0" smtClean="0"/>
              <a:t>T – Tesla</a:t>
            </a:r>
          </a:p>
          <a:p>
            <a:endParaRPr lang="en-US" sz="1400" dirty="0" smtClean="0"/>
          </a:p>
          <a:p>
            <a:r>
              <a:rPr lang="en-US" sz="1400" dirty="0" smtClean="0"/>
              <a:t>*Edith Clarke – Clear Crossing outages are bifurcated to allow generation output during inspections</a:t>
            </a:r>
            <a:endParaRPr lang="en-US" sz="14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7" y="1306643"/>
            <a:ext cx="9041168" cy="2435208"/>
          </a:xfrm>
        </p:spPr>
      </p:pic>
      <p:sp>
        <p:nvSpPr>
          <p:cNvPr id="3" name="TextBox 2"/>
          <p:cNvSpPr txBox="1"/>
          <p:nvPr/>
        </p:nvSpPr>
        <p:spPr>
          <a:xfrm rot="5400000">
            <a:off x="6312826" y="3021792"/>
            <a:ext cx="10750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Thanksgiving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5400000">
            <a:off x="3886199" y="2875631"/>
            <a:ext cx="6303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In-service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1684030" y="2888679"/>
            <a:ext cx="6303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In-service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20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Productivity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39272019-5039-4715-9733-982926064A6F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B65B0203-AE43-499C-B2E8-05A5D971EE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751211"/>
              </p:ext>
            </p:extLst>
          </p:nvPr>
        </p:nvGraphicFramePr>
        <p:xfrm>
          <a:off x="0" y="1715588"/>
          <a:ext cx="9144000" cy="3466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29051" y="2908662"/>
            <a:ext cx="11320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Winter Storm Uri</a:t>
            </a:r>
            <a:endParaRPr lang="en-US" sz="10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5129349" y="3143794"/>
            <a:ext cx="191588" cy="304800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804160" y="3296194"/>
            <a:ext cx="882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New Year </a:t>
            </a:r>
          </a:p>
          <a:p>
            <a:pPr algn="ctr"/>
            <a:r>
              <a:rPr lang="en-US" sz="1000" dirty="0" smtClean="0"/>
              <a:t>Break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0666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Discussion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6691"/>
            <a:ext cx="8229600" cy="4530725"/>
          </a:xfrm>
        </p:spPr>
        <p:txBody>
          <a:bodyPr/>
          <a:lstStyle/>
          <a:p>
            <a:r>
              <a:rPr lang="en-US" sz="2800" dirty="0" smtClean="0"/>
              <a:t>2022 and Beyond Tentative Plan</a:t>
            </a:r>
          </a:p>
          <a:p>
            <a:r>
              <a:rPr lang="en-US" sz="2800" dirty="0" smtClean="0"/>
              <a:t>Additional Capacity Efforts</a:t>
            </a:r>
          </a:p>
          <a:p>
            <a:pPr lvl="1"/>
            <a:r>
              <a:rPr lang="en-US" sz="2400" dirty="0" smtClean="0"/>
              <a:t>Network upgrades for GTC’s (all economic)</a:t>
            </a:r>
          </a:p>
          <a:p>
            <a:pPr lvl="1"/>
            <a:r>
              <a:rPr lang="en-US" sz="2400" dirty="0" smtClean="0"/>
              <a:t>New technology to reduce impedance, congestion, other issues</a:t>
            </a:r>
          </a:p>
          <a:p>
            <a:r>
              <a:rPr lang="en-US" sz="2800" dirty="0" smtClean="0"/>
              <a:t>Accountability issues to address in Texas</a:t>
            </a:r>
          </a:p>
          <a:p>
            <a:pPr lvl="1"/>
            <a:r>
              <a:rPr lang="en-US" sz="2400" dirty="0" smtClean="0"/>
              <a:t>Winterization certification/planning/additional work</a:t>
            </a:r>
          </a:p>
          <a:p>
            <a:pPr lvl="1"/>
            <a:r>
              <a:rPr lang="en-US" sz="2400" dirty="0" smtClean="0"/>
              <a:t>Storm quick response performance plan</a:t>
            </a:r>
          </a:p>
          <a:p>
            <a:pPr lvl="1"/>
            <a:r>
              <a:rPr lang="en-US" sz="2400" dirty="0" smtClean="0"/>
              <a:t>Transmission line availability (99.95%)</a:t>
            </a:r>
          </a:p>
          <a:p>
            <a:pPr lvl="2"/>
            <a:r>
              <a:rPr lang="en-US" sz="2000" dirty="0" smtClean="0"/>
              <a:t>1.00 –[(hours out x miles) / (1852 circuit miles x 8760 </a:t>
            </a:r>
            <a:r>
              <a:rPr lang="en-US" sz="2000" dirty="0" err="1" smtClean="0"/>
              <a:t>hrs</a:t>
            </a:r>
            <a:r>
              <a:rPr lang="en-US" sz="2000" dirty="0" smtClean="0"/>
              <a:t>)]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EC35F7EF-262C-4453-BF75-88F98AB40DFB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17867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8">
      <a:dk1>
        <a:srgbClr val="000000"/>
      </a:dk1>
      <a:lt1>
        <a:srgbClr val="FFFFFF"/>
      </a:lt1>
      <a:dk2>
        <a:srgbClr val="CC0000"/>
      </a:dk2>
      <a:lt2>
        <a:srgbClr val="666699"/>
      </a:lt2>
      <a:accent1>
        <a:srgbClr val="808080"/>
      </a:accent1>
      <a:accent2>
        <a:srgbClr val="999933"/>
      </a:accent2>
      <a:accent3>
        <a:srgbClr val="FFFFFF"/>
      </a:accent3>
      <a:accent4>
        <a:srgbClr val="000000"/>
      </a:accent4>
      <a:accent5>
        <a:srgbClr val="C0C0C0"/>
      </a:accent5>
      <a:accent6>
        <a:srgbClr val="8A8A2D"/>
      </a:accent6>
      <a:hlink>
        <a:srgbClr val="4C6D80"/>
      </a:hlink>
      <a:folHlink>
        <a:srgbClr val="B2B2B2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e9c0b8d7-bdb4-4fd3-b62a-f50327aaefce" origin="defaultValue">
  <element uid="936e22d5-45a7-4cb7-95ab-1aa8c7c88789" value=""/>
</sisl>
</file>

<file path=customXml/itemProps1.xml><?xml version="1.0" encoding="utf-8"?>
<ds:datastoreItem xmlns:ds="http://schemas.openxmlformats.org/officeDocument/2006/customXml" ds:itemID="{B59D8DEF-816B-4AE1-BF9B-4C3FFAE7D54D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2353</TotalTime>
  <Words>463</Words>
  <Application>Microsoft Office PowerPoint</Application>
  <PresentationFormat>On-screen Show (4:3)</PresentationFormat>
  <Paragraphs>101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Wingdings</vt:lpstr>
      <vt:lpstr>Edge</vt:lpstr>
      <vt:lpstr>2021 Update on ETT CREZ Outages</vt:lpstr>
      <vt:lpstr>Agenda</vt:lpstr>
      <vt:lpstr>Timeline of ETT Asset Outages All 345kV lines returned to service prior to Feb 11th </vt:lpstr>
      <vt:lpstr>PowerPoint Presentation</vt:lpstr>
      <vt:lpstr>Current Schedule</vt:lpstr>
      <vt:lpstr>Current Productivity</vt:lpstr>
      <vt:lpstr>Other Discussion Items</vt:lpstr>
    </vt:vector>
  </TitlesOfParts>
  <Company>American Electric Power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 M Fox</dc:creator>
  <cp:keywords/>
  <cp:lastModifiedBy>Gonzales, David</cp:lastModifiedBy>
  <cp:revision>54</cp:revision>
  <dcterms:created xsi:type="dcterms:W3CDTF">2021-02-23T15:46:27Z</dcterms:created>
  <dcterms:modified xsi:type="dcterms:W3CDTF">2021-04-19T13:36:30Z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f92cd5c5-881e-4937-ab8a-d8d84319ef03</vt:lpwstr>
  </property>
  <property fmtid="{D5CDD505-2E9C-101B-9397-08002B2CF9AE}" pid="3" name="bjDocumentLabelXML">
    <vt:lpwstr>&lt;?xml version="1.0" encoding="us-ascii"?&gt;&lt;sisl xmlns:xsi="http://www.w3.org/2001/XMLSchema-instance" xmlns:xsd="http://www.w3.org/2001/XMLSchema" sislVersion="0" policy="e9c0b8d7-bdb4-4fd3-b62a-f50327aaefce" origin="defaultValue" xmlns="http://www.boldonj</vt:lpwstr>
  </property>
  <property fmtid="{D5CDD505-2E9C-101B-9397-08002B2CF9AE}" pid="4" name="bjDocumentLabelXML-0">
    <vt:lpwstr>ames.com/2008/01/sie/internal/label"&gt;&lt;element uid="936e22d5-45a7-4cb7-95ab-1aa8c7c88789" value="" /&gt;&lt;/sisl&gt;</vt:lpwstr>
  </property>
  <property fmtid="{D5CDD505-2E9C-101B-9397-08002B2CF9AE}" pid="5" name="bjDocumentSecurityLabel">
    <vt:lpwstr>Uncategorized</vt:lpwstr>
  </property>
  <property fmtid="{D5CDD505-2E9C-101B-9397-08002B2CF9AE}" pid="6" name="bjSaver">
    <vt:lpwstr>GuAwA5iolyCjP/30o9FB24oI7WY0nNyZ</vt:lpwstr>
  </property>
</Properties>
</file>