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82" r:id="rId8"/>
    <p:sldId id="283" r:id="rId9"/>
    <p:sldId id="333" r:id="rId10"/>
    <p:sldId id="339" r:id="rId11"/>
    <p:sldId id="348" r:id="rId12"/>
    <p:sldId id="345" r:id="rId13"/>
    <p:sldId id="346" r:id="rId14"/>
    <p:sldId id="347" r:id="rId15"/>
    <p:sldId id="337" r:id="rId16"/>
    <p:sldId id="349" r:id="rId17"/>
    <p:sldId id="350" r:id="rId18"/>
    <p:sldId id="35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86" d="100"/>
          <a:sy n="86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RENA_Dec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RENA_Dec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RENA_Dec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RENA_Jan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RENA_Jan_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122020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122020_crrba_plo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012020_crrba_plo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4\012020_crrba_plo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Monthly!$P$3:$P$27</c:f>
              <c:strCache>
                <c:ptCount val="25"/>
                <c:pt idx="0">
                  <c:v>2019_1</c:v>
                </c:pt>
                <c:pt idx="1">
                  <c:v>2019_2</c:v>
                </c:pt>
                <c:pt idx="2">
                  <c:v>2019_3</c:v>
                </c:pt>
                <c:pt idx="3">
                  <c:v>2019_4</c:v>
                </c:pt>
                <c:pt idx="4">
                  <c:v>2019_5</c:v>
                </c:pt>
                <c:pt idx="5">
                  <c:v>2019_6</c:v>
                </c:pt>
                <c:pt idx="6">
                  <c:v>2019_7</c:v>
                </c:pt>
                <c:pt idx="7">
                  <c:v>2019_8</c:v>
                </c:pt>
                <c:pt idx="8">
                  <c:v>2019_9</c:v>
                </c:pt>
                <c:pt idx="9">
                  <c:v>2019_10</c:v>
                </c:pt>
                <c:pt idx="10">
                  <c:v>2019_11</c:v>
                </c:pt>
                <c:pt idx="11">
                  <c:v>2019_12</c:v>
                </c:pt>
                <c:pt idx="12">
                  <c:v>2020_1</c:v>
                </c:pt>
                <c:pt idx="13">
                  <c:v>2020_2</c:v>
                </c:pt>
                <c:pt idx="14">
                  <c:v>2020_3</c:v>
                </c:pt>
                <c:pt idx="15">
                  <c:v>2020_4</c:v>
                </c:pt>
                <c:pt idx="16">
                  <c:v>2020_5</c:v>
                </c:pt>
                <c:pt idx="17">
                  <c:v>2020_6</c:v>
                </c:pt>
                <c:pt idx="18">
                  <c:v>2020_7</c:v>
                </c:pt>
                <c:pt idx="19">
                  <c:v>2020_8</c:v>
                </c:pt>
                <c:pt idx="20">
                  <c:v>2020_9</c:v>
                </c:pt>
                <c:pt idx="21">
                  <c:v>2020_10</c:v>
                </c:pt>
                <c:pt idx="22">
                  <c:v>2020_11</c:v>
                </c:pt>
                <c:pt idx="23">
                  <c:v>2020_12</c:v>
                </c:pt>
                <c:pt idx="24">
                  <c:v>2021_1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2058297.53</c:v>
                </c:pt>
                <c:pt idx="1">
                  <c:v>3727816.2199999997</c:v>
                </c:pt>
                <c:pt idx="2">
                  <c:v>13403094.869999999</c:v>
                </c:pt>
                <c:pt idx="3">
                  <c:v>8685081.620000001</c:v>
                </c:pt>
                <c:pt idx="4">
                  <c:v>5757657.9299999997</c:v>
                </c:pt>
                <c:pt idx="5">
                  <c:v>1258274.4200000002</c:v>
                </c:pt>
                <c:pt idx="6">
                  <c:v>889736.46000000008</c:v>
                </c:pt>
                <c:pt idx="7">
                  <c:v>2689013.3</c:v>
                </c:pt>
                <c:pt idx="8">
                  <c:v>6604.220000000525</c:v>
                </c:pt>
                <c:pt idx="9">
                  <c:v>5782591.5900000045</c:v>
                </c:pt>
                <c:pt idx="10">
                  <c:v>-5054952.3899999987</c:v>
                </c:pt>
                <c:pt idx="11">
                  <c:v>9942188.320000004</c:v>
                </c:pt>
                <c:pt idx="12">
                  <c:v>6398653.7600000007</c:v>
                </c:pt>
                <c:pt idx="13">
                  <c:v>7591379.410000002</c:v>
                </c:pt>
                <c:pt idx="14">
                  <c:v>26975003.069999997</c:v>
                </c:pt>
                <c:pt idx="15">
                  <c:v>2782950.2200000007</c:v>
                </c:pt>
                <c:pt idx="16">
                  <c:v>14204605.040000008</c:v>
                </c:pt>
                <c:pt idx="17">
                  <c:v>-295501.83</c:v>
                </c:pt>
                <c:pt idx="18">
                  <c:v>1374127.76</c:v>
                </c:pt>
                <c:pt idx="19">
                  <c:v>-13329665.039999999</c:v>
                </c:pt>
                <c:pt idx="20">
                  <c:v>5265833.459999999</c:v>
                </c:pt>
                <c:pt idx="21">
                  <c:v>-2877549.6700000004</c:v>
                </c:pt>
                <c:pt idx="22">
                  <c:v>22353893.710000001</c:v>
                </c:pt>
                <c:pt idx="23">
                  <c:v>5143463.9799999986</c:v>
                </c:pt>
                <c:pt idx="24">
                  <c:v>5417539.830000001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3404248"/>
        <c:axId val="633406208"/>
      </c:barChart>
      <c:catAx>
        <c:axId val="63340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06208"/>
        <c:crosses val="autoZero"/>
        <c:auto val="1"/>
        <c:lblAlgn val="ctr"/>
        <c:lblOffset val="100"/>
        <c:tickLblSkip val="3"/>
        <c:noMultiLvlLbl val="0"/>
      </c:catAx>
      <c:valAx>
        <c:axId val="63340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0424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Dec_RENA!$I$1</c:f>
              <c:strCache>
                <c:ptCount val="1"/>
                <c:pt idx="0">
                  <c:v>sum_rent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Dec_RENA!$H$2:$H$32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Dec_RENA!$I$2:$I$32</c:f>
              <c:numCache>
                <c:formatCode>#,##0.00</c:formatCode>
                <c:ptCount val="31"/>
                <c:pt idx="0">
                  <c:v>5026517.0269999998</c:v>
                </c:pt>
                <c:pt idx="1">
                  <c:v>10197363.120999999</c:v>
                </c:pt>
                <c:pt idx="2">
                  <c:v>10406678.425000001</c:v>
                </c:pt>
                <c:pt idx="3">
                  <c:v>416646.06056999997</c:v>
                </c:pt>
                <c:pt idx="4">
                  <c:v>4485363.5575000001</c:v>
                </c:pt>
                <c:pt idx="5">
                  <c:v>3922122.6871000002</c:v>
                </c:pt>
                <c:pt idx="6">
                  <c:v>2771574.5567999999</c:v>
                </c:pt>
                <c:pt idx="7">
                  <c:v>611407.43952999997</c:v>
                </c:pt>
                <c:pt idx="8">
                  <c:v>1648929.6765000001</c:v>
                </c:pt>
                <c:pt idx="9">
                  <c:v>2813666.0860000001</c:v>
                </c:pt>
                <c:pt idx="10">
                  <c:v>993510.18882000004</c:v>
                </c:pt>
                <c:pt idx="11">
                  <c:v>653662.31735999999</c:v>
                </c:pt>
                <c:pt idx="12">
                  <c:v>6050280.5854000002</c:v>
                </c:pt>
                <c:pt idx="13">
                  <c:v>5732453.6990999999</c:v>
                </c:pt>
                <c:pt idx="14">
                  <c:v>5029079.5060999999</c:v>
                </c:pt>
                <c:pt idx="15">
                  <c:v>1490306.3711000001</c:v>
                </c:pt>
                <c:pt idx="16">
                  <c:v>3233946.7127999999</c:v>
                </c:pt>
                <c:pt idx="17">
                  <c:v>7259020.2076000003</c:v>
                </c:pt>
                <c:pt idx="18">
                  <c:v>477571.41680000001</c:v>
                </c:pt>
                <c:pt idx="19">
                  <c:v>807974.97814000002</c:v>
                </c:pt>
                <c:pt idx="20">
                  <c:v>153952.38102999999</c:v>
                </c:pt>
                <c:pt idx="21">
                  <c:v>3326031.0690000001</c:v>
                </c:pt>
                <c:pt idx="22">
                  <c:v>3874604.5991000002</c:v>
                </c:pt>
                <c:pt idx="23">
                  <c:v>2934241.9744000002</c:v>
                </c:pt>
                <c:pt idx="24">
                  <c:v>1054472.2196</c:v>
                </c:pt>
                <c:pt idx="25">
                  <c:v>2594327.5488</c:v>
                </c:pt>
                <c:pt idx="26">
                  <c:v>1613629.4125999999</c:v>
                </c:pt>
                <c:pt idx="27">
                  <c:v>1817084.0478000001</c:v>
                </c:pt>
                <c:pt idx="28">
                  <c:v>3439675.1571</c:v>
                </c:pt>
                <c:pt idx="29">
                  <c:v>2319222.9131999998</c:v>
                </c:pt>
                <c:pt idx="30">
                  <c:v>2146877.3613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3419536"/>
        <c:axId val="633417184"/>
      </c:areaChart>
      <c:barChart>
        <c:barDir val="col"/>
        <c:grouping val="clustered"/>
        <c:varyColors val="0"/>
        <c:ser>
          <c:idx val="1"/>
          <c:order val="1"/>
          <c:tx>
            <c:strRef>
              <c:f>Dec_RENA!$J$1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Dec_RENA!$H$2:$H$32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Dec_RENA!$J$2:$J$32</c:f>
              <c:numCache>
                <c:formatCode>#,##0.00</c:formatCode>
                <c:ptCount val="31"/>
                <c:pt idx="0">
                  <c:v>286196.53999999998</c:v>
                </c:pt>
                <c:pt idx="1">
                  <c:v>568497.43999999994</c:v>
                </c:pt>
                <c:pt idx="2">
                  <c:v>831421.35</c:v>
                </c:pt>
                <c:pt idx="3">
                  <c:v>-104427.1</c:v>
                </c:pt>
                <c:pt idx="4">
                  <c:v>747904.72</c:v>
                </c:pt>
                <c:pt idx="5">
                  <c:v>553852.21</c:v>
                </c:pt>
                <c:pt idx="6">
                  <c:v>-78510.820000000007</c:v>
                </c:pt>
                <c:pt idx="7">
                  <c:v>-4038.47</c:v>
                </c:pt>
                <c:pt idx="8">
                  <c:v>-15474.87</c:v>
                </c:pt>
                <c:pt idx="9">
                  <c:v>-59837.67</c:v>
                </c:pt>
                <c:pt idx="10">
                  <c:v>-37823.15</c:v>
                </c:pt>
                <c:pt idx="11">
                  <c:v>10477.26</c:v>
                </c:pt>
                <c:pt idx="12">
                  <c:v>1267391.8400000001</c:v>
                </c:pt>
                <c:pt idx="13">
                  <c:v>233007.27</c:v>
                </c:pt>
                <c:pt idx="14">
                  <c:v>213341.3</c:v>
                </c:pt>
                <c:pt idx="15">
                  <c:v>150823.43</c:v>
                </c:pt>
                <c:pt idx="16">
                  <c:v>99151.64</c:v>
                </c:pt>
                <c:pt idx="17">
                  <c:v>58883.1</c:v>
                </c:pt>
                <c:pt idx="18">
                  <c:v>13328.16</c:v>
                </c:pt>
                <c:pt idx="19">
                  <c:v>18972.52</c:v>
                </c:pt>
                <c:pt idx="20">
                  <c:v>-10471.76</c:v>
                </c:pt>
                <c:pt idx="21">
                  <c:v>-56542.94</c:v>
                </c:pt>
                <c:pt idx="22">
                  <c:v>39982.559999999998</c:v>
                </c:pt>
                <c:pt idx="23">
                  <c:v>122223.87</c:v>
                </c:pt>
                <c:pt idx="24">
                  <c:v>4594.8599999999997</c:v>
                </c:pt>
                <c:pt idx="25">
                  <c:v>65264.37</c:v>
                </c:pt>
                <c:pt idx="26">
                  <c:v>62186.61</c:v>
                </c:pt>
                <c:pt idx="27">
                  <c:v>-43359.61</c:v>
                </c:pt>
                <c:pt idx="28">
                  <c:v>2289.25</c:v>
                </c:pt>
                <c:pt idx="29">
                  <c:v>49511.54</c:v>
                </c:pt>
                <c:pt idx="30">
                  <c:v>154648.53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3405032"/>
        <c:axId val="633405816"/>
      </c:barChart>
      <c:catAx>
        <c:axId val="6334050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05816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633405816"/>
        <c:scaling>
          <c:orientation val="minMax"/>
          <c:max val="2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05032"/>
        <c:crosses val="autoZero"/>
        <c:crossBetween val="between"/>
        <c:majorUnit val="1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633417184"/>
        <c:scaling>
          <c:orientation val="minMax"/>
          <c:max val="12000000"/>
          <c:min val="0"/>
        </c:scaling>
        <c:delete val="0"/>
        <c:axPos val="r"/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19536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63341953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633417184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Estimated DAM </a:t>
            </a:r>
            <a:r>
              <a:rPr lang="en-US" sz="1400" b="1" i="0" baseline="0">
                <a:effectLst/>
              </a:rPr>
              <a:t>oversold</a:t>
            </a:r>
            <a:r>
              <a:rPr lang="en-US" sz="1800" b="1" i="0" baseline="0">
                <a:effectLst/>
              </a:rPr>
              <a:t> vs RENA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Dec_RENA!$J$1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Dec_RENA!$H$2:$H$32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Dec_RENA!$J$2:$J$32</c:f>
              <c:numCache>
                <c:formatCode>#,##0.00</c:formatCode>
                <c:ptCount val="31"/>
                <c:pt idx="0">
                  <c:v>286196.53999999998</c:v>
                </c:pt>
                <c:pt idx="1">
                  <c:v>568497.43999999994</c:v>
                </c:pt>
                <c:pt idx="2">
                  <c:v>831421.35</c:v>
                </c:pt>
                <c:pt idx="3">
                  <c:v>-104427.1</c:v>
                </c:pt>
                <c:pt idx="4">
                  <c:v>747904.72</c:v>
                </c:pt>
                <c:pt idx="5">
                  <c:v>553852.21</c:v>
                </c:pt>
                <c:pt idx="6">
                  <c:v>-78510.820000000007</c:v>
                </c:pt>
                <c:pt idx="7">
                  <c:v>-4038.47</c:v>
                </c:pt>
                <c:pt idx="8">
                  <c:v>-15474.87</c:v>
                </c:pt>
                <c:pt idx="9">
                  <c:v>-59837.67</c:v>
                </c:pt>
                <c:pt idx="10">
                  <c:v>-37823.15</c:v>
                </c:pt>
                <c:pt idx="11">
                  <c:v>10477.26</c:v>
                </c:pt>
                <c:pt idx="12">
                  <c:v>1267391.8400000001</c:v>
                </c:pt>
                <c:pt idx="13">
                  <c:v>233007.27</c:v>
                </c:pt>
                <c:pt idx="14">
                  <c:v>213341.3</c:v>
                </c:pt>
                <c:pt idx="15">
                  <c:v>150823.43</c:v>
                </c:pt>
                <c:pt idx="16">
                  <c:v>99151.64</c:v>
                </c:pt>
                <c:pt idx="17">
                  <c:v>58883.1</c:v>
                </c:pt>
                <c:pt idx="18">
                  <c:v>13328.16</c:v>
                </c:pt>
                <c:pt idx="19">
                  <c:v>18972.52</c:v>
                </c:pt>
                <c:pt idx="20">
                  <c:v>-10471.76</c:v>
                </c:pt>
                <c:pt idx="21">
                  <c:v>-56542.94</c:v>
                </c:pt>
                <c:pt idx="22">
                  <c:v>39982.559999999998</c:v>
                </c:pt>
                <c:pt idx="23">
                  <c:v>122223.87</c:v>
                </c:pt>
                <c:pt idx="24">
                  <c:v>4594.8599999999997</c:v>
                </c:pt>
                <c:pt idx="25">
                  <c:v>65264.37</c:v>
                </c:pt>
                <c:pt idx="26">
                  <c:v>62186.61</c:v>
                </c:pt>
                <c:pt idx="27">
                  <c:v>-43359.61</c:v>
                </c:pt>
                <c:pt idx="28">
                  <c:v>2289.25</c:v>
                </c:pt>
                <c:pt idx="29">
                  <c:v>49511.54</c:v>
                </c:pt>
                <c:pt idx="30">
                  <c:v>154648.53</c:v>
                </c:pt>
              </c:numCache>
            </c:numRef>
          </c:val>
        </c:ser>
        <c:ser>
          <c:idx val="1"/>
          <c:order val="1"/>
          <c:tx>
            <c:strRef>
              <c:f>Dec_RENA!$L$1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Dec_RENA!$H$2:$H$32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Dec_RENA!$L$2:$L$32</c:f>
              <c:numCache>
                <c:formatCode>#,##0.0</c:formatCode>
                <c:ptCount val="31"/>
                <c:pt idx="0">
                  <c:v>355583.58506227907</c:v>
                </c:pt>
                <c:pt idx="1">
                  <c:v>47004.793890292975</c:v>
                </c:pt>
                <c:pt idx="2">
                  <c:v>146361.62109720297</c:v>
                </c:pt>
                <c:pt idx="3">
                  <c:v>-140808.92885307001</c:v>
                </c:pt>
                <c:pt idx="4">
                  <c:v>62925.796855810004</c:v>
                </c:pt>
                <c:pt idx="5">
                  <c:v>89124.767656099895</c:v>
                </c:pt>
                <c:pt idx="6">
                  <c:v>-322689.97716500005</c:v>
                </c:pt>
                <c:pt idx="7">
                  <c:v>-34238.932382379993</c:v>
                </c:pt>
                <c:pt idx="8">
                  <c:v>12313.471290619102</c:v>
                </c:pt>
                <c:pt idx="9">
                  <c:v>-13291.323841191002</c:v>
                </c:pt>
                <c:pt idx="10">
                  <c:v>-8305.2427457205031</c:v>
                </c:pt>
                <c:pt idx="11">
                  <c:v>25776.983259459997</c:v>
                </c:pt>
                <c:pt idx="12">
                  <c:v>440969.47225118603</c:v>
                </c:pt>
                <c:pt idx="13">
                  <c:v>-19948.494230156</c:v>
                </c:pt>
                <c:pt idx="14">
                  <c:v>-145211.077859932</c:v>
                </c:pt>
                <c:pt idx="15">
                  <c:v>185708.82004157893</c:v>
                </c:pt>
                <c:pt idx="16">
                  <c:v>106324.59016068799</c:v>
                </c:pt>
                <c:pt idx="17">
                  <c:v>-78605.007229676557</c:v>
                </c:pt>
                <c:pt idx="18">
                  <c:v>15558.053448408999</c:v>
                </c:pt>
                <c:pt idx="19">
                  <c:v>38971.271967389992</c:v>
                </c:pt>
                <c:pt idx="20">
                  <c:v>-9798.7144462495999</c:v>
                </c:pt>
                <c:pt idx="21">
                  <c:v>158025.66704899931</c:v>
                </c:pt>
                <c:pt idx="22">
                  <c:v>191574.44534355198</c:v>
                </c:pt>
                <c:pt idx="23">
                  <c:v>65529.935433339997</c:v>
                </c:pt>
                <c:pt idx="24">
                  <c:v>-585209.82137729996</c:v>
                </c:pt>
                <c:pt idx="25">
                  <c:v>141752.30049022395</c:v>
                </c:pt>
                <c:pt idx="26">
                  <c:v>-3661.4907426190025</c:v>
                </c:pt>
                <c:pt idx="27">
                  <c:v>-153122.23835640901</c:v>
                </c:pt>
                <c:pt idx="28">
                  <c:v>-351505.61864149629</c:v>
                </c:pt>
                <c:pt idx="29">
                  <c:v>-23107.654509931606</c:v>
                </c:pt>
                <c:pt idx="30">
                  <c:v>-27958.810988945021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3417968"/>
        <c:axId val="633418752"/>
      </c:barChart>
      <c:catAx>
        <c:axId val="6334179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18752"/>
        <c:crosses val="autoZero"/>
        <c:auto val="0"/>
        <c:lblAlgn val="ctr"/>
        <c:lblOffset val="100"/>
        <c:tickLblSkip val="5"/>
        <c:noMultiLvlLbl val="0"/>
      </c:catAx>
      <c:valAx>
        <c:axId val="63341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1796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Jan_RENA!$I$1</c:f>
              <c:strCache>
                <c:ptCount val="1"/>
                <c:pt idx="0">
                  <c:v>sum_rent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Jan_RENA!$H$2:$H$32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Jan_RENA!$I$2:$I$32</c:f>
              <c:numCache>
                <c:formatCode>#,##0.00</c:formatCode>
                <c:ptCount val="31"/>
                <c:pt idx="0">
                  <c:v>1553305.7394999999</c:v>
                </c:pt>
                <c:pt idx="1">
                  <c:v>120794.0619</c:v>
                </c:pt>
                <c:pt idx="2">
                  <c:v>229451.55561000001</c:v>
                </c:pt>
                <c:pt idx="3">
                  <c:v>267221.54411000002</c:v>
                </c:pt>
                <c:pt idx="4">
                  <c:v>1849911.6798</c:v>
                </c:pt>
                <c:pt idx="5">
                  <c:v>3403108.9870000002</c:v>
                </c:pt>
                <c:pt idx="6">
                  <c:v>503781.11748000002</c:v>
                </c:pt>
                <c:pt idx="7">
                  <c:v>516646.19959999999</c:v>
                </c:pt>
                <c:pt idx="8">
                  <c:v>1953784.7420000001</c:v>
                </c:pt>
                <c:pt idx="9">
                  <c:v>2135097.2011000002</c:v>
                </c:pt>
                <c:pt idx="10">
                  <c:v>648502.98696000001</c:v>
                </c:pt>
                <c:pt idx="11">
                  <c:v>828674.36218000005</c:v>
                </c:pt>
                <c:pt idx="12">
                  <c:v>3777392.2333</c:v>
                </c:pt>
                <c:pt idx="13">
                  <c:v>3334450.0523999999</c:v>
                </c:pt>
                <c:pt idx="14">
                  <c:v>1212210.7250000001</c:v>
                </c:pt>
                <c:pt idx="15">
                  <c:v>1152228.9776999999</c:v>
                </c:pt>
                <c:pt idx="16">
                  <c:v>737204.37737</c:v>
                </c:pt>
                <c:pt idx="17">
                  <c:v>4092248.5932</c:v>
                </c:pt>
                <c:pt idx="18">
                  <c:v>1540572.6566000001</c:v>
                </c:pt>
                <c:pt idx="19">
                  <c:v>6249847.4731999999</c:v>
                </c:pt>
                <c:pt idx="20">
                  <c:v>3766482.7351000002</c:v>
                </c:pt>
                <c:pt idx="21">
                  <c:v>27738.672221000001</c:v>
                </c:pt>
                <c:pt idx="22">
                  <c:v>1503201.115</c:v>
                </c:pt>
                <c:pt idx="23">
                  <c:v>2507600.5913</c:v>
                </c:pt>
                <c:pt idx="24">
                  <c:v>3423843.6017999998</c:v>
                </c:pt>
                <c:pt idx="25">
                  <c:v>628069.93921999994</c:v>
                </c:pt>
                <c:pt idx="26">
                  <c:v>1418626.159</c:v>
                </c:pt>
                <c:pt idx="27">
                  <c:v>3000476.5754999998</c:v>
                </c:pt>
                <c:pt idx="28">
                  <c:v>3738994.8191999998</c:v>
                </c:pt>
                <c:pt idx="29">
                  <c:v>4988866.1842</c:v>
                </c:pt>
                <c:pt idx="30">
                  <c:v>1392207.2461999999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658304"/>
        <c:axId val="633416792"/>
      </c:areaChart>
      <c:barChart>
        <c:barDir val="col"/>
        <c:grouping val="clustered"/>
        <c:varyColors val="0"/>
        <c:ser>
          <c:idx val="1"/>
          <c:order val="1"/>
          <c:tx>
            <c:strRef>
              <c:f>Jan_RENA!$J$1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Jan_RENA!$J$2:$J$32</c:f>
              <c:numCache>
                <c:formatCode>#,##0.0</c:formatCode>
                <c:ptCount val="31"/>
                <c:pt idx="0">
                  <c:v>788804.42</c:v>
                </c:pt>
                <c:pt idx="1">
                  <c:v>4263.8900000000003</c:v>
                </c:pt>
                <c:pt idx="2">
                  <c:v>-9886.0300000000007</c:v>
                </c:pt>
                <c:pt idx="3">
                  <c:v>2643.23</c:v>
                </c:pt>
                <c:pt idx="4">
                  <c:v>-7576.37</c:v>
                </c:pt>
                <c:pt idx="5">
                  <c:v>-65557.42</c:v>
                </c:pt>
                <c:pt idx="6">
                  <c:v>30999.63</c:v>
                </c:pt>
                <c:pt idx="7">
                  <c:v>9430.11</c:v>
                </c:pt>
                <c:pt idx="8">
                  <c:v>76167.789999999994</c:v>
                </c:pt>
                <c:pt idx="9">
                  <c:v>70219.55</c:v>
                </c:pt>
                <c:pt idx="10">
                  <c:v>62104.9</c:v>
                </c:pt>
                <c:pt idx="11">
                  <c:v>126691.05</c:v>
                </c:pt>
                <c:pt idx="12">
                  <c:v>973521.01</c:v>
                </c:pt>
                <c:pt idx="13">
                  <c:v>93528.23</c:v>
                </c:pt>
                <c:pt idx="14">
                  <c:v>-53570.28</c:v>
                </c:pt>
                <c:pt idx="15">
                  <c:v>112939.79</c:v>
                </c:pt>
                <c:pt idx="16">
                  <c:v>41548.980000000003</c:v>
                </c:pt>
                <c:pt idx="17">
                  <c:v>315883.7</c:v>
                </c:pt>
                <c:pt idx="18">
                  <c:v>242590.56</c:v>
                </c:pt>
                <c:pt idx="19">
                  <c:v>442522.29</c:v>
                </c:pt>
                <c:pt idx="20">
                  <c:v>389015.54</c:v>
                </c:pt>
                <c:pt idx="21">
                  <c:v>6786.78</c:v>
                </c:pt>
                <c:pt idx="22">
                  <c:v>60.11</c:v>
                </c:pt>
                <c:pt idx="23">
                  <c:v>129048.91</c:v>
                </c:pt>
                <c:pt idx="24">
                  <c:v>416574.17</c:v>
                </c:pt>
                <c:pt idx="25">
                  <c:v>191308.66</c:v>
                </c:pt>
                <c:pt idx="26">
                  <c:v>215872.84</c:v>
                </c:pt>
                <c:pt idx="27">
                  <c:v>89273.13</c:v>
                </c:pt>
                <c:pt idx="28">
                  <c:v>113127.26</c:v>
                </c:pt>
                <c:pt idx="29">
                  <c:v>355683.33</c:v>
                </c:pt>
                <c:pt idx="30">
                  <c:v>253520.07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3416400"/>
        <c:axId val="633419144"/>
      </c:barChart>
      <c:catAx>
        <c:axId val="6334164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1914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633419144"/>
        <c:scaling>
          <c:orientation val="minMax"/>
          <c:max val="2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416400"/>
        <c:crosses val="autoZero"/>
        <c:crossBetween val="between"/>
        <c:majorUnit val="1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633416792"/>
        <c:scaling>
          <c:orientation val="minMax"/>
          <c:max val="12000000"/>
          <c:min val="0"/>
        </c:scaling>
        <c:delete val="0"/>
        <c:axPos val="r"/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8304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77765830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633416792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Estimated DAM </a:t>
            </a:r>
            <a:r>
              <a:rPr lang="en-US" sz="1400" b="1" i="0" baseline="0">
                <a:effectLst/>
              </a:rPr>
              <a:t>oversold</a:t>
            </a:r>
            <a:r>
              <a:rPr lang="en-US" sz="1800" b="1" i="0" baseline="0">
                <a:effectLst/>
              </a:rPr>
              <a:t> vs RENA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Jan_RENA!$J$1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Jan_RENA!$J$2:$J$32</c:f>
              <c:numCache>
                <c:formatCode>#,##0.0</c:formatCode>
                <c:ptCount val="31"/>
                <c:pt idx="0">
                  <c:v>788804.42</c:v>
                </c:pt>
                <c:pt idx="1">
                  <c:v>4263.8900000000003</c:v>
                </c:pt>
                <c:pt idx="2">
                  <c:v>-9886.0300000000007</c:v>
                </c:pt>
                <c:pt idx="3">
                  <c:v>2643.23</c:v>
                </c:pt>
                <c:pt idx="4">
                  <c:v>-7576.37</c:v>
                </c:pt>
                <c:pt idx="5">
                  <c:v>-65557.42</c:v>
                </c:pt>
                <c:pt idx="6">
                  <c:v>30999.63</c:v>
                </c:pt>
                <c:pt idx="7">
                  <c:v>9430.11</c:v>
                </c:pt>
                <c:pt idx="8">
                  <c:v>76167.789999999994</c:v>
                </c:pt>
                <c:pt idx="9">
                  <c:v>70219.55</c:v>
                </c:pt>
                <c:pt idx="10">
                  <c:v>62104.9</c:v>
                </c:pt>
                <c:pt idx="11">
                  <c:v>126691.05</c:v>
                </c:pt>
                <c:pt idx="12">
                  <c:v>973521.01</c:v>
                </c:pt>
                <c:pt idx="13">
                  <c:v>93528.23</c:v>
                </c:pt>
                <c:pt idx="14">
                  <c:v>-53570.28</c:v>
                </c:pt>
                <c:pt idx="15">
                  <c:v>112939.79</c:v>
                </c:pt>
                <c:pt idx="16">
                  <c:v>41548.980000000003</c:v>
                </c:pt>
                <c:pt idx="17">
                  <c:v>315883.7</c:v>
                </c:pt>
                <c:pt idx="18">
                  <c:v>242590.56</c:v>
                </c:pt>
                <c:pt idx="19">
                  <c:v>442522.29</c:v>
                </c:pt>
                <c:pt idx="20">
                  <c:v>389015.54</c:v>
                </c:pt>
                <c:pt idx="21">
                  <c:v>6786.78</c:v>
                </c:pt>
                <c:pt idx="22">
                  <c:v>60.11</c:v>
                </c:pt>
                <c:pt idx="23">
                  <c:v>129048.91</c:v>
                </c:pt>
                <c:pt idx="24">
                  <c:v>416574.17</c:v>
                </c:pt>
                <c:pt idx="25">
                  <c:v>191308.66</c:v>
                </c:pt>
                <c:pt idx="26">
                  <c:v>215872.84</c:v>
                </c:pt>
                <c:pt idx="27">
                  <c:v>89273.13</c:v>
                </c:pt>
                <c:pt idx="28">
                  <c:v>113127.26</c:v>
                </c:pt>
                <c:pt idx="29">
                  <c:v>355683.33</c:v>
                </c:pt>
                <c:pt idx="30">
                  <c:v>253520.07</c:v>
                </c:pt>
              </c:numCache>
            </c:numRef>
          </c:val>
        </c:ser>
        <c:ser>
          <c:idx val="1"/>
          <c:order val="1"/>
          <c:tx>
            <c:strRef>
              <c:f>Jan_RENA!$L$1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Jan_RENA!$H$2:$H$32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Jan_RENA!$L$2:$L$32</c:f>
              <c:numCache>
                <c:formatCode>General</c:formatCode>
                <c:ptCount val="31"/>
                <c:pt idx="0">
                  <c:v>302233.82509899995</c:v>
                </c:pt>
                <c:pt idx="1">
                  <c:v>14835.6981238548</c:v>
                </c:pt>
                <c:pt idx="2">
                  <c:v>-22640.6809048982</c:v>
                </c:pt>
                <c:pt idx="3">
                  <c:v>-8994.6546014650012</c:v>
                </c:pt>
                <c:pt idx="4">
                  <c:v>32748.864645850001</c:v>
                </c:pt>
                <c:pt idx="5">
                  <c:v>-22443.091312740311</c:v>
                </c:pt>
                <c:pt idx="6">
                  <c:v>-25525.017593401804</c:v>
                </c:pt>
                <c:pt idx="7">
                  <c:v>-33609.003462649001</c:v>
                </c:pt>
                <c:pt idx="8">
                  <c:v>49044.803542532994</c:v>
                </c:pt>
                <c:pt idx="9">
                  <c:v>50994.841035961996</c:v>
                </c:pt>
                <c:pt idx="10">
                  <c:v>22424.655302196199</c:v>
                </c:pt>
                <c:pt idx="11">
                  <c:v>-79187.756666839967</c:v>
                </c:pt>
                <c:pt idx="12">
                  <c:v>291240.72594486299</c:v>
                </c:pt>
                <c:pt idx="13">
                  <c:v>125659.49395099941</c:v>
                </c:pt>
                <c:pt idx="14">
                  <c:v>-75339.478114309008</c:v>
                </c:pt>
                <c:pt idx="15">
                  <c:v>50194.008223048382</c:v>
                </c:pt>
                <c:pt idx="16">
                  <c:v>29046.462166220004</c:v>
                </c:pt>
                <c:pt idx="17">
                  <c:v>285627.13141987001</c:v>
                </c:pt>
                <c:pt idx="18">
                  <c:v>142708.634371978</c:v>
                </c:pt>
                <c:pt idx="19">
                  <c:v>251992.05167905998</c:v>
                </c:pt>
                <c:pt idx="20">
                  <c:v>-8815.5455489000087</c:v>
                </c:pt>
                <c:pt idx="21">
                  <c:v>4119.8619790080002</c:v>
                </c:pt>
                <c:pt idx="22">
                  <c:v>28943.983370384998</c:v>
                </c:pt>
                <c:pt idx="23">
                  <c:v>27834.940453333984</c:v>
                </c:pt>
                <c:pt idx="24">
                  <c:v>200500.81403190698</c:v>
                </c:pt>
                <c:pt idx="25">
                  <c:v>22070.198064350003</c:v>
                </c:pt>
                <c:pt idx="26">
                  <c:v>130929.41142896301</c:v>
                </c:pt>
                <c:pt idx="27">
                  <c:v>47558.734614387002</c:v>
                </c:pt>
                <c:pt idx="28">
                  <c:v>158891.12717682999</c:v>
                </c:pt>
                <c:pt idx="29">
                  <c:v>363514.21697254077</c:v>
                </c:pt>
                <c:pt idx="30">
                  <c:v>166554.55378505329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655560"/>
        <c:axId val="777663400"/>
      </c:barChart>
      <c:catAx>
        <c:axId val="7776555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63400"/>
        <c:crosses val="autoZero"/>
        <c:auto val="0"/>
        <c:lblAlgn val="ctr"/>
        <c:lblOffset val="100"/>
        <c:tickLblSkip val="5"/>
        <c:noMultiLvlLbl val="0"/>
      </c:catAx>
      <c:valAx>
        <c:axId val="777663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55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-272666.03000000003</c:v>
                </c:pt>
                <c:pt idx="1">
                  <c:v>106973.37</c:v>
                </c:pt>
                <c:pt idx="2">
                  <c:v>-42110.37</c:v>
                </c:pt>
                <c:pt idx="3">
                  <c:v>-538568.13</c:v>
                </c:pt>
                <c:pt idx="4">
                  <c:v>-76194.03</c:v>
                </c:pt>
                <c:pt idx="5">
                  <c:v>-71837.58</c:v>
                </c:pt>
                <c:pt idx="6">
                  <c:v>-578485.19999999995</c:v>
                </c:pt>
                <c:pt idx="7">
                  <c:v>-353354.87</c:v>
                </c:pt>
                <c:pt idx="8">
                  <c:v>-216747.45</c:v>
                </c:pt>
                <c:pt idx="9">
                  <c:v>-79345.69</c:v>
                </c:pt>
                <c:pt idx="10">
                  <c:v>78298.75</c:v>
                </c:pt>
                <c:pt idx="11">
                  <c:v>-51368.480000000003</c:v>
                </c:pt>
                <c:pt idx="12">
                  <c:v>247859.93</c:v>
                </c:pt>
                <c:pt idx="13">
                  <c:v>-126887.74</c:v>
                </c:pt>
                <c:pt idx="14">
                  <c:v>-414095.89</c:v>
                </c:pt>
                <c:pt idx="15">
                  <c:v>23175.87</c:v>
                </c:pt>
                <c:pt idx="16">
                  <c:v>-109435.37</c:v>
                </c:pt>
                <c:pt idx="17">
                  <c:v>-177537.25</c:v>
                </c:pt>
                <c:pt idx="18">
                  <c:v>111424.26</c:v>
                </c:pt>
                <c:pt idx="19">
                  <c:v>-86192.84</c:v>
                </c:pt>
                <c:pt idx="20">
                  <c:v>-48071.17</c:v>
                </c:pt>
                <c:pt idx="21">
                  <c:v>444944.55</c:v>
                </c:pt>
                <c:pt idx="22">
                  <c:v>580168</c:v>
                </c:pt>
                <c:pt idx="23">
                  <c:v>247012.51</c:v>
                </c:pt>
                <c:pt idx="24">
                  <c:v>-12179.17</c:v>
                </c:pt>
                <c:pt idx="25">
                  <c:v>135685.46</c:v>
                </c:pt>
                <c:pt idx="26">
                  <c:v>102612.01</c:v>
                </c:pt>
                <c:pt idx="27">
                  <c:v>302084.49</c:v>
                </c:pt>
                <c:pt idx="28">
                  <c:v>700047.96</c:v>
                </c:pt>
                <c:pt idx="29">
                  <c:v>485766.58</c:v>
                </c:pt>
                <c:pt idx="30">
                  <c:v>502172.83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661048"/>
        <c:axId val="777658696"/>
      </c:barChart>
      <c:catAx>
        <c:axId val="7776610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8696"/>
        <c:crosses val="autoZero"/>
        <c:auto val="0"/>
        <c:lblAlgn val="ctr"/>
        <c:lblOffset val="100"/>
        <c:tickLblSkip val="5"/>
        <c:noMultiLvlLbl val="0"/>
      </c:catAx>
      <c:valAx>
        <c:axId val="777658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6104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7482011.5800000001</c:v>
                </c:pt>
                <c:pt idx="1">
                  <c:v>7177378.3899999997</c:v>
                </c:pt>
                <c:pt idx="2">
                  <c:v>6607114.2999999998</c:v>
                </c:pt>
                <c:pt idx="3">
                  <c:v>5568312.4399999995</c:v>
                </c:pt>
                <c:pt idx="4">
                  <c:v>3148831.0700000003</c:v>
                </c:pt>
                <c:pt idx="5">
                  <c:v>2814278.3200000003</c:v>
                </c:pt>
                <c:pt idx="6">
                  <c:v>3830497.1799999997</c:v>
                </c:pt>
                <c:pt idx="7">
                  <c:v>3715586.06</c:v>
                </c:pt>
                <c:pt idx="8">
                  <c:v>3163139.32</c:v>
                </c:pt>
                <c:pt idx="9">
                  <c:v>3048870.58</c:v>
                </c:pt>
                <c:pt idx="10">
                  <c:v>1594446.49</c:v>
                </c:pt>
                <c:pt idx="11">
                  <c:v>1531521.81</c:v>
                </c:pt>
                <c:pt idx="12">
                  <c:v>3271132.45</c:v>
                </c:pt>
                <c:pt idx="13">
                  <c:v>3563973.91</c:v>
                </c:pt>
                <c:pt idx="14">
                  <c:v>4806174.96</c:v>
                </c:pt>
                <c:pt idx="15">
                  <c:v>2540920.5300000003</c:v>
                </c:pt>
                <c:pt idx="16">
                  <c:v>3742581.93</c:v>
                </c:pt>
                <c:pt idx="17">
                  <c:v>6327639.9100000001</c:v>
                </c:pt>
                <c:pt idx="18">
                  <c:v>1224624.0299999998</c:v>
                </c:pt>
                <c:pt idx="19">
                  <c:v>1127484.8999999999</c:v>
                </c:pt>
                <c:pt idx="20">
                  <c:v>884747.1</c:v>
                </c:pt>
                <c:pt idx="21">
                  <c:v>4739952.21</c:v>
                </c:pt>
                <c:pt idx="22">
                  <c:v>3463617.76</c:v>
                </c:pt>
                <c:pt idx="23">
                  <c:v>1477305.1099999999</c:v>
                </c:pt>
                <c:pt idx="24">
                  <c:v>663585.67999999993</c:v>
                </c:pt>
                <c:pt idx="25">
                  <c:v>1882732.69</c:v>
                </c:pt>
                <c:pt idx="26">
                  <c:v>1493112.7399999998</c:v>
                </c:pt>
                <c:pt idx="27">
                  <c:v>1170765.2200000002</c:v>
                </c:pt>
                <c:pt idx="28">
                  <c:v>2992307.95</c:v>
                </c:pt>
                <c:pt idx="29">
                  <c:v>2959103.04</c:v>
                </c:pt>
                <c:pt idx="30">
                  <c:v>1614835.4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44166</c:v>
                </c:pt>
                <c:pt idx="1">
                  <c:v>44167</c:v>
                </c:pt>
                <c:pt idx="2">
                  <c:v>44168</c:v>
                </c:pt>
                <c:pt idx="3">
                  <c:v>44169</c:v>
                </c:pt>
                <c:pt idx="4">
                  <c:v>44170</c:v>
                </c:pt>
                <c:pt idx="5">
                  <c:v>44171</c:v>
                </c:pt>
                <c:pt idx="6">
                  <c:v>44172</c:v>
                </c:pt>
                <c:pt idx="7">
                  <c:v>44173</c:v>
                </c:pt>
                <c:pt idx="8">
                  <c:v>44174</c:v>
                </c:pt>
                <c:pt idx="9">
                  <c:v>44175</c:v>
                </c:pt>
                <c:pt idx="10">
                  <c:v>44176</c:v>
                </c:pt>
                <c:pt idx="11">
                  <c:v>44177</c:v>
                </c:pt>
                <c:pt idx="12">
                  <c:v>44178</c:v>
                </c:pt>
                <c:pt idx="13">
                  <c:v>44179</c:v>
                </c:pt>
                <c:pt idx="14">
                  <c:v>44180</c:v>
                </c:pt>
                <c:pt idx="15">
                  <c:v>44181</c:v>
                </c:pt>
                <c:pt idx="16">
                  <c:v>44182</c:v>
                </c:pt>
                <c:pt idx="17">
                  <c:v>44183</c:v>
                </c:pt>
                <c:pt idx="18">
                  <c:v>44184</c:v>
                </c:pt>
                <c:pt idx="19">
                  <c:v>44185</c:v>
                </c:pt>
                <c:pt idx="20">
                  <c:v>44186</c:v>
                </c:pt>
                <c:pt idx="21">
                  <c:v>44187</c:v>
                </c:pt>
                <c:pt idx="22">
                  <c:v>44188</c:v>
                </c:pt>
                <c:pt idx="23">
                  <c:v>44189</c:v>
                </c:pt>
                <c:pt idx="24">
                  <c:v>44190</c:v>
                </c:pt>
                <c:pt idx="25">
                  <c:v>44191</c:v>
                </c:pt>
                <c:pt idx="26">
                  <c:v>44192</c:v>
                </c:pt>
                <c:pt idx="27">
                  <c:v>44193</c:v>
                </c:pt>
                <c:pt idx="28">
                  <c:v>44194</c:v>
                </c:pt>
                <c:pt idx="29">
                  <c:v>44195</c:v>
                </c:pt>
                <c:pt idx="30">
                  <c:v>44196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7209345.5499999998</c:v>
                </c:pt>
                <c:pt idx="1">
                  <c:v>7284351.7599999998</c:v>
                </c:pt>
                <c:pt idx="2">
                  <c:v>6565003.9299999997</c:v>
                </c:pt>
                <c:pt idx="3">
                  <c:v>5029744.3099999996</c:v>
                </c:pt>
                <c:pt idx="4">
                  <c:v>3072637.04</c:v>
                </c:pt>
                <c:pt idx="5">
                  <c:v>2742440.74</c:v>
                </c:pt>
                <c:pt idx="6">
                  <c:v>3252011.98</c:v>
                </c:pt>
                <c:pt idx="7">
                  <c:v>3362231.19</c:v>
                </c:pt>
                <c:pt idx="8">
                  <c:v>2946391.87</c:v>
                </c:pt>
                <c:pt idx="9">
                  <c:v>2969524.89</c:v>
                </c:pt>
                <c:pt idx="10">
                  <c:v>1672745.24</c:v>
                </c:pt>
                <c:pt idx="11">
                  <c:v>1480153.33</c:v>
                </c:pt>
                <c:pt idx="12">
                  <c:v>3518992.38</c:v>
                </c:pt>
                <c:pt idx="13">
                  <c:v>3437086.17</c:v>
                </c:pt>
                <c:pt idx="14">
                  <c:v>4392079.07</c:v>
                </c:pt>
                <c:pt idx="15">
                  <c:v>2564096.4</c:v>
                </c:pt>
                <c:pt idx="16">
                  <c:v>3633146.56</c:v>
                </c:pt>
                <c:pt idx="17">
                  <c:v>6150102.6600000001</c:v>
                </c:pt>
                <c:pt idx="18">
                  <c:v>1336048.29</c:v>
                </c:pt>
                <c:pt idx="19">
                  <c:v>1041292.06</c:v>
                </c:pt>
                <c:pt idx="20">
                  <c:v>836675.93</c:v>
                </c:pt>
                <c:pt idx="21">
                  <c:v>5184896.76</c:v>
                </c:pt>
                <c:pt idx="22">
                  <c:v>4043785.76</c:v>
                </c:pt>
                <c:pt idx="23">
                  <c:v>1724317.62</c:v>
                </c:pt>
                <c:pt idx="24">
                  <c:v>651406.51</c:v>
                </c:pt>
                <c:pt idx="25">
                  <c:v>2018418.15</c:v>
                </c:pt>
                <c:pt idx="26">
                  <c:v>1595724.75</c:v>
                </c:pt>
                <c:pt idx="27">
                  <c:v>1472849.71</c:v>
                </c:pt>
                <c:pt idx="28">
                  <c:v>3692355.91</c:v>
                </c:pt>
                <c:pt idx="29">
                  <c:v>3444869.62</c:v>
                </c:pt>
                <c:pt idx="30">
                  <c:v>2117008.23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664184"/>
        <c:axId val="777660264"/>
      </c:barChart>
      <c:catAx>
        <c:axId val="77766418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60264"/>
        <c:crosses val="autoZero"/>
        <c:auto val="0"/>
        <c:lblAlgn val="ctr"/>
        <c:lblOffset val="100"/>
        <c:tickLblSkip val="5"/>
        <c:noMultiLvlLbl val="0"/>
      </c:catAx>
      <c:valAx>
        <c:axId val="777660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6418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465289.63999999996</c:v>
                </c:pt>
                <c:pt idx="1">
                  <c:v>531126.03</c:v>
                </c:pt>
                <c:pt idx="2">
                  <c:v>588006.51</c:v>
                </c:pt>
                <c:pt idx="3">
                  <c:v>567113.30999999994</c:v>
                </c:pt>
                <c:pt idx="4">
                  <c:v>2030027.9899999998</c:v>
                </c:pt>
                <c:pt idx="5">
                  <c:v>2918128.81</c:v>
                </c:pt>
                <c:pt idx="6">
                  <c:v>997391.04999999993</c:v>
                </c:pt>
                <c:pt idx="7">
                  <c:v>1047245.5</c:v>
                </c:pt>
                <c:pt idx="8">
                  <c:v>643696.80000000005</c:v>
                </c:pt>
                <c:pt idx="9">
                  <c:v>2934789.19</c:v>
                </c:pt>
                <c:pt idx="10">
                  <c:v>2858667.95</c:v>
                </c:pt>
                <c:pt idx="11">
                  <c:v>2352770.3800000004</c:v>
                </c:pt>
                <c:pt idx="12">
                  <c:v>1147532.56</c:v>
                </c:pt>
                <c:pt idx="13">
                  <c:v>2734158.91</c:v>
                </c:pt>
                <c:pt idx="14">
                  <c:v>1969236.6400000001</c:v>
                </c:pt>
                <c:pt idx="15">
                  <c:v>718023.64</c:v>
                </c:pt>
                <c:pt idx="16">
                  <c:v>422642.94</c:v>
                </c:pt>
                <c:pt idx="17">
                  <c:v>1934760.4900000002</c:v>
                </c:pt>
                <c:pt idx="18">
                  <c:v>1391758.79</c:v>
                </c:pt>
                <c:pt idx="19">
                  <c:v>1757824.2600000002</c:v>
                </c:pt>
                <c:pt idx="20">
                  <c:v>1643352.72</c:v>
                </c:pt>
                <c:pt idx="21">
                  <c:v>1103467.6299999999</c:v>
                </c:pt>
                <c:pt idx="22">
                  <c:v>2022353.01</c:v>
                </c:pt>
                <c:pt idx="23">
                  <c:v>1238455.51</c:v>
                </c:pt>
                <c:pt idx="24">
                  <c:v>3075927.0199999996</c:v>
                </c:pt>
                <c:pt idx="25">
                  <c:v>1388607.8</c:v>
                </c:pt>
                <c:pt idx="26">
                  <c:v>2120920.84</c:v>
                </c:pt>
                <c:pt idx="27">
                  <c:v>3446025.3400000003</c:v>
                </c:pt>
                <c:pt idx="28">
                  <c:v>3478571.49</c:v>
                </c:pt>
                <c:pt idx="29">
                  <c:v>3587171.0100000007</c:v>
                </c:pt>
                <c:pt idx="30">
                  <c:v>1248950.97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396084.39</c:v>
                </c:pt>
                <c:pt idx="1">
                  <c:v>546391.47</c:v>
                </c:pt>
                <c:pt idx="2">
                  <c:v>637278.43999999994</c:v>
                </c:pt>
                <c:pt idx="3">
                  <c:v>566803.94999999995</c:v>
                </c:pt>
                <c:pt idx="4">
                  <c:v>2294820.17</c:v>
                </c:pt>
                <c:pt idx="5">
                  <c:v>3618382.82</c:v>
                </c:pt>
                <c:pt idx="6">
                  <c:v>941619.61</c:v>
                </c:pt>
                <c:pt idx="7">
                  <c:v>983877.97</c:v>
                </c:pt>
                <c:pt idx="8">
                  <c:v>731132.18</c:v>
                </c:pt>
                <c:pt idx="9">
                  <c:v>3812417.02</c:v>
                </c:pt>
                <c:pt idx="10">
                  <c:v>3334651.57</c:v>
                </c:pt>
                <c:pt idx="11">
                  <c:v>2431862.65</c:v>
                </c:pt>
                <c:pt idx="12">
                  <c:v>1331705.1100000001</c:v>
                </c:pt>
                <c:pt idx="13">
                  <c:v>3462058.17</c:v>
                </c:pt>
                <c:pt idx="14">
                  <c:v>2147692.7799999998</c:v>
                </c:pt>
                <c:pt idx="15">
                  <c:v>901012.63</c:v>
                </c:pt>
                <c:pt idx="16">
                  <c:v>496162.93</c:v>
                </c:pt>
                <c:pt idx="17">
                  <c:v>2702010.02</c:v>
                </c:pt>
                <c:pt idx="18">
                  <c:v>1990290.66</c:v>
                </c:pt>
                <c:pt idx="19">
                  <c:v>1902362.01</c:v>
                </c:pt>
                <c:pt idx="20">
                  <c:v>1646575.39</c:v>
                </c:pt>
                <c:pt idx="21">
                  <c:v>1127443.6499999999</c:v>
                </c:pt>
                <c:pt idx="22">
                  <c:v>1969773.63</c:v>
                </c:pt>
                <c:pt idx="23">
                  <c:v>1958357.43</c:v>
                </c:pt>
                <c:pt idx="24">
                  <c:v>3770861.72</c:v>
                </c:pt>
                <c:pt idx="25">
                  <c:v>1272268.04</c:v>
                </c:pt>
                <c:pt idx="26">
                  <c:v>2390210.04</c:v>
                </c:pt>
                <c:pt idx="27">
                  <c:v>3279173</c:v>
                </c:pt>
                <c:pt idx="28">
                  <c:v>3674454.37</c:v>
                </c:pt>
                <c:pt idx="29">
                  <c:v>4567422.67</c:v>
                </c:pt>
                <c:pt idx="30">
                  <c:v>1281575.01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665752"/>
        <c:axId val="777656344"/>
      </c:barChart>
      <c:catAx>
        <c:axId val="7776657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6344"/>
        <c:crosses val="autoZero"/>
        <c:auto val="0"/>
        <c:lblAlgn val="ctr"/>
        <c:lblOffset val="100"/>
        <c:tickLblSkip val="5"/>
        <c:noMultiLvlLbl val="0"/>
      </c:catAx>
      <c:valAx>
        <c:axId val="777656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6575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-69205.25</c:v>
                </c:pt>
                <c:pt idx="1">
                  <c:v>15265.44</c:v>
                </c:pt>
                <c:pt idx="2">
                  <c:v>49271.93</c:v>
                </c:pt>
                <c:pt idx="3">
                  <c:v>-309.36</c:v>
                </c:pt>
                <c:pt idx="4">
                  <c:v>264792.18</c:v>
                </c:pt>
                <c:pt idx="5">
                  <c:v>700254.01</c:v>
                </c:pt>
                <c:pt idx="6">
                  <c:v>-55771.44</c:v>
                </c:pt>
                <c:pt idx="7">
                  <c:v>-63367.53</c:v>
                </c:pt>
                <c:pt idx="8">
                  <c:v>87435.38</c:v>
                </c:pt>
                <c:pt idx="9">
                  <c:v>877627.83</c:v>
                </c:pt>
                <c:pt idx="10">
                  <c:v>475983.62</c:v>
                </c:pt>
                <c:pt idx="11">
                  <c:v>79092.27</c:v>
                </c:pt>
                <c:pt idx="12">
                  <c:v>184172.55</c:v>
                </c:pt>
                <c:pt idx="13">
                  <c:v>727899.26</c:v>
                </c:pt>
                <c:pt idx="14">
                  <c:v>178456.14</c:v>
                </c:pt>
                <c:pt idx="15">
                  <c:v>182988.99</c:v>
                </c:pt>
                <c:pt idx="16">
                  <c:v>73519.990000000005</c:v>
                </c:pt>
                <c:pt idx="17">
                  <c:v>767249.53</c:v>
                </c:pt>
                <c:pt idx="18">
                  <c:v>598531.87</c:v>
                </c:pt>
                <c:pt idx="19">
                  <c:v>144537.75</c:v>
                </c:pt>
                <c:pt idx="20">
                  <c:v>3222.67</c:v>
                </c:pt>
                <c:pt idx="21">
                  <c:v>23976.02</c:v>
                </c:pt>
                <c:pt idx="22">
                  <c:v>-52579.38</c:v>
                </c:pt>
                <c:pt idx="23">
                  <c:v>719901.92</c:v>
                </c:pt>
                <c:pt idx="24">
                  <c:v>694934.7</c:v>
                </c:pt>
                <c:pt idx="25">
                  <c:v>-116339.76</c:v>
                </c:pt>
                <c:pt idx="26">
                  <c:v>269289.2</c:v>
                </c:pt>
                <c:pt idx="27">
                  <c:v>-166852.34</c:v>
                </c:pt>
                <c:pt idx="28">
                  <c:v>195882.88</c:v>
                </c:pt>
                <c:pt idx="29">
                  <c:v>980251.66</c:v>
                </c:pt>
                <c:pt idx="30">
                  <c:v>32624.04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657520"/>
        <c:axId val="777659088"/>
      </c:barChart>
      <c:catAx>
        <c:axId val="7776575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9088"/>
        <c:crosses val="autoZero"/>
        <c:auto val="0"/>
        <c:lblAlgn val="ctr"/>
        <c:lblOffset val="100"/>
        <c:tickLblSkip val="5"/>
        <c:noMultiLvlLbl val="0"/>
      </c:catAx>
      <c:valAx>
        <c:axId val="77765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65752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02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3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3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2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50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48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RENA for Dec. 2020 and Jan. 2021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19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Balance Account for December 2020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14052"/>
              </p:ext>
            </p:extLst>
          </p:nvPr>
        </p:nvGraphicFramePr>
        <p:xfrm>
          <a:off x="978692" y="3651444"/>
          <a:ext cx="7262813" cy="2545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933233"/>
              </p:ext>
            </p:extLst>
          </p:nvPr>
        </p:nvGraphicFramePr>
        <p:xfrm>
          <a:off x="978691" y="1245094"/>
          <a:ext cx="7262813" cy="240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Balance Account for January 2021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576532"/>
              </p:ext>
            </p:extLst>
          </p:nvPr>
        </p:nvGraphicFramePr>
        <p:xfrm>
          <a:off x="838200" y="959585"/>
          <a:ext cx="7167563" cy="248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2884002"/>
              </p:ext>
            </p:extLst>
          </p:nvPr>
        </p:nvGraphicFramePr>
        <p:xfrm>
          <a:off x="838200" y="3443229"/>
          <a:ext cx="7167563" cy="269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02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caused by Resource EPS meter price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400874" y="1649182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13285" y="198944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40887" y="2092472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408484" y="2092472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18839" y="2053196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3044" y="1987476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9757" y="2016272"/>
            <a:ext cx="100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G1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1405" y="1588532"/>
            <a:ext cx="1257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78627" y="20930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3010" y="2883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6601" y="1842135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131" y="26619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800MW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28242" y="163527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22936" y="246917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608129" y="1554623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71492" y="196985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966920" y="183086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300040" y="2089191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758327" y="276617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985929" y="2869198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163881" y="2829922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16534" y="274658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135566" y="2011587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1"/>
          </p:cNvCxnSpPr>
          <p:nvPr/>
        </p:nvCxnSpPr>
        <p:spPr>
          <a:xfrm flipH="1" flipV="1">
            <a:off x="1423242" y="2872561"/>
            <a:ext cx="335085" cy="79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33729" y="2766171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3" idx="3"/>
          </p:cNvCxnSpPr>
          <p:nvPr/>
        </p:nvCxnSpPr>
        <p:spPr>
          <a:xfrm flipH="1">
            <a:off x="6345134" y="2860881"/>
            <a:ext cx="296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651609" y="1966064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 rot="5400000">
            <a:off x="7197376" y="1753425"/>
            <a:ext cx="487192" cy="43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endCxn id="10" idx="6"/>
          </p:cNvCxnSpPr>
          <p:nvPr/>
        </p:nvCxnSpPr>
        <p:spPr>
          <a:xfrm flipH="1">
            <a:off x="1163553" y="2277668"/>
            <a:ext cx="26685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47211" y="1970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1000MW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17009" y="121920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939863" y="2387698"/>
            <a:ext cx="12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79840" y="1230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B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78484" y="3543699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 awards:  800MW sold at RN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800MW bought at RN B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54323" y="4308527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 constraint: under the contingency loss of LN1, the flow through LN2 will be binding at the line limit of 800MW (shadow price at $200)</a:t>
            </a:r>
          </a:p>
          <a:p>
            <a:endParaRPr lang="en-US" dirty="0" smtClean="0"/>
          </a:p>
          <a:p>
            <a:r>
              <a:rPr lang="en-US" dirty="0" smtClean="0"/>
              <a:t>System lambda: $300 ( also LZ price)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213533" y="2590278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76747" y="2599271"/>
            <a:ext cx="66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G2</a:t>
            </a:r>
            <a:endParaRPr lang="en-US" sz="2800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6611921" y="2864079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822956" y="2786524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707045" y="282607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200MW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534027" y="2984573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B</a:t>
            </a:r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4256437" y="2702336"/>
            <a:ext cx="1225939" cy="3619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658581" y="184750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 caused by Resource EPS meter price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400874" y="1649182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13285" y="198944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40887" y="2092472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408484" y="2092472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18839" y="2053196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3044" y="1987476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751" y="2016058"/>
            <a:ext cx="689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G1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861405" y="1588532"/>
            <a:ext cx="1257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78627" y="20930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333010" y="2883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06601" y="1842135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131" y="266193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800MW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28242" y="163527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322936" y="246917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400MW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608129" y="1554623"/>
            <a:ext cx="7359" cy="15553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71492" y="1969855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966920" y="183086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6300040" y="2089191"/>
            <a:ext cx="304802" cy="3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758327" y="276617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985929" y="2869198"/>
            <a:ext cx="4139167" cy="0"/>
          </a:xfrm>
          <a:prstGeom prst="line">
            <a:avLst/>
          </a:prstGeom>
          <a:ln w="1905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163881" y="2829922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16534" y="2746581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135566" y="2011587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1"/>
          </p:cNvCxnSpPr>
          <p:nvPr/>
        </p:nvCxnSpPr>
        <p:spPr>
          <a:xfrm flipH="1" flipV="1">
            <a:off x="1423242" y="2872561"/>
            <a:ext cx="335085" cy="79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233729" y="2766171"/>
            <a:ext cx="1184261" cy="4685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53" idx="3"/>
          </p:cNvCxnSpPr>
          <p:nvPr/>
        </p:nvCxnSpPr>
        <p:spPr>
          <a:xfrm flipH="1">
            <a:off x="6345134" y="2860881"/>
            <a:ext cx="2963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651609" y="1966064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/>
          <p:cNvSpPr/>
          <p:nvPr/>
        </p:nvSpPr>
        <p:spPr>
          <a:xfrm rot="5400000">
            <a:off x="7197376" y="1753425"/>
            <a:ext cx="487192" cy="43286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endCxn id="10" idx="6"/>
          </p:cNvCxnSpPr>
          <p:nvPr/>
        </p:nvCxnSpPr>
        <p:spPr>
          <a:xfrm flipH="1">
            <a:off x="1163553" y="2277668"/>
            <a:ext cx="26685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47211" y="1970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1000MW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17009" y="121920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939863" y="2387698"/>
            <a:ext cx="12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A2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279840" y="123013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 B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213533" y="2590278"/>
            <a:ext cx="610509" cy="5803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76747" y="2596711"/>
            <a:ext cx="66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G2</a:t>
            </a:r>
            <a:endParaRPr lang="en-US" sz="2800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6611921" y="2864079"/>
            <a:ext cx="587438" cy="1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6822956" y="2786524"/>
            <a:ext cx="314179" cy="120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7707045" y="282607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200MW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534027" y="2984573"/>
            <a:ext cx="104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Meter B</a:t>
            </a:r>
            <a:endParaRPr lang="en-US" dirty="0"/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51232"/>
              </p:ext>
            </p:extLst>
          </p:nvPr>
        </p:nvGraphicFramePr>
        <p:xfrm>
          <a:off x="393817" y="3356581"/>
          <a:ext cx="80602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288"/>
                <a:gridCol w="1143000"/>
                <a:gridCol w="1109122"/>
                <a:gridCol w="1151470"/>
                <a:gridCol w="1151470"/>
                <a:gridCol w="1151470"/>
                <a:gridCol w="115147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8" name="Oval 87"/>
          <p:cNvSpPr/>
          <p:nvPr/>
        </p:nvSpPr>
        <p:spPr>
          <a:xfrm>
            <a:off x="4256437" y="2702336"/>
            <a:ext cx="1225939" cy="3619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658581" y="1847502"/>
            <a:ext cx="567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944" y="4852360"/>
            <a:ext cx="8102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RENA = (-1)*RTEIAMTTOT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FFC000"/>
                </a:solidFill>
              </a:rPr>
              <a:t>Resource Revenue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RTSPP* DAM Purchase –RTSPP*DAM  sale</a:t>
            </a:r>
            <a:r>
              <a:rPr lang="en-US" b="1" dirty="0" smtClean="0"/>
              <a:t> -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RTSPP* LZ load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5854" y="5610283"/>
            <a:ext cx="8523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RENA = </a:t>
            </a:r>
            <a:r>
              <a:rPr lang="en-US" dirty="0" smtClean="0">
                <a:solidFill>
                  <a:srgbClr val="FFC000"/>
                </a:solidFill>
              </a:rPr>
              <a:t>($300*400+$100*400+$300*200) </a:t>
            </a:r>
            <a:r>
              <a:rPr lang="en-US" dirty="0" smtClean="0"/>
              <a:t>+ (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$300*800)-($100*800)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($300*1000)</a:t>
            </a:r>
          </a:p>
          <a:p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$80,000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6200" y="3353905"/>
            <a:ext cx="1066800" cy="121809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354518" y="5661125"/>
            <a:ext cx="1007682" cy="282476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9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777347"/>
              </p:ext>
            </p:extLst>
          </p:nvPr>
        </p:nvGraphicFramePr>
        <p:xfrm>
          <a:off x="381000" y="1600200"/>
          <a:ext cx="8077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in Dec. 2020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</a:t>
            </a:r>
            <a:r>
              <a:rPr lang="en-US" sz="2000" dirty="0" smtClean="0"/>
              <a:t>Dec. 2020 </a:t>
            </a:r>
            <a:r>
              <a:rPr lang="en-US" sz="2000" dirty="0"/>
              <a:t>was around </a:t>
            </a:r>
            <a:r>
              <a:rPr lang="en-US" sz="2000" dirty="0" smtClean="0"/>
              <a:t>$5.1M</a:t>
            </a:r>
            <a:r>
              <a:rPr lang="en-US" sz="2000" dirty="0"/>
              <a:t>, while the total SCED congestion rent was around </a:t>
            </a:r>
            <a:r>
              <a:rPr lang="en-US" sz="2000" dirty="0" smtClean="0"/>
              <a:t>$99.3M</a:t>
            </a:r>
            <a:r>
              <a:rPr lang="en-US" sz="2000" dirty="0"/>
              <a:t>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776464"/>
              </p:ext>
            </p:extLst>
          </p:nvPr>
        </p:nvGraphicFramePr>
        <p:xfrm>
          <a:off x="657225" y="2590800"/>
          <a:ext cx="7877176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oversold </a:t>
            </a:r>
            <a:br>
              <a:rPr lang="en-US" dirty="0" smtClean="0"/>
            </a:br>
            <a:r>
              <a:rPr lang="en-US" dirty="0" smtClean="0"/>
              <a:t>in Dec.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December 2020 was </a:t>
            </a:r>
            <a:r>
              <a:rPr lang="en-US" sz="2200" dirty="0"/>
              <a:t>around </a:t>
            </a:r>
            <a:r>
              <a:rPr lang="en-US" sz="2200" dirty="0" smtClean="0"/>
              <a:t>$</a:t>
            </a:r>
            <a:r>
              <a:rPr lang="en-US" sz="2200" dirty="0"/>
              <a:t>0.2M.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498902"/>
              </p:ext>
            </p:extLst>
          </p:nvPr>
        </p:nvGraphicFramePr>
        <p:xfrm>
          <a:off x="838200" y="2526164"/>
          <a:ext cx="7696200" cy="326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12/13/2020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23618"/>
          </a:xfrm>
        </p:spPr>
        <p:txBody>
          <a:bodyPr/>
          <a:lstStyle/>
          <a:p>
            <a:r>
              <a:rPr lang="en-US" sz="2000" dirty="0" smtClean="0"/>
              <a:t>About $1.2M RENA were observed on OD 12/13/2020. </a:t>
            </a:r>
            <a:r>
              <a:rPr lang="en-US" sz="2000" dirty="0"/>
              <a:t>Most of the RENA was related to the RT constraint XNED258: NEDIN_138H.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As the RT </a:t>
            </a:r>
            <a:r>
              <a:rPr lang="en-US" sz="2000" dirty="0"/>
              <a:t>constraint XNED258: </a:t>
            </a:r>
            <a:r>
              <a:rPr lang="en-US" sz="2000" dirty="0" smtClean="0"/>
              <a:t>NEDIN_138H raised the prices in Valley area, </a:t>
            </a:r>
            <a:r>
              <a:rPr lang="en-US" sz="2000" dirty="0"/>
              <a:t>the PTP w/links to options sourced from the Resource Nodes at NEDIN and </a:t>
            </a:r>
            <a:r>
              <a:rPr lang="en-US" sz="2000" dirty="0" smtClean="0"/>
              <a:t>DUKE </a:t>
            </a:r>
            <a:r>
              <a:rPr lang="en-US" sz="2000" dirty="0"/>
              <a:t>were priced with negative values but settled as 0. The total negative values from those PTP options was around </a:t>
            </a:r>
            <a:r>
              <a:rPr lang="en-US" sz="2000" dirty="0" smtClean="0"/>
              <a:t>$1.0 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8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December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000" dirty="0"/>
              <a:t>A total of </a:t>
            </a:r>
            <a:r>
              <a:rPr lang="en-US" sz="2000" dirty="0" smtClean="0"/>
              <a:t>$5.1M </a:t>
            </a:r>
            <a:r>
              <a:rPr lang="en-US" sz="2000" dirty="0"/>
              <a:t>RENA observed in </a:t>
            </a:r>
            <a:r>
              <a:rPr lang="en-US" sz="2000" dirty="0" smtClean="0"/>
              <a:t>December, 2020.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Most of RENA was related </a:t>
            </a:r>
            <a:r>
              <a:rPr lang="en-US" sz="2000" dirty="0"/>
              <a:t>to PTP w/ links to </a:t>
            </a:r>
            <a:r>
              <a:rPr lang="en-US" sz="2000" dirty="0" smtClean="0"/>
              <a:t>options, which contributed about $3.8M. The highest amount happened on 12/13 with $1.0M</a:t>
            </a:r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The other part of RENA was related the differences between </a:t>
            </a:r>
            <a:r>
              <a:rPr lang="en-US" sz="2000" dirty="0"/>
              <a:t>SCED </a:t>
            </a:r>
            <a:r>
              <a:rPr lang="en-US" sz="2000" dirty="0" smtClean="0"/>
              <a:t>and Settlement, and small amount of DAM “oversold” amount in the month. 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01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in Jan. 2021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</a:t>
            </a:r>
            <a:r>
              <a:rPr lang="en-US" sz="2000" dirty="0" smtClean="0"/>
              <a:t>Jan. 2021 </a:t>
            </a:r>
            <a:r>
              <a:rPr lang="en-US" sz="2000" dirty="0"/>
              <a:t>was around </a:t>
            </a:r>
            <a:r>
              <a:rPr lang="en-US" sz="2000" dirty="0" smtClean="0"/>
              <a:t>$5.4M</a:t>
            </a:r>
            <a:r>
              <a:rPr lang="en-US" sz="2000" dirty="0"/>
              <a:t>, while the total SCED congestion rent was around </a:t>
            </a:r>
            <a:r>
              <a:rPr lang="en-US" sz="2000" dirty="0" smtClean="0"/>
              <a:t>$62.5M</a:t>
            </a:r>
            <a:r>
              <a:rPr lang="en-US" sz="2000" dirty="0"/>
              <a:t>. 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069258"/>
              </p:ext>
            </p:extLst>
          </p:nvPr>
        </p:nvGraphicFramePr>
        <p:xfrm>
          <a:off x="595312" y="2438400"/>
          <a:ext cx="7953375" cy="3669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993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oversold </a:t>
            </a:r>
            <a:br>
              <a:rPr lang="en-US" dirty="0" smtClean="0"/>
            </a:br>
            <a:r>
              <a:rPr lang="en-US" dirty="0" smtClean="0"/>
              <a:t>in Jan.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January 2021 was </a:t>
            </a:r>
            <a:r>
              <a:rPr lang="en-US" sz="2200" dirty="0"/>
              <a:t>around </a:t>
            </a:r>
            <a:r>
              <a:rPr lang="en-US" sz="2200" dirty="0" smtClean="0"/>
              <a:t>$</a:t>
            </a:r>
            <a:r>
              <a:rPr lang="en-US" sz="2200" dirty="0"/>
              <a:t>2.5M.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429239"/>
              </p:ext>
            </p:extLst>
          </p:nvPr>
        </p:nvGraphicFramePr>
        <p:xfrm>
          <a:off x="533400" y="2526165"/>
          <a:ext cx="7620000" cy="296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49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January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000" dirty="0"/>
              <a:t>A total of </a:t>
            </a:r>
            <a:r>
              <a:rPr lang="en-US" sz="2000" dirty="0" smtClean="0"/>
              <a:t>$5.4M </a:t>
            </a:r>
            <a:r>
              <a:rPr lang="en-US" sz="2000" dirty="0"/>
              <a:t>RENA observed in </a:t>
            </a:r>
            <a:r>
              <a:rPr lang="en-US" sz="2000" dirty="0" smtClean="0"/>
              <a:t>January, 2021.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About half of </a:t>
            </a:r>
            <a:r>
              <a:rPr lang="en-US" sz="2000" dirty="0"/>
              <a:t>RENA in </a:t>
            </a:r>
            <a:r>
              <a:rPr lang="en-US" sz="2000" dirty="0" smtClean="0"/>
              <a:t>January was </a:t>
            </a:r>
            <a:r>
              <a:rPr lang="en-US" sz="2000" dirty="0"/>
              <a:t>related to PTP w/ links to </a:t>
            </a:r>
            <a:r>
              <a:rPr lang="en-US" sz="2000" dirty="0" smtClean="0"/>
              <a:t>options, which contributed around $2.7M RENA. </a:t>
            </a:r>
            <a:r>
              <a:rPr lang="en-US" sz="2000" dirty="0"/>
              <a:t>The highest amount happened on </a:t>
            </a:r>
            <a:r>
              <a:rPr lang="en-US" sz="2000" dirty="0" smtClean="0"/>
              <a:t>1/13 </a:t>
            </a:r>
            <a:r>
              <a:rPr lang="en-US" sz="2000" dirty="0"/>
              <a:t>with </a:t>
            </a:r>
            <a:r>
              <a:rPr lang="en-US" sz="2000" dirty="0" smtClean="0"/>
              <a:t>$0.8M.</a:t>
            </a:r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Another major part of RENA </a:t>
            </a:r>
            <a:r>
              <a:rPr lang="en-US" sz="2000" dirty="0"/>
              <a:t>in </a:t>
            </a:r>
            <a:r>
              <a:rPr lang="en-US" sz="2000" dirty="0" smtClean="0"/>
              <a:t>January </a:t>
            </a:r>
            <a:r>
              <a:rPr lang="en-US" sz="2000" dirty="0"/>
              <a:t>was related to congestion “oversold” in </a:t>
            </a:r>
            <a:r>
              <a:rPr lang="en-US" sz="2000" dirty="0" smtClean="0"/>
              <a:t>DAM. The total “oversold” amount was around $2.6M.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84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35225</TotalTime>
  <Words>615</Words>
  <Application>Microsoft Office PowerPoint</Application>
  <PresentationFormat>On-screen Show (4:3)</PresentationFormat>
  <Paragraphs>132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in Dec. 2020 </vt:lpstr>
      <vt:lpstr>Daily RENA and estimated DAM oversold  in Dec. 2020</vt:lpstr>
      <vt:lpstr>OD 12/13/2020</vt:lpstr>
      <vt:lpstr>Summary for December 2020</vt:lpstr>
      <vt:lpstr>Daily RENA with RT Congestion in Jan. 2021 </vt:lpstr>
      <vt:lpstr>Daily RENA and estimated DAM oversold  in Jan. 2021</vt:lpstr>
      <vt:lpstr>Summary for January 2021</vt:lpstr>
      <vt:lpstr>CRR Balance Account for December 2020</vt:lpstr>
      <vt:lpstr>CRR Balance Account for January 2021</vt:lpstr>
      <vt:lpstr>RENA caused by Resource EPS meter price</vt:lpstr>
      <vt:lpstr>RENA caused by Resource EPS meter price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510</cp:revision>
  <cp:lastPrinted>2016-01-21T20:53:15Z</cp:lastPrinted>
  <dcterms:created xsi:type="dcterms:W3CDTF">2016-01-21T15:20:31Z</dcterms:created>
  <dcterms:modified xsi:type="dcterms:W3CDTF">2021-04-16T18:34:00Z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